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2.xml" ContentType="application/vnd.openxmlformats-officedocument.presentationml.notesSlide+xml"/>
  <Override PartName="/ppt/embeddings/oleObject5.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127"/>
  </p:notesMasterIdLst>
  <p:sldIdLst>
    <p:sldId id="487" r:id="rId3"/>
    <p:sldId id="316" r:id="rId4"/>
    <p:sldId id="323" r:id="rId5"/>
    <p:sldId id="405" r:id="rId6"/>
    <p:sldId id="402" r:id="rId7"/>
    <p:sldId id="324" r:id="rId8"/>
    <p:sldId id="325" r:id="rId9"/>
    <p:sldId id="326" r:id="rId10"/>
    <p:sldId id="327" r:id="rId11"/>
    <p:sldId id="328" r:id="rId12"/>
    <p:sldId id="403" r:id="rId13"/>
    <p:sldId id="329" r:id="rId14"/>
    <p:sldId id="330" r:id="rId15"/>
    <p:sldId id="409" r:id="rId16"/>
    <p:sldId id="331" r:id="rId17"/>
    <p:sldId id="477" r:id="rId18"/>
    <p:sldId id="332" r:id="rId19"/>
    <p:sldId id="408" r:id="rId20"/>
    <p:sldId id="333" r:id="rId21"/>
    <p:sldId id="335" r:id="rId22"/>
    <p:sldId id="336" r:id="rId23"/>
    <p:sldId id="486" r:id="rId24"/>
    <p:sldId id="338" r:id="rId25"/>
    <p:sldId id="339" r:id="rId26"/>
    <p:sldId id="340" r:id="rId27"/>
    <p:sldId id="341" r:id="rId28"/>
    <p:sldId id="342" r:id="rId29"/>
    <p:sldId id="407" r:id="rId30"/>
    <p:sldId id="343" r:id="rId31"/>
    <p:sldId id="467" r:id="rId32"/>
    <p:sldId id="468" r:id="rId33"/>
    <p:sldId id="469" r:id="rId34"/>
    <p:sldId id="485" r:id="rId35"/>
    <p:sldId id="470" r:id="rId36"/>
    <p:sldId id="471" r:id="rId37"/>
    <p:sldId id="472" r:id="rId38"/>
    <p:sldId id="473" r:id="rId39"/>
    <p:sldId id="474" r:id="rId40"/>
    <p:sldId id="475" r:id="rId41"/>
    <p:sldId id="476" r:id="rId42"/>
    <p:sldId id="401" r:id="rId43"/>
    <p:sldId id="418" r:id="rId44"/>
    <p:sldId id="390" r:id="rId45"/>
    <p:sldId id="391" r:id="rId46"/>
    <p:sldId id="392" r:id="rId47"/>
    <p:sldId id="411" r:id="rId48"/>
    <p:sldId id="393" r:id="rId49"/>
    <p:sldId id="394" r:id="rId50"/>
    <p:sldId id="395" r:id="rId51"/>
    <p:sldId id="396" r:id="rId52"/>
    <p:sldId id="397" r:id="rId53"/>
    <p:sldId id="398" r:id="rId54"/>
    <p:sldId id="399" r:id="rId55"/>
    <p:sldId id="400" r:id="rId56"/>
    <p:sldId id="413" r:id="rId57"/>
    <p:sldId id="484" r:id="rId58"/>
    <p:sldId id="483" r:id="rId59"/>
    <p:sldId id="419" r:id="rId60"/>
    <p:sldId id="420" r:id="rId61"/>
    <p:sldId id="421" r:id="rId62"/>
    <p:sldId id="422" r:id="rId63"/>
    <p:sldId id="423" r:id="rId64"/>
    <p:sldId id="424" r:id="rId65"/>
    <p:sldId id="357" r:id="rId66"/>
    <p:sldId id="412" r:id="rId67"/>
    <p:sldId id="358" r:id="rId68"/>
    <p:sldId id="359" r:id="rId69"/>
    <p:sldId id="360" r:id="rId70"/>
    <p:sldId id="361" r:id="rId71"/>
    <p:sldId id="362" r:id="rId72"/>
    <p:sldId id="363" r:id="rId73"/>
    <p:sldId id="364" r:id="rId74"/>
    <p:sldId id="365" r:id="rId75"/>
    <p:sldId id="366" r:id="rId76"/>
    <p:sldId id="367" r:id="rId77"/>
    <p:sldId id="369" r:id="rId78"/>
    <p:sldId id="370" r:id="rId79"/>
    <p:sldId id="371" r:id="rId80"/>
    <p:sldId id="372" r:id="rId81"/>
    <p:sldId id="373" r:id="rId82"/>
    <p:sldId id="374" r:id="rId83"/>
    <p:sldId id="375" r:id="rId84"/>
    <p:sldId id="376" r:id="rId85"/>
    <p:sldId id="377" r:id="rId86"/>
    <p:sldId id="378" r:id="rId87"/>
    <p:sldId id="379" r:id="rId88"/>
    <p:sldId id="380" r:id="rId89"/>
    <p:sldId id="381" r:id="rId90"/>
    <p:sldId id="383" r:id="rId91"/>
    <p:sldId id="384" r:id="rId92"/>
    <p:sldId id="385" r:id="rId93"/>
    <p:sldId id="386" r:id="rId94"/>
    <p:sldId id="435" r:id="rId95"/>
    <p:sldId id="436" r:id="rId96"/>
    <p:sldId id="437" r:id="rId97"/>
    <p:sldId id="438" r:id="rId98"/>
    <p:sldId id="439" r:id="rId99"/>
    <p:sldId id="440" r:id="rId100"/>
    <p:sldId id="441" r:id="rId101"/>
    <p:sldId id="442" r:id="rId102"/>
    <p:sldId id="443" r:id="rId103"/>
    <p:sldId id="444" r:id="rId104"/>
    <p:sldId id="445" r:id="rId105"/>
    <p:sldId id="446" r:id="rId106"/>
    <p:sldId id="447" r:id="rId107"/>
    <p:sldId id="448" r:id="rId108"/>
    <p:sldId id="449" r:id="rId109"/>
    <p:sldId id="450" r:id="rId110"/>
    <p:sldId id="451" r:id="rId111"/>
    <p:sldId id="452" r:id="rId112"/>
    <p:sldId id="453" r:id="rId113"/>
    <p:sldId id="454" r:id="rId114"/>
    <p:sldId id="455" r:id="rId115"/>
    <p:sldId id="461" r:id="rId116"/>
    <p:sldId id="462" r:id="rId117"/>
    <p:sldId id="463" r:id="rId118"/>
    <p:sldId id="464" r:id="rId119"/>
    <p:sldId id="465" r:id="rId120"/>
    <p:sldId id="466" r:id="rId121"/>
    <p:sldId id="478" r:id="rId122"/>
    <p:sldId id="479" r:id="rId123"/>
    <p:sldId id="480" r:id="rId124"/>
    <p:sldId id="481" r:id="rId125"/>
    <p:sldId id="482" r:id="rId126"/>
  </p:sldIdLst>
  <p:sldSz cx="9144000" cy="6858000" type="screen4x3"/>
  <p:notesSz cx="6858000" cy="9144000"/>
  <p:defaultTextStyle>
    <a:defPPr>
      <a:defRPr lang="en-US"/>
    </a:defPPr>
    <a:lvl1pPr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1pPr>
    <a:lvl2pPr marL="4572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2pPr>
    <a:lvl3pPr marL="9144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3pPr>
    <a:lvl4pPr marL="13716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4pPr>
    <a:lvl5pPr marL="1828800" algn="l" rtl="0" fontAlgn="base">
      <a:spcBef>
        <a:spcPct val="0"/>
      </a:spcBef>
      <a:spcAft>
        <a:spcPct val="0"/>
      </a:spcAft>
      <a:defRPr sz="2400" kern="1200">
        <a:solidFill>
          <a:srgbClr val="000000"/>
        </a:solidFill>
        <a:latin typeface="Times New Roman" charset="0"/>
        <a:ea typeface="ヒラギノ明朝 ProN W3" charset="-128"/>
        <a:cs typeface="ヒラギノ明朝 ProN W3" charset="-128"/>
        <a:sym typeface="Times New Roman" charset="0"/>
      </a:defRPr>
    </a:lvl5pPr>
    <a:lvl6pPr marL="22860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6pPr>
    <a:lvl7pPr marL="27432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7pPr>
    <a:lvl8pPr marL="32004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8pPr>
    <a:lvl9pPr marL="3657600" algn="l" defTabSz="457200" rtl="0" eaLnBrk="1" latinLnBrk="0" hangingPunct="1">
      <a:defRPr sz="2400" kern="1200">
        <a:solidFill>
          <a:srgbClr val="000000"/>
        </a:solidFill>
        <a:latin typeface="Times New Roman" charset="0"/>
        <a:ea typeface="ヒラギノ明朝 ProN W3" charset="-128"/>
        <a:cs typeface="ヒラギノ明朝 ProN W3" charset="-128"/>
        <a:sym typeface="Times New Roman"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80"/>
    <p:restoredTop sz="99511" autoAdjust="0"/>
  </p:normalViewPr>
  <p:slideViewPr>
    <p:cSldViewPr>
      <p:cViewPr varScale="1">
        <p:scale>
          <a:sx n="134" d="100"/>
          <a:sy n="134" d="100"/>
        </p:scale>
        <p:origin x="-440"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notesMaster" Target="notesMasters/notesMaster1.xml"/><Relationship Id="rId128" Type="http://schemas.openxmlformats.org/officeDocument/2006/relationships/printerSettings" Target="printerSettings/printerSettings1.bin"/><Relationship Id="rId129" Type="http://schemas.openxmlformats.org/officeDocument/2006/relationships/presProps" Target="pres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30" Type="http://schemas.openxmlformats.org/officeDocument/2006/relationships/viewProps" Target="viewProps.xml"/><Relationship Id="rId131" Type="http://schemas.openxmlformats.org/officeDocument/2006/relationships/theme" Target="theme/theme1.xml"/><Relationship Id="rId13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emf"/><Relationship Id="rId3"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1AFD0D-27E6-5541-9F6E-868561A8CF41}" type="datetimeFigureOut">
              <a:rPr lang="en-US" smtClean="0"/>
              <a:t>10/30/18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35BFA3-0605-6249-B305-13E7D8D0BB4D}" type="slidenum">
              <a:rPr lang="en-US" smtClean="0"/>
              <a:t>‹#›</a:t>
            </a:fld>
            <a:endParaRPr lang="en-US"/>
          </a:p>
        </p:txBody>
      </p:sp>
    </p:spTree>
    <p:extLst>
      <p:ext uri="{BB962C8B-B14F-4D97-AF65-F5344CB8AC3E}">
        <p14:creationId xmlns:p14="http://schemas.microsoft.com/office/powerpoint/2010/main" val="19607286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67097-1F30-F642-8636-4D2FE313269E}" type="slidenum">
              <a:rPr lang="en-US"/>
              <a:pPr/>
              <a:t>3</a:t>
            </a:fld>
            <a:endParaRPr lang="en-US"/>
          </a:p>
        </p:txBody>
      </p:sp>
      <p:sp>
        <p:nvSpPr>
          <p:cNvPr id="1808386" name="Rectangle 2"/>
          <p:cNvSpPr>
            <a:spLocks noGrp="1" noRot="1" noChangeAspect="1" noChangeArrowheads="1" noTextEdit="1"/>
          </p:cNvSpPr>
          <p:nvPr>
            <p:ph type="sldImg"/>
          </p:nvPr>
        </p:nvSpPr>
        <p:spPr>
          <a:ln/>
        </p:spPr>
      </p:sp>
      <p:sp>
        <p:nvSpPr>
          <p:cNvPr id="1808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16</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5099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FF69CC-C46E-6040-8360-5E6021593567}" type="slidenum">
              <a:rPr lang="en-US"/>
              <a:pPr/>
              <a:t>17</a:t>
            </a:fld>
            <a:endParaRPr lang="en-US"/>
          </a:p>
        </p:txBody>
      </p:sp>
      <p:sp>
        <p:nvSpPr>
          <p:cNvPr id="1830914" name="Rectangle 2"/>
          <p:cNvSpPr>
            <a:spLocks noGrp="1" noRot="1" noChangeAspect="1" noChangeArrowheads="1" noTextEdit="1"/>
          </p:cNvSpPr>
          <p:nvPr>
            <p:ph type="sldImg"/>
          </p:nvPr>
        </p:nvSpPr>
        <p:spPr>
          <a:ln/>
        </p:spPr>
      </p:sp>
      <p:sp>
        <p:nvSpPr>
          <p:cNvPr id="1830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8FA0E-C3B3-CE44-9596-6821E6CE5A08}" type="slidenum">
              <a:rPr lang="en-US"/>
              <a:pPr/>
              <a:t>23</a:t>
            </a:fld>
            <a:endParaRPr lang="en-US"/>
          </a:p>
        </p:txBody>
      </p:sp>
      <p:sp>
        <p:nvSpPr>
          <p:cNvPr id="1831938" name="Rectangle 2"/>
          <p:cNvSpPr>
            <a:spLocks noGrp="1" noRot="1" noChangeAspect="1" noChangeArrowheads="1" noTextEdit="1"/>
          </p:cNvSpPr>
          <p:nvPr>
            <p:ph type="sldImg"/>
          </p:nvPr>
        </p:nvSpPr>
        <p:spPr>
          <a:ln/>
        </p:spPr>
      </p:sp>
      <p:sp>
        <p:nvSpPr>
          <p:cNvPr id="1831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B7698C-D429-8C4A-A8E8-93262A6EB9BE}" type="slidenum">
              <a:rPr lang="en-US"/>
              <a:pPr/>
              <a:t>24</a:t>
            </a:fld>
            <a:endParaRPr lang="en-US"/>
          </a:p>
        </p:txBody>
      </p:sp>
      <p:sp>
        <p:nvSpPr>
          <p:cNvPr id="1832962" name="Rectangle 2"/>
          <p:cNvSpPr>
            <a:spLocks noGrp="1" noRot="1" noChangeAspect="1" noChangeArrowheads="1" noTextEdit="1"/>
          </p:cNvSpPr>
          <p:nvPr>
            <p:ph type="sldImg"/>
          </p:nvPr>
        </p:nvSpPr>
        <p:spPr>
          <a:ln/>
        </p:spPr>
      </p:sp>
      <p:sp>
        <p:nvSpPr>
          <p:cNvPr id="1832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837D08-EF40-6F4B-AF68-0405421BE2FC}" type="slidenum">
              <a:rPr lang="en-US"/>
              <a:pPr/>
              <a:t>25</a:t>
            </a:fld>
            <a:endParaRPr lang="en-US"/>
          </a:p>
        </p:txBody>
      </p:sp>
      <p:sp>
        <p:nvSpPr>
          <p:cNvPr id="1833986" name="Rectangle 2"/>
          <p:cNvSpPr>
            <a:spLocks noGrp="1" noRot="1" noChangeAspect="1" noChangeArrowheads="1" noTextEdit="1"/>
          </p:cNvSpPr>
          <p:nvPr>
            <p:ph type="sldImg"/>
          </p:nvPr>
        </p:nvSpPr>
        <p:spPr>
          <a:ln/>
        </p:spPr>
      </p:sp>
      <p:sp>
        <p:nvSpPr>
          <p:cNvPr id="1833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4C7ADE-0C74-4A45-93E4-79C64766997A}" type="slidenum">
              <a:rPr lang="en-US"/>
              <a:pPr/>
              <a:t>26</a:t>
            </a:fld>
            <a:endParaRPr lang="en-US"/>
          </a:p>
        </p:txBody>
      </p:sp>
      <p:sp>
        <p:nvSpPr>
          <p:cNvPr id="1835010" name="Rectangle 2"/>
          <p:cNvSpPr>
            <a:spLocks noGrp="1" noRot="1" noChangeAspect="1" noChangeArrowheads="1" noTextEdit="1"/>
          </p:cNvSpPr>
          <p:nvPr>
            <p:ph type="sldImg"/>
          </p:nvPr>
        </p:nvSpPr>
        <p:spPr>
          <a:ln/>
        </p:spPr>
      </p:sp>
      <p:sp>
        <p:nvSpPr>
          <p:cNvPr id="1835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8917D2-7D9E-CC48-A14C-021F9D3AB9EE}" type="slidenum">
              <a:rPr lang="en-US"/>
              <a:pPr/>
              <a:t>27</a:t>
            </a:fld>
            <a:endParaRPr lang="en-US"/>
          </a:p>
        </p:txBody>
      </p:sp>
      <p:sp>
        <p:nvSpPr>
          <p:cNvPr id="1837058" name="Rectangle 2"/>
          <p:cNvSpPr>
            <a:spLocks noGrp="1" noRot="1" noChangeAspect="1" noChangeArrowheads="1" noTextEdit="1"/>
          </p:cNvSpPr>
          <p:nvPr>
            <p:ph type="sldImg"/>
          </p:nvPr>
        </p:nvSpPr>
        <p:spPr>
          <a:ln/>
        </p:spPr>
      </p:sp>
      <p:sp>
        <p:nvSpPr>
          <p:cNvPr id="1837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30</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5099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41</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5099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DC7538E7-3A2D-4D71-A96B-E1A6E3E824FF}" type="slidenum">
              <a:rPr lang="en-US" smtClean="0">
                <a:latin typeface="Arial" charset="0"/>
              </a:rPr>
              <a:pPr eaLnBrk="1" hangingPunct="1"/>
              <a:t>47</a:t>
            </a:fld>
            <a:endParaRPr lang="en-US" smtClean="0">
              <a:latin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08521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AE9FE5-0E09-B24B-A58E-00C9F0A0385C}" type="slidenum">
              <a:rPr lang="en-US"/>
              <a:pPr/>
              <a:t>6</a:t>
            </a:fld>
            <a:endParaRPr lang="en-US"/>
          </a:p>
        </p:txBody>
      </p:sp>
      <p:sp>
        <p:nvSpPr>
          <p:cNvPr id="1813506" name="Rectangle 2"/>
          <p:cNvSpPr>
            <a:spLocks noGrp="1" noRot="1" noChangeAspect="1" noChangeArrowheads="1" noTextEdit="1"/>
          </p:cNvSpPr>
          <p:nvPr>
            <p:ph type="sldImg"/>
          </p:nvPr>
        </p:nvSpPr>
        <p:spPr>
          <a:ln/>
        </p:spPr>
      </p:sp>
      <p:sp>
        <p:nvSpPr>
          <p:cNvPr id="1813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4BE2973E-9BAD-494E-8070-5FBA2E6A4DA6}" type="slidenum">
              <a:rPr lang="en-US" smtClean="0">
                <a:latin typeface="Arial" charset="0"/>
              </a:rPr>
              <a:pPr eaLnBrk="1" hangingPunct="1"/>
              <a:t>48</a:t>
            </a:fld>
            <a:endParaRPr lang="en-US" smtClean="0">
              <a:latin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411222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4BE2973E-9BAD-494E-8070-5FBA2E6A4DA6}" type="slidenum">
              <a:rPr lang="en-US" smtClean="0">
                <a:latin typeface="Arial" charset="0"/>
              </a:rPr>
              <a:pPr eaLnBrk="1" hangingPunct="1"/>
              <a:t>49</a:t>
            </a:fld>
            <a:endParaRPr lang="en-US" smtClean="0">
              <a:latin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604739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58</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5099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64</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5099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D41364-15E5-4D19-9F44-7E52E8E6B660}" type="slidenum">
              <a:rPr lang="en-US" smtClean="0"/>
              <a:pPr/>
              <a:t>68</a:t>
            </a:fld>
            <a:endParaRPr lang="en-US"/>
          </a:p>
        </p:txBody>
      </p:sp>
    </p:spTree>
    <p:extLst>
      <p:ext uri="{BB962C8B-B14F-4D97-AF65-F5344CB8AC3E}">
        <p14:creationId xmlns:p14="http://schemas.microsoft.com/office/powerpoint/2010/main" val="2120469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82</a:t>
            </a:fld>
            <a:endParaRPr lang="en-US"/>
          </a:p>
        </p:txBody>
      </p:sp>
    </p:spTree>
    <p:extLst>
      <p:ext uri="{BB962C8B-B14F-4D97-AF65-F5344CB8AC3E}">
        <p14:creationId xmlns:p14="http://schemas.microsoft.com/office/powerpoint/2010/main" val="457149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83</a:t>
            </a:fld>
            <a:endParaRPr lang="en-US"/>
          </a:p>
        </p:txBody>
      </p:sp>
    </p:spTree>
    <p:extLst>
      <p:ext uri="{BB962C8B-B14F-4D97-AF65-F5344CB8AC3E}">
        <p14:creationId xmlns:p14="http://schemas.microsoft.com/office/powerpoint/2010/main" val="370445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84</a:t>
            </a:fld>
            <a:endParaRPr lang="en-US"/>
          </a:p>
        </p:txBody>
      </p:sp>
    </p:spTree>
    <p:extLst>
      <p:ext uri="{BB962C8B-B14F-4D97-AF65-F5344CB8AC3E}">
        <p14:creationId xmlns:p14="http://schemas.microsoft.com/office/powerpoint/2010/main" val="1811505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85</a:t>
            </a:fld>
            <a:endParaRPr lang="en-US"/>
          </a:p>
        </p:txBody>
      </p:sp>
    </p:spTree>
    <p:extLst>
      <p:ext uri="{BB962C8B-B14F-4D97-AF65-F5344CB8AC3E}">
        <p14:creationId xmlns:p14="http://schemas.microsoft.com/office/powerpoint/2010/main" val="974928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86</a:t>
            </a:fld>
            <a:endParaRPr lang="en-US"/>
          </a:p>
        </p:txBody>
      </p:sp>
    </p:spTree>
    <p:extLst>
      <p:ext uri="{BB962C8B-B14F-4D97-AF65-F5344CB8AC3E}">
        <p14:creationId xmlns:p14="http://schemas.microsoft.com/office/powerpoint/2010/main" val="1625788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06B3D3-EF13-A940-83F5-0902FDB0B496}" type="slidenum">
              <a:rPr lang="en-US"/>
              <a:pPr/>
              <a:t>7</a:t>
            </a:fld>
            <a:endParaRPr lang="en-US"/>
          </a:p>
        </p:txBody>
      </p:sp>
      <p:sp>
        <p:nvSpPr>
          <p:cNvPr id="1814530" name="Rectangle 2"/>
          <p:cNvSpPr>
            <a:spLocks noGrp="1" noRot="1" noChangeAspect="1" noChangeArrowheads="1" noTextEdit="1"/>
          </p:cNvSpPr>
          <p:nvPr>
            <p:ph type="sldImg"/>
          </p:nvPr>
        </p:nvSpPr>
        <p:spPr>
          <a:ln/>
        </p:spPr>
      </p:sp>
      <p:sp>
        <p:nvSpPr>
          <p:cNvPr id="1814531" name="Rectangle 3"/>
          <p:cNvSpPr>
            <a:spLocks noGrp="1" noChangeArrowheads="1"/>
          </p:cNvSpPr>
          <p:nvPr>
            <p:ph type="body" idx="1"/>
          </p:nvPr>
        </p:nvSpPr>
        <p:spPr/>
        <p:txBody>
          <a:bodyPr/>
          <a:lstStyle/>
          <a:p>
            <a:r>
              <a:rPr lang="en-US" dirty="0" smtClean="0"/>
              <a:t>Ws are weights</a:t>
            </a:r>
            <a:r>
              <a:rPr lang="en-US" baseline="0" dirty="0" smtClean="0"/>
              <a:t> on inputs, not inputs.</a:t>
            </a:r>
          </a:p>
          <a:p>
            <a:r>
              <a:rPr lang="en-US" baseline="0" dirty="0" smtClean="0"/>
              <a:t>Add all weighted inputs and see if &gt;0</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87</a:t>
            </a:fld>
            <a:endParaRPr lang="en-US"/>
          </a:p>
        </p:txBody>
      </p:sp>
    </p:spTree>
    <p:extLst>
      <p:ext uri="{BB962C8B-B14F-4D97-AF65-F5344CB8AC3E}">
        <p14:creationId xmlns:p14="http://schemas.microsoft.com/office/powerpoint/2010/main" val="737468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88</a:t>
            </a:fld>
            <a:endParaRPr lang="en-US"/>
          </a:p>
        </p:txBody>
      </p:sp>
    </p:spTree>
    <p:extLst>
      <p:ext uri="{BB962C8B-B14F-4D97-AF65-F5344CB8AC3E}">
        <p14:creationId xmlns:p14="http://schemas.microsoft.com/office/powerpoint/2010/main" val="524389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89</a:t>
            </a:fld>
            <a:endParaRPr lang="en-US"/>
          </a:p>
        </p:txBody>
      </p:sp>
    </p:spTree>
    <p:extLst>
      <p:ext uri="{BB962C8B-B14F-4D97-AF65-F5344CB8AC3E}">
        <p14:creationId xmlns:p14="http://schemas.microsoft.com/office/powerpoint/2010/main" val="622012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90</a:t>
            </a:fld>
            <a:endParaRPr lang="en-US"/>
          </a:p>
        </p:txBody>
      </p:sp>
    </p:spTree>
    <p:extLst>
      <p:ext uri="{BB962C8B-B14F-4D97-AF65-F5344CB8AC3E}">
        <p14:creationId xmlns:p14="http://schemas.microsoft.com/office/powerpoint/2010/main" val="1710068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91</a:t>
            </a:fld>
            <a:endParaRPr lang="en-US"/>
          </a:p>
        </p:txBody>
      </p:sp>
    </p:spTree>
    <p:extLst>
      <p:ext uri="{BB962C8B-B14F-4D97-AF65-F5344CB8AC3E}">
        <p14:creationId xmlns:p14="http://schemas.microsoft.com/office/powerpoint/2010/main" val="1252406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92</a:t>
            </a:fld>
            <a:endParaRPr lang="en-US"/>
          </a:p>
        </p:txBody>
      </p:sp>
    </p:spTree>
    <p:extLst>
      <p:ext uri="{BB962C8B-B14F-4D97-AF65-F5344CB8AC3E}">
        <p14:creationId xmlns:p14="http://schemas.microsoft.com/office/powerpoint/2010/main" val="1444302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93</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5099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114</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5099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120</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615099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11D3EB-96CB-B042-8FF0-49F8D571143C}" type="slidenum">
              <a:rPr lang="en-US"/>
              <a:pPr/>
              <a:t>8</a:t>
            </a:fld>
            <a:endParaRPr lang="en-US"/>
          </a:p>
        </p:txBody>
      </p:sp>
      <p:sp>
        <p:nvSpPr>
          <p:cNvPr id="1815554" name="Rectangle 2"/>
          <p:cNvSpPr>
            <a:spLocks noGrp="1" noRot="1" noChangeAspect="1" noChangeArrowheads="1" noTextEdit="1"/>
          </p:cNvSpPr>
          <p:nvPr>
            <p:ph type="sldImg"/>
          </p:nvPr>
        </p:nvSpPr>
        <p:spPr>
          <a:ln/>
        </p:spPr>
      </p:sp>
      <p:sp>
        <p:nvSpPr>
          <p:cNvPr id="1815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F15049-6ACE-BA40-AC4E-D02FF33F6BC6}" type="slidenum">
              <a:rPr lang="en-US"/>
              <a:pPr/>
              <a:t>9</a:t>
            </a:fld>
            <a:endParaRPr lang="en-US"/>
          </a:p>
        </p:txBody>
      </p:sp>
      <p:sp>
        <p:nvSpPr>
          <p:cNvPr id="1816578" name="Rectangle 2"/>
          <p:cNvSpPr>
            <a:spLocks noGrp="1" noRot="1" noChangeAspect="1" noChangeArrowheads="1" noTextEdit="1"/>
          </p:cNvSpPr>
          <p:nvPr>
            <p:ph type="sldImg"/>
          </p:nvPr>
        </p:nvSpPr>
        <p:spPr>
          <a:ln/>
        </p:spPr>
      </p:sp>
      <p:sp>
        <p:nvSpPr>
          <p:cNvPr id="181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939F3F-8F29-CE47-B19A-9374FE986246}" type="slidenum">
              <a:rPr lang="en-US"/>
              <a:pPr/>
              <a:t>10</a:t>
            </a:fld>
            <a:endParaRPr lang="en-US"/>
          </a:p>
        </p:txBody>
      </p:sp>
      <p:sp>
        <p:nvSpPr>
          <p:cNvPr id="1819650" name="Rectangle 2"/>
          <p:cNvSpPr>
            <a:spLocks noGrp="1" noRot="1" noChangeAspect="1" noChangeArrowheads="1" noTextEdit="1"/>
          </p:cNvSpPr>
          <p:nvPr>
            <p:ph type="sldImg"/>
          </p:nvPr>
        </p:nvSpPr>
        <p:spPr>
          <a:ln/>
        </p:spPr>
      </p:sp>
      <p:sp>
        <p:nvSpPr>
          <p:cNvPr id="1819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329BF8-31C9-4F48-AB34-1F8A739EC84C}" type="slidenum">
              <a:rPr lang="en-US"/>
              <a:pPr/>
              <a:t>12</a:t>
            </a:fld>
            <a:endParaRPr lang="en-US"/>
          </a:p>
        </p:txBody>
      </p:sp>
      <p:sp>
        <p:nvSpPr>
          <p:cNvPr id="1820674" name="Rectangle 2"/>
          <p:cNvSpPr>
            <a:spLocks noGrp="1" noRot="1" noChangeAspect="1" noChangeArrowheads="1" noTextEdit="1"/>
          </p:cNvSpPr>
          <p:nvPr>
            <p:ph type="sldImg"/>
          </p:nvPr>
        </p:nvSpPr>
        <p:spPr>
          <a:ln/>
        </p:spPr>
      </p:sp>
      <p:sp>
        <p:nvSpPr>
          <p:cNvPr id="1820675" name="Rectangle 3"/>
          <p:cNvSpPr>
            <a:spLocks noGrp="1" noChangeArrowheads="1"/>
          </p:cNvSpPr>
          <p:nvPr>
            <p:ph type="body" idx="1"/>
          </p:nvPr>
        </p:nvSpPr>
        <p:spPr/>
        <p:txBody>
          <a:bodyPr/>
          <a:lstStyle/>
          <a:p>
            <a:r>
              <a:rPr lang="en-US"/>
              <a:t>y is the correct value on example x</a:t>
            </a:r>
          </a:p>
          <a:p>
            <a:r>
              <a:rPr lang="en-US"/>
              <a:t>out is the output of the neuron on example x</a:t>
            </a:r>
          </a:p>
          <a:p>
            <a:r>
              <a:rPr lang="en-US" sz="1000">
                <a:sym typeface="Symbol" charset="2"/>
              </a:rPr>
              <a:t></a:t>
            </a:r>
            <a:r>
              <a:rPr lang="en-US"/>
              <a:t> is the learning rate</a:t>
            </a:r>
          </a:p>
          <a:p>
            <a:r>
              <a:rPr lang="en-US"/>
              <a:t>x</a:t>
            </a:r>
            <a:r>
              <a:rPr lang="en-US" baseline="-25000"/>
              <a:t>j</a:t>
            </a:r>
            <a:r>
              <a:rPr lang="en-US"/>
              <a:t> is the value of the jth input to x (only modify weight if it actually contributed)</a:t>
            </a:r>
          </a:p>
          <a:p>
            <a:r>
              <a:rPr lang="en-US"/>
              <a:t>Modify weight according to the degree of error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DE807A-5A6E-0A46-AC02-A3CEF785440D}" type="slidenum">
              <a:rPr lang="en-US"/>
              <a:pPr/>
              <a:t>13</a:t>
            </a:fld>
            <a:endParaRPr lang="en-US"/>
          </a:p>
        </p:txBody>
      </p:sp>
      <p:sp>
        <p:nvSpPr>
          <p:cNvPr id="1822722" name="Rectangle 2"/>
          <p:cNvSpPr>
            <a:spLocks noGrp="1" noRot="1" noChangeAspect="1" noChangeArrowheads="1" noTextEdit="1"/>
          </p:cNvSpPr>
          <p:nvPr>
            <p:ph type="sldImg"/>
          </p:nvPr>
        </p:nvSpPr>
        <p:spPr>
          <a:ln/>
        </p:spPr>
      </p:sp>
      <p:sp>
        <p:nvSpPr>
          <p:cNvPr id="182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47F5AB-4E4C-8845-8251-37C2206650AD}" type="slidenum">
              <a:rPr lang="en-US"/>
              <a:pPr/>
              <a:t>15</a:t>
            </a:fld>
            <a:endParaRPr lang="en-US"/>
          </a:p>
        </p:txBody>
      </p:sp>
      <p:sp>
        <p:nvSpPr>
          <p:cNvPr id="1824770" name="Rectangle 2"/>
          <p:cNvSpPr>
            <a:spLocks noGrp="1" noRot="1" noChangeAspect="1" noChangeArrowheads="1" noTextEdit="1"/>
          </p:cNvSpPr>
          <p:nvPr>
            <p:ph type="sldImg"/>
          </p:nvPr>
        </p:nvSpPr>
        <p:spPr>
          <a:ln/>
        </p:spPr>
      </p:sp>
      <p:sp>
        <p:nvSpPr>
          <p:cNvPr id="182477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smtClean="0"/>
            </a:lvl1pPr>
          </a:lstStyle>
          <a:p>
            <a:fld id="{9F4732CD-1D4E-DF4A-8CC5-02D301565301}" type="slidenum">
              <a:rPr lang="en-US"/>
              <a:pPr/>
              <a:t>‹#›</a:t>
            </a:fld>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EA868232-7455-2F42-9E3C-66AB93ED3A5B}" type="slidenum">
              <a:rPr lang="en-US"/>
              <a:pPr/>
              <a:t>‹#›</a:t>
            </a:fld>
            <a:endParaRPr 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0"/>
            <a:ext cx="204470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598170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6879A681-945B-6D41-B6CF-0F03138F4397}" type="slidenum">
              <a:rPr lang="en-US"/>
              <a:pPr/>
              <a:t>‹#›</a:t>
            </a:fld>
            <a:endParaRPr lang="en-US"/>
          </a:p>
        </p:txBody>
      </p:sp>
    </p:spTree>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smtClean="0"/>
            </a:lvl1pPr>
          </a:lstStyle>
          <a:p>
            <a:fld id="{725E0902-2483-4D4B-B7BF-1932423ECDEE}" type="slidenum">
              <a:rPr lang="en-US"/>
              <a:pPr/>
              <a:t>‹#›</a:t>
            </a:fld>
            <a:endParaRPr lang="en-US"/>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D17E66A0-8A5D-F94D-9DED-34A0E80AEB00}" type="slidenum">
              <a:rPr lang="en-US"/>
              <a:pPr/>
              <a:t>‹#›</a:t>
            </a:fld>
            <a:endParaRPr lang="en-US"/>
          </a:p>
        </p:txBody>
      </p:sp>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smtClean="0"/>
            </a:lvl1pPr>
          </a:lstStyle>
          <a:p>
            <a:fld id="{4EC7E4BB-BF8D-6542-B9AC-2751F31BF9FC}" type="slidenum">
              <a:rPr lang="en-US"/>
              <a:pPr/>
              <a:t>‹#›</a:t>
            </a:fld>
            <a:endParaRPr lang="en-US"/>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336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10200" y="3886200"/>
            <a:ext cx="3124200"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smtClean="0"/>
            </a:lvl1pPr>
          </a:lstStyle>
          <a:p>
            <a:fld id="{EBCDEBA1-23A7-6347-ACDC-C09DBF6ED33F}" type="slidenum">
              <a:rPr lang="en-US"/>
              <a:pPr/>
              <a:t>‹#›</a:t>
            </a:fld>
            <a:endParaRPr lang="en-US"/>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smtClean="0"/>
            </a:lvl1pPr>
          </a:lstStyle>
          <a:p>
            <a:fld id="{5192686F-60C3-8E4E-86CF-17F5697FEE15}" type="slidenum">
              <a:rPr lang="en-US"/>
              <a:pPr/>
              <a:t>‹#›</a:t>
            </a:fld>
            <a:endParaRPr lang="en-US"/>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smtClean="0"/>
            </a:lvl1pPr>
          </a:lstStyle>
          <a:p>
            <a:fld id="{70DAC9BB-7EBD-C945-80F2-6E772C482942}" type="slidenum">
              <a:rPr lang="en-US"/>
              <a:pPr/>
              <a:t>‹#›</a:t>
            </a:fld>
            <a:endParaRPr lang="en-US"/>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mtClean="0"/>
            </a:lvl1pPr>
          </a:lstStyle>
          <a:p>
            <a:fld id="{B2C045DE-8D4B-114B-A105-3C086545A5F1}" type="slidenum">
              <a:rPr lang="en-US"/>
              <a:pPr/>
              <a:t>‹#›</a:t>
            </a:fld>
            <a:endParaRPr lang="en-US"/>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B94C307C-E354-5844-A3F6-E30F4351A9A4}" type="slidenum">
              <a:rPr lang="en-US"/>
              <a:pPr/>
              <a:t>‹#›</a:t>
            </a:fld>
            <a:endParaRPr lang="en-US"/>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4A2C4E19-FF42-1D47-9D98-3C4F0C12BCE3}" type="slidenum">
              <a:rPr lang="en-US"/>
              <a:pPr/>
              <a:t>‹#›</a:t>
            </a:fld>
            <a:endParaRPr lang="en-US"/>
          </a:p>
        </p:txBody>
      </p:sp>
    </p:spTree>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0366B8A4-9AEA-FB41-ADFB-19EE64762180}" type="slidenum">
              <a:rPr lang="en-US"/>
              <a:pPr/>
              <a:t>‹#›</a:t>
            </a:fld>
            <a:endParaRPr lang="en-US"/>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789E93B9-E863-7D4F-BB86-C5E168940B91}" type="slidenum">
              <a:rPr lang="en-US"/>
              <a:pPr/>
              <a:t>‹#›</a:t>
            </a:fld>
            <a:endParaRPr lang="en-US"/>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0"/>
            <a:ext cx="1930400" cy="6858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0"/>
            <a:ext cx="5638800" cy="6858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2B7771CA-DC35-3B4F-8B0A-0C092217E2C5}" type="slidenum">
              <a:rPr lang="en-US"/>
              <a:pPr/>
              <a:t>‹#›</a:t>
            </a:fld>
            <a:endParaRPr 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smtClean="0"/>
            </a:lvl1pPr>
          </a:lstStyle>
          <a:p>
            <a:fld id="{828F545D-0BAC-1049-8E76-3FEB5F284B93}" type="slidenum">
              <a:rPr lang="en-US"/>
              <a:pPr/>
              <a:t>‹#›</a:t>
            </a:fld>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95400"/>
            <a:ext cx="40132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0" y="1295400"/>
            <a:ext cx="40132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smtClean="0"/>
            </a:lvl1pPr>
          </a:lstStyle>
          <a:p>
            <a:fld id="{DFF97C11-922F-C34B-A320-D3DE4842F08E}" type="slidenum">
              <a:rPr lang="en-US"/>
              <a:pPr/>
              <a:t>‹#›</a:t>
            </a:fld>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smtClean="0"/>
            </a:lvl1pPr>
          </a:lstStyle>
          <a:p>
            <a:fld id="{DEE75E6B-6345-A540-939D-A6D78321D3E1}" type="slidenum">
              <a:rPr lang="en-US"/>
              <a:pPr/>
              <a:t>‹#›</a:t>
            </a:fld>
            <a:endParaRPr 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smtClean="0"/>
            </a:lvl1pPr>
          </a:lstStyle>
          <a:p>
            <a:fld id="{20C34B1D-A412-6244-BC33-3BCDB9FF56CF}" type="slidenum">
              <a:rPr lang="en-US"/>
              <a:pPr/>
              <a:t>‹#›</a:t>
            </a:fld>
            <a:endParaRPr lang="en-US"/>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mtClean="0"/>
            </a:lvl1pPr>
          </a:lstStyle>
          <a:p>
            <a:fld id="{7E959E80-3EAC-2545-BA85-FFB6E1642343}" type="slidenum">
              <a:rPr lang="en-US"/>
              <a:pPr/>
              <a:t>‹#›</a:t>
            </a:fld>
            <a:endParaRPr lang="en-US"/>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1904E32A-4939-5F47-9486-279F16478316}" type="slidenum">
              <a:rPr lang="en-US"/>
              <a:pPr/>
              <a:t>‹#›</a:t>
            </a:fld>
            <a:endParaRPr lang="en-US"/>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19D42CC1-5943-E144-8AE1-ACB5F2E194E6}" type="slidenum">
              <a:rPr lang="en-US"/>
              <a:pPr/>
              <a:t>‹#›</a:t>
            </a:fld>
            <a:endParaRPr lang="en-US"/>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69900" y="0"/>
            <a:ext cx="8153400" cy="914400"/>
          </a:xfrm>
          <a:prstGeom prst="rect">
            <a:avLst/>
          </a:prstGeom>
          <a:noFill/>
          <a:ln w="12700">
            <a:noFill/>
            <a:miter lim="800000"/>
            <a:headEnd/>
            <a:tailEnd/>
          </a:ln>
          <a:effectLst/>
        </p:spPr>
        <p:txBody>
          <a:bodyPr vert="horz" wrap="square" lIns="50800" tIns="50800" rIns="91440" bIns="50800" numCol="1" anchor="b" anchorCtr="0" compatLnSpc="1">
            <a:prstTxWarp prst="textNoShape">
              <a:avLst/>
            </a:prstTxWarp>
          </a:bodyPr>
          <a:lstStyle/>
          <a:p>
            <a:pPr lvl="0"/>
            <a:r>
              <a:rPr lang="en-US">
                <a:sym typeface="Helvetica" charset="0"/>
              </a:rPr>
              <a:t>Click to edit Master title style</a:t>
            </a:r>
          </a:p>
        </p:txBody>
      </p:sp>
      <p:sp>
        <p:nvSpPr>
          <p:cNvPr id="1026" name="Rectangle 2"/>
          <p:cNvSpPr>
            <a:spLocks noGrp="1" noChangeArrowheads="1"/>
          </p:cNvSpPr>
          <p:nvPr>
            <p:ph type="body" idx="1"/>
          </p:nvPr>
        </p:nvSpPr>
        <p:spPr bwMode="auto">
          <a:xfrm>
            <a:off x="457200" y="1295400"/>
            <a:ext cx="8178800" cy="5562600"/>
          </a:xfrm>
          <a:prstGeom prst="rect">
            <a:avLst/>
          </a:prstGeom>
          <a:noFill/>
          <a:ln w="12700">
            <a:noFill/>
            <a:miter lim="800000"/>
            <a:headEnd/>
            <a:tailEnd/>
          </a:ln>
          <a:effectLst/>
        </p:spPr>
        <p:txBody>
          <a:bodyPr vert="horz" wrap="square" lIns="50800" tIns="50800" rIns="91440" bIns="50800" numCol="1" anchor="t" anchorCtr="0" compatLnSpc="1">
            <a:prstTxWarp prst="textNoShape">
              <a:avLst/>
            </a:prstTxWarp>
          </a:bodyPr>
          <a:lstStyle/>
          <a:p>
            <a:pPr lvl="0"/>
            <a:r>
              <a:rPr lang="en-US">
                <a:sym typeface="Tahoma" charset="0"/>
              </a:rPr>
              <a:t>Click to edit Master text styles</a:t>
            </a:r>
          </a:p>
          <a:p>
            <a:pPr lvl="1"/>
            <a:r>
              <a:rPr lang="en-US">
                <a:sym typeface="Tahoma" charset="0"/>
              </a:rPr>
              <a:t>Second level</a:t>
            </a:r>
          </a:p>
          <a:p>
            <a:pPr lvl="2"/>
            <a:r>
              <a:rPr lang="en-US">
                <a:sym typeface="Tahoma" charset="0"/>
              </a:rPr>
              <a:t>Third level</a:t>
            </a:r>
          </a:p>
          <a:p>
            <a:pPr lvl="3"/>
            <a:r>
              <a:rPr lang="en-US">
                <a:sym typeface="Tahoma" charset="0"/>
              </a:rPr>
              <a:t>Fourth level</a:t>
            </a:r>
          </a:p>
          <a:p>
            <a:pPr lvl="4"/>
            <a:r>
              <a:rPr lang="en-US">
                <a:sym typeface="Tahoma" charset="0"/>
              </a:rPr>
              <a:t>Fifth level</a:t>
            </a:r>
          </a:p>
        </p:txBody>
      </p:sp>
      <p:sp>
        <p:nvSpPr>
          <p:cNvPr id="1027" name="Text Box 3"/>
          <p:cNvSpPr txBox="1">
            <a:spLocks noGrp="1" noChangeArrowheads="1"/>
          </p:cNvSpPr>
          <p:nvPr>
            <p:ph type="sldNum" sz="quarter" idx="4"/>
          </p:nvPr>
        </p:nvSpPr>
        <p:spPr bwMode="auto">
          <a:xfrm>
            <a:off x="7500938" y="64008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ctr">
              <a:defRPr sz="1400">
                <a:solidFill>
                  <a:srgbClr val="5E574E"/>
                </a:solidFill>
                <a:latin typeface="Arial" charset="0"/>
                <a:ea typeface="Arial" charset="0"/>
                <a:cs typeface="Arial" charset="0"/>
                <a:sym typeface="Arial" charset="0"/>
              </a:defRPr>
            </a:lvl1pPr>
          </a:lstStyle>
          <a:p>
            <a:fld id="{54286877-D21F-3F43-AD03-D93EB701451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xmlns:p14="http://schemas.microsoft.com/office/powerpoint/2010/main"/>
  <p:hf hdr="0" ftr="0" dt="0"/>
  <p:txStyles>
    <p:titleStyle>
      <a:lvl1pPr marL="39688" algn="l" rtl="0" fontAlgn="base">
        <a:spcBef>
          <a:spcPct val="0"/>
        </a:spcBef>
        <a:spcAft>
          <a:spcPct val="0"/>
        </a:spcAft>
        <a:defRPr sz="2400" b="1">
          <a:solidFill>
            <a:schemeClr val="tx1"/>
          </a:solidFill>
          <a:latin typeface="+mj-lt"/>
          <a:ea typeface="+mj-ea"/>
          <a:cs typeface="+mj-cs"/>
          <a:sym typeface="Helvetica" charset="0"/>
        </a:defRPr>
      </a:lvl1pPr>
      <a:lvl2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2pPr>
      <a:lvl3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3pPr>
      <a:lvl4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4pPr>
      <a:lvl5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5pPr>
      <a:lvl6pPr marL="4968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6pPr>
      <a:lvl7pPr marL="9540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7pPr>
      <a:lvl8pPr marL="14112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8pPr>
      <a:lvl9pPr marL="18684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9pPr>
    </p:titleStyle>
    <p:bodyStyle>
      <a:lvl1pPr marL="382588" indent="-342900" algn="l" rtl="0" fontAlgn="base">
        <a:spcBef>
          <a:spcPts val="500"/>
        </a:spcBef>
        <a:spcAft>
          <a:spcPct val="0"/>
        </a:spcAft>
        <a:buClr>
          <a:srgbClr val="000000"/>
        </a:buClr>
        <a:buSzPct val="100000"/>
        <a:buFont typeface="Tahoma" charset="0"/>
        <a:buChar char="•"/>
        <a:defRPr sz="2000">
          <a:solidFill>
            <a:schemeClr val="tx1"/>
          </a:solidFill>
          <a:latin typeface="+mn-lt"/>
          <a:ea typeface="+mn-ea"/>
          <a:cs typeface="+mn-cs"/>
          <a:sym typeface="Tahoma" charset="0"/>
        </a:defRPr>
      </a:lvl1pPr>
      <a:lvl2pPr marL="731838" indent="-285750" algn="l" rtl="0" fontAlgn="base">
        <a:spcBef>
          <a:spcPts val="400"/>
        </a:spcBef>
        <a:spcAft>
          <a:spcPct val="0"/>
        </a:spcAft>
        <a:buClr>
          <a:srgbClr val="000000"/>
        </a:buClr>
        <a:buSzPct val="100000"/>
        <a:buFont typeface="Tahoma" charset="0"/>
        <a:buChar char="•"/>
        <a:defRPr>
          <a:solidFill>
            <a:schemeClr val="tx1"/>
          </a:solidFill>
          <a:latin typeface="+mn-lt"/>
          <a:ea typeface="+mn-ea"/>
          <a:cs typeface="+mn-cs"/>
          <a:sym typeface="Tahoma" charset="0"/>
        </a:defRPr>
      </a:lvl2pPr>
      <a:lvl3pPr marL="1131888" indent="-228600" algn="l" rtl="0" fontAlgn="base">
        <a:spcBef>
          <a:spcPts val="400"/>
        </a:spcBef>
        <a:spcAft>
          <a:spcPct val="0"/>
        </a:spcAft>
        <a:buClr>
          <a:srgbClr val="000000"/>
        </a:buClr>
        <a:buSzPct val="100000"/>
        <a:buFont typeface="Tahoma" charset="0"/>
        <a:buChar char="•"/>
        <a:defRPr sz="1600">
          <a:solidFill>
            <a:schemeClr val="tx1"/>
          </a:solidFill>
          <a:latin typeface="+mn-lt"/>
          <a:ea typeface="+mn-ea"/>
          <a:cs typeface="+mn-cs"/>
          <a:sym typeface="Tahoma" charset="0"/>
        </a:defRPr>
      </a:lvl3pPr>
      <a:lvl4pPr marL="15890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4pPr>
      <a:lvl5pPr marL="20462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5pPr>
      <a:lvl6pPr marL="25034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6pPr>
      <a:lvl7pPr marL="29606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7pPr>
      <a:lvl8pPr marL="34178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8pPr>
      <a:lvl9pPr marL="3875088" indent="-228600" algn="l" rtl="0" fontAlgn="base">
        <a:spcBef>
          <a:spcPts val="300"/>
        </a:spcBef>
        <a:spcAft>
          <a:spcPct val="0"/>
        </a:spcAft>
        <a:buClr>
          <a:srgbClr val="000000"/>
        </a:buClr>
        <a:buSzPct val="100000"/>
        <a:buFont typeface="Tahoma" charset="0"/>
        <a:buChar char="-"/>
        <a:defRPr sz="1400">
          <a:solidFill>
            <a:schemeClr val="tx1"/>
          </a:solidFill>
          <a:latin typeface="+mn-lt"/>
          <a:ea typeface="+mn-ea"/>
          <a:cs typeface="+mn-cs"/>
          <a:sym typeface="Tahom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914400" y="0"/>
            <a:ext cx="7721600" cy="1828800"/>
          </a:xfrm>
          <a:prstGeom prst="rect">
            <a:avLst/>
          </a:prstGeom>
          <a:noFill/>
          <a:ln w="12700">
            <a:noFill/>
            <a:miter lim="800000"/>
            <a:headEnd/>
            <a:tailEnd/>
          </a:ln>
          <a:effectLst/>
        </p:spPr>
        <p:txBody>
          <a:bodyPr vert="horz" wrap="square" lIns="50800" tIns="50800" rIns="91440" bIns="50800" numCol="1" anchor="b" anchorCtr="0" compatLnSpc="1">
            <a:prstTxWarp prst="textNoShape">
              <a:avLst/>
            </a:prstTxWarp>
          </a:bodyPr>
          <a:lstStyle/>
          <a:p>
            <a:pPr lvl="0"/>
            <a:r>
              <a:rPr lang="en-US">
                <a:sym typeface="Helvetica" charset="0"/>
              </a:rPr>
              <a:t>Click to edit Master title style</a:t>
            </a:r>
          </a:p>
        </p:txBody>
      </p:sp>
      <p:sp>
        <p:nvSpPr>
          <p:cNvPr id="2050" name="Rectangle 2"/>
          <p:cNvSpPr>
            <a:spLocks noGrp="1" noChangeArrowheads="1"/>
          </p:cNvSpPr>
          <p:nvPr>
            <p:ph type="body" idx="1"/>
          </p:nvPr>
        </p:nvSpPr>
        <p:spPr bwMode="auto">
          <a:xfrm>
            <a:off x="2133600" y="3886200"/>
            <a:ext cx="6400800" cy="2971800"/>
          </a:xfrm>
          <a:prstGeom prst="rect">
            <a:avLst/>
          </a:prstGeom>
          <a:noFill/>
          <a:ln w="12700">
            <a:noFill/>
            <a:miter lim="800000"/>
            <a:headEnd/>
            <a:tailEnd/>
          </a:ln>
          <a:effectLst/>
        </p:spPr>
        <p:txBody>
          <a:bodyPr vert="horz" wrap="square" lIns="50800" tIns="50800" rIns="91440" bIns="50800" numCol="1" anchor="t" anchorCtr="0" compatLnSpc="1">
            <a:prstTxWarp prst="textNoShape">
              <a:avLst/>
            </a:prstTxWarp>
          </a:bodyPr>
          <a:lstStyle/>
          <a:p>
            <a:pPr lvl="0"/>
            <a:r>
              <a:rPr lang="en-US">
                <a:sym typeface="Arial Black" charset="0"/>
              </a:rPr>
              <a:t>Click to edit Master text styles</a:t>
            </a:r>
          </a:p>
          <a:p>
            <a:pPr lvl="1"/>
            <a:r>
              <a:rPr lang="en-US">
                <a:sym typeface="Tahoma" charset="0"/>
              </a:rPr>
              <a:t>Second level</a:t>
            </a:r>
          </a:p>
          <a:p>
            <a:pPr lvl="2"/>
            <a:r>
              <a:rPr lang="en-US">
                <a:sym typeface="Tahoma" charset="0"/>
              </a:rPr>
              <a:t>Third level</a:t>
            </a:r>
          </a:p>
          <a:p>
            <a:pPr lvl="3"/>
            <a:r>
              <a:rPr lang="en-US">
                <a:sym typeface="Tahoma" charset="0"/>
              </a:rPr>
              <a:t>Fourth level</a:t>
            </a:r>
          </a:p>
          <a:p>
            <a:pPr lvl="4"/>
            <a:r>
              <a:rPr lang="en-US">
                <a:sym typeface="Tahoma" charset="0"/>
              </a:rPr>
              <a:t>Fifth level</a:t>
            </a:r>
          </a:p>
        </p:txBody>
      </p:sp>
      <p:sp>
        <p:nvSpPr>
          <p:cNvPr id="2051" name="Text Box 3"/>
          <p:cNvSpPr txBox="1">
            <a:spLocks noGrp="1" noChangeArrowheads="1"/>
          </p:cNvSpPr>
          <p:nvPr>
            <p:ph type="sldNum" sz="quarter" idx="4"/>
          </p:nvPr>
        </p:nvSpPr>
        <p:spPr bwMode="auto">
          <a:xfrm>
            <a:off x="7361238" y="6438900"/>
            <a:ext cx="312737" cy="304800"/>
          </a:xfrm>
          <a:prstGeom prst="rect">
            <a:avLst/>
          </a:prstGeom>
          <a:noFill/>
          <a:ln w="12700">
            <a:noFill/>
            <a:miter lim="800000"/>
            <a:headEnd/>
            <a:tailEnd/>
          </a:ln>
          <a:effectLst/>
        </p:spPr>
        <p:txBody>
          <a:bodyPr vert="horz" wrap="none" lIns="91440" tIns="45720" rIns="91440" bIns="45720" numCol="1" anchor="b" anchorCtr="0" compatLnSpc="1">
            <a:prstTxWarp prst="textNoShape">
              <a:avLst/>
            </a:prstTxWarp>
          </a:bodyPr>
          <a:lstStyle>
            <a:lvl1pPr algn="ctr">
              <a:defRPr sz="1400">
                <a:solidFill>
                  <a:srgbClr val="5E574E"/>
                </a:solidFill>
                <a:latin typeface="Arial" charset="0"/>
                <a:ea typeface="Arial" charset="0"/>
                <a:cs typeface="Arial" charset="0"/>
                <a:sym typeface="Arial" charset="0"/>
              </a:defRPr>
            </a:lvl1pPr>
          </a:lstStyle>
          <a:p>
            <a:fld id="{9CFC81C4-DF82-564C-A284-6256E961622F}" type="slidenum">
              <a:rPr lang="en-US"/>
              <a:pPr/>
              <a:t>‹#›</a:t>
            </a:fld>
            <a:endParaRPr lang="en-US"/>
          </a:p>
        </p:txBody>
      </p:sp>
      <p:pic>
        <p:nvPicPr>
          <p:cNvPr id="2052" name="Picture 4"/>
          <p:cNvPicPr>
            <a:picLocks noChangeArrowheads="1"/>
          </p:cNvPicPr>
          <p:nvPr/>
        </p:nvPicPr>
        <p:blipFill>
          <a:blip r:embed="rId13"/>
          <a:srcRect/>
          <a:stretch>
            <a:fillRect/>
          </a:stretch>
        </p:blipFill>
        <p:spPr bwMode="auto">
          <a:xfrm>
            <a:off x="914400" y="1828800"/>
            <a:ext cx="8229600" cy="384175"/>
          </a:xfrm>
          <a:prstGeom prst="rect">
            <a:avLst/>
          </a:prstGeom>
          <a:noFill/>
          <a:ln w="9525" cap="flat">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hf hdr="0" ftr="0" dt="0"/>
  <p:txStyles>
    <p:titleStyle>
      <a:lvl1pPr marL="39688" algn="l" rtl="0" fontAlgn="base">
        <a:spcBef>
          <a:spcPct val="0"/>
        </a:spcBef>
        <a:spcAft>
          <a:spcPct val="0"/>
        </a:spcAft>
        <a:defRPr sz="2400" b="1">
          <a:solidFill>
            <a:schemeClr val="tx1"/>
          </a:solidFill>
          <a:latin typeface="+mj-lt"/>
          <a:ea typeface="+mj-ea"/>
          <a:cs typeface="+mj-cs"/>
          <a:sym typeface="Helvetica" charset="0"/>
        </a:defRPr>
      </a:lvl1pPr>
      <a:lvl2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2pPr>
      <a:lvl3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3pPr>
      <a:lvl4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4pPr>
      <a:lvl5pPr marL="396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5pPr>
      <a:lvl6pPr marL="4968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6pPr>
      <a:lvl7pPr marL="9540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7pPr>
      <a:lvl8pPr marL="14112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8pPr>
      <a:lvl9pPr marL="1868488" algn="l" rtl="0" fontAlgn="base">
        <a:spcBef>
          <a:spcPct val="0"/>
        </a:spcBef>
        <a:spcAft>
          <a:spcPct val="0"/>
        </a:spcAft>
        <a:defRPr sz="2400" b="1">
          <a:solidFill>
            <a:schemeClr val="tx1"/>
          </a:solidFill>
          <a:latin typeface="Helvetica" charset="0"/>
          <a:ea typeface="ヒラギノ角ゴ ProN W6" charset="-128"/>
          <a:cs typeface="ヒラギノ角ゴ ProN W6" charset="-128"/>
          <a:sym typeface="Helvetica" charset="0"/>
        </a:defRPr>
      </a:lvl9pPr>
    </p:titleStyle>
    <p:bodyStyle>
      <a:lvl1pPr marL="39688" algn="l" rtl="0" fontAlgn="base">
        <a:spcBef>
          <a:spcPts val="600"/>
        </a:spcBef>
        <a:spcAft>
          <a:spcPct val="0"/>
        </a:spcAft>
        <a:defRPr sz="2000">
          <a:solidFill>
            <a:schemeClr val="tx1"/>
          </a:solidFill>
          <a:latin typeface="+mn-lt"/>
          <a:ea typeface="+mn-ea"/>
          <a:cs typeface="+mn-cs"/>
          <a:sym typeface="Arial Black" charset="0"/>
        </a:defRPr>
      </a:lvl1pPr>
      <a:lvl2pPr marL="446088" algn="ctr" rtl="0" fontAlgn="base">
        <a:spcBef>
          <a:spcPts val="400"/>
        </a:spcBef>
        <a:spcAft>
          <a:spcPct val="0"/>
        </a:spcAft>
        <a:defRPr>
          <a:solidFill>
            <a:schemeClr val="tx1"/>
          </a:solidFill>
          <a:latin typeface="Tahoma" charset="0"/>
          <a:ea typeface="ヒラギノ角ゴ ProN W3" charset="-128"/>
          <a:cs typeface="ヒラギノ角ゴ ProN W3" charset="-128"/>
          <a:sym typeface="Tahoma" charset="0"/>
        </a:defRPr>
      </a:lvl2pPr>
      <a:lvl3pPr marL="903288" algn="ctr" rtl="0" fontAlgn="base">
        <a:spcBef>
          <a:spcPts val="400"/>
        </a:spcBef>
        <a:spcAft>
          <a:spcPct val="0"/>
        </a:spcAft>
        <a:defRPr sz="1600">
          <a:solidFill>
            <a:schemeClr val="tx1"/>
          </a:solidFill>
          <a:latin typeface="Tahoma" charset="0"/>
          <a:ea typeface="ヒラギノ角ゴ ProN W3" charset="-128"/>
          <a:cs typeface="ヒラギノ角ゴ ProN W3" charset="-128"/>
          <a:sym typeface="Tahoma" charset="0"/>
        </a:defRPr>
      </a:lvl3pPr>
      <a:lvl4pPr marL="13604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4pPr>
      <a:lvl5pPr marL="18176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5pPr>
      <a:lvl6pPr marL="22748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6pPr>
      <a:lvl7pPr marL="27320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7pPr>
      <a:lvl8pPr marL="31892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8pPr>
      <a:lvl9pPr marL="3646488" algn="ctr" rtl="0" fontAlgn="base">
        <a:spcBef>
          <a:spcPts val="300"/>
        </a:spcBef>
        <a:spcAft>
          <a:spcPct val="0"/>
        </a:spcAft>
        <a:defRPr sz="1400">
          <a:solidFill>
            <a:schemeClr val="tx1"/>
          </a:solidFill>
          <a:latin typeface="Tahoma" charset="0"/>
          <a:ea typeface="ヒラギノ角ゴ ProN W3" charset="-128"/>
          <a:cs typeface="ヒラギノ角ゴ ProN W3" charset="-128"/>
          <a:sym typeface="Tahom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1.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2.xml.rels><?xml version="1.0" encoding="UTF-8" standalone="yes"?>
<Relationships xmlns="http://schemas.openxmlformats.org/package/2006/relationships"><Relationship Id="rId3" Type="http://schemas.openxmlformats.org/officeDocument/2006/relationships/hyperlink" Target="http://www.neuron.yale.edu/" TargetMode="External"/><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hyperlink" Target="http://diwww.epfl.ch/~gerstner/SPNM/SPNM.html" TargetMode="External"/><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7.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1.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jpeg"/><Relationship Id="rId5" Type="http://schemas.openxmlformats.org/officeDocument/2006/relationships/image" Target="../media/image126.jpe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1.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3.emf"/><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2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6.emf"/><Relationship Id="rId5" Type="http://schemas.openxmlformats.org/officeDocument/2006/relationships/oleObject" Target="../embeddings/oleObject3.bin"/><Relationship Id="rId6" Type="http://schemas.openxmlformats.org/officeDocument/2006/relationships/image" Target="../media/image37.emf"/><Relationship Id="rId7" Type="http://schemas.openxmlformats.org/officeDocument/2006/relationships/oleObject" Target="../embeddings/oleObject4.bin"/><Relationship Id="rId8" Type="http://schemas.openxmlformats.org/officeDocument/2006/relationships/image" Target="../media/image38.emf"/><Relationship Id="rId9" Type="http://schemas.openxmlformats.org/officeDocument/2006/relationships/image" Target="../media/image2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40.png"/><Relationship Id="rId5" Type="http://schemas.openxmlformats.org/officeDocument/2006/relationships/oleObject" Target="../embeddings/oleObject5.bin"/><Relationship Id="rId6" Type="http://schemas.openxmlformats.org/officeDocument/2006/relationships/image" Target="../media/image3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hyperlink" Target="http://ams.egeo.sai.jrc.it/eurostat/Lot16-SUPCOM95/node7.html" TargetMode="External"/><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layground.tensorflow.org/" TargetMode="Externa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www.shef.ac.uk/psychology/gurney/notes/l5/l5.html" TargetMode="Externa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emf"/><Relationship Id="rId8"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hyperlink" Target="http://www.electronicsletters.com/papers/2001/0020/paper.asp" TargetMode="External"/><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hyperlink" Target="http://www.neci.nec.com/homepages/lawrence/papers/face-tr96/latex.html" TargetMode="External"/><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5.xml.rels><?xml version="1.0" encoding="UTF-8" standalone="yes"?>
<Relationships xmlns="http://schemas.openxmlformats.org/package/2006/relationships"><Relationship Id="rId3" Type="http://schemas.openxmlformats.org/officeDocument/2006/relationships/hyperlink" Target="http://deeplearning.net/reading-list/tutorials/" TargetMode="External"/><Relationship Id="rId4" Type="http://schemas.openxmlformats.org/officeDocument/2006/relationships/hyperlink" Target="http://deeplearning.net/tutorial/lenet.html" TargetMode="External"/><Relationship Id="rId5" Type="http://schemas.openxmlformats.org/officeDocument/2006/relationships/hyperlink" Target="http://ufldl.stanford.edu/wiki/index.php/UFLDL_Tutorial" TargetMode="External"/><Relationship Id="rId1" Type="http://schemas.openxmlformats.org/officeDocument/2006/relationships/slideLayout" Target="../slideLayouts/slideLayout2.xml"/><Relationship Id="rId2" Type="http://schemas.openxmlformats.org/officeDocument/2006/relationships/hyperlink" Target="http://cs.nyu.edu/~fergus/pmwiki/pmwiki.php"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yann.lecun.com/exdb/publis/pdf/lecun-01a.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9.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mage-net.org/challenges/LSVRC/2012/results.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 Id="rId3" Type="http://schemas.openxmlformats.org/officeDocument/2006/relationships/image" Target="../media/image85.emf"/></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emf"/><Relationship Id="rId3" Type="http://schemas.openxmlformats.org/officeDocument/2006/relationships/image" Target="../media/image9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hyperlink" Target="http://arxiv.org/abs/1508.04025"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carpedm20/MemN2N-tensorflow" TargetMode="External"/><Relationship Id="rId4" Type="http://schemas.openxmlformats.org/officeDocument/2006/relationships/hyperlink" Target="https://github.com/domluna/memn2n" TargetMode="External"/><Relationship Id="rId5" Type="http://schemas.openxmlformats.org/officeDocument/2006/relationships/hyperlink" Target="https://papers.nips.cc/paper/5846-end-to-end-memory-networks.pdf" TargetMode="External"/><Relationship Id="rId6" Type="http://schemas.openxmlformats.org/officeDocument/2006/relationships/hyperlink" Target="https://research.facebook.com/research/babi/" TargetMode="External"/><Relationship Id="rId7"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84.xml.rels><?xml version="1.0" encoding="UTF-8" standalone="yes"?>
<Relationships xmlns="http://schemas.openxmlformats.org/package/2006/relationships"><Relationship Id="rId3" Type="http://schemas.openxmlformats.org/officeDocument/2006/relationships/hyperlink" Target="http://jmlr.org/proceedings/papers/v48/amodei16.pdf" TargetMode="External"/><Relationship Id="rId4" Type="http://schemas.openxmlformats.org/officeDocument/2006/relationships/hyperlink" Target="https://github.com/baidu-research/warp-ctc" TargetMode="External"/><Relationship Id="rId5" Type="http://schemas.openxmlformats.org/officeDocument/2006/relationships/hyperlink" Target="https://svail.github.io/mandarin/" TargetMode="External"/><Relationship Id="rId6" Type="http://schemas.openxmlformats.org/officeDocument/2006/relationships/hyperlink" Target="https://catalog.ldc.upenn.edu/LDC93S1" TargetMode="External"/><Relationship Id="rId7" Type="http://schemas.openxmlformats.org/officeDocument/2006/relationships/hyperlink" Target="http://www.statmt.org/wmt15/translation-task.html" TargetMode="External"/><Relationship Id="rId8"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85.xml.rels><?xml version="1.0" encoding="UTF-8" standalone="yes"?>
<Relationships xmlns="http://schemas.openxmlformats.org/package/2006/relationships"><Relationship Id="rId3" Type="http://schemas.openxmlformats.org/officeDocument/2006/relationships/hyperlink" Target="http://dpkingma.com/wordpress/wp-content/uploads/2014/10/iclr14_vae.pdf" TargetMode="External"/><Relationship Id="rId4" Type="http://schemas.openxmlformats.org/officeDocument/2006/relationships/hyperlink" Target="http://yann.lecun.com/exdb/mnist/" TargetMode="External"/><Relationship Id="rId5" Type="http://schemas.openxmlformats.org/officeDocument/2006/relationships/hyperlink" Target="https://www.cs.toronto.edu/~kriz/cifar.html" TargetMode="External"/><Relationship Id="rId6" Type="http://schemas.openxmlformats.org/officeDocument/2006/relationships/hyperlink" Target="http://image-net.org/download" TargetMode="External"/><Relationship Id="rId7"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6.xml.rels><?xml version="1.0" encoding="UTF-8" standalone="yes"?>
<Relationships xmlns="http://schemas.openxmlformats.org/package/2006/relationships"><Relationship Id="rId3" Type="http://schemas.openxmlformats.org/officeDocument/2006/relationships/hyperlink" Target="http://arxiv.org/abs/1512.03385" TargetMode="External"/><Relationship Id="rId4" Type="http://schemas.openxmlformats.org/officeDocument/2006/relationships/hyperlink" Target="https://github.com/KaimingHe/deep-residual-networks" TargetMode="External"/><Relationship Id="rId5" Type="http://schemas.openxmlformats.org/officeDocument/2006/relationships/hyperlink" Target="https://www.cs.toronto.edu/~kriz/cifar.html" TargetMode="External"/><Relationship Id="rId6" Type="http://schemas.openxmlformats.org/officeDocument/2006/relationships/hyperlink" Target="http://image-net.org/download" TargetMode="External"/><Relationship Id="rId7"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pdf/1409.1556v6.pdf" TargetMode="External"/><Relationship Id="rId4" Type="http://schemas.openxmlformats.org/officeDocument/2006/relationships/hyperlink" Target="https://www.cs.toronto.edu/~kriz/cifar.html" TargetMode="External"/><Relationship Id="rId5" Type="http://schemas.openxmlformats.org/officeDocument/2006/relationships/hyperlink" Target="http://image-net.org/download" TargetMode="External"/><Relationship Id="rId6"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8.xml.rels><?xml version="1.0" encoding="UTF-8" standalone="yes"?>
<Relationships xmlns="http://schemas.openxmlformats.org/package/2006/relationships"><Relationship Id="rId3" Type="http://schemas.openxmlformats.org/officeDocument/2006/relationships/hyperlink" Target="http://arxiv.org/pdf/1312.5602v1.pdf" TargetMode="External"/><Relationship Id="rId4" Type="http://schemas.openxmlformats.org/officeDocument/2006/relationships/hyperlink" Target="http://www.arcadelearningenvironment.org/" TargetMode="External"/><Relationship Id="rId5"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9.xml.rels><?xml version="1.0" encoding="UTF-8" standalone="yes"?>
<Relationships xmlns="http://schemas.openxmlformats.org/package/2006/relationships"><Relationship Id="rId3" Type="http://schemas.openxmlformats.org/officeDocument/2006/relationships/hyperlink" Target="http://www.cv-foundation.org/openaccess/content_cvpr_2015/papers/Szegedy_Going_Deeper_With_2015_CVPR_paper.pdf" TargetMode="External"/><Relationship Id="rId4" Type="http://schemas.openxmlformats.org/officeDocument/2006/relationships/hyperlink" Target="https://www.cs.toronto.edu/~kriz/cifar.html" TargetMode="External"/><Relationship Id="rId5" Type="http://schemas.openxmlformats.org/officeDocument/2006/relationships/hyperlink" Target="http://image-net.org/download" TargetMode="External"/><Relationship Id="rId6"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hyperlink" Target="http://www.cv-foundation.org/openaccess/content_iccv_2015/papers/Girshick_Fast_R-CNN_ICCV_2015_paper.pdf" TargetMode="External"/><Relationship Id="rId4"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91.xml.rels><?xml version="1.0" encoding="UTF-8" standalone="yes"?>
<Relationships xmlns="http://schemas.openxmlformats.org/package/2006/relationships"><Relationship Id="rId3" Type="http://schemas.openxmlformats.org/officeDocument/2006/relationships/hyperlink" Target="https://drive.google.com/file/d/0B3cxcnOkPx9AeWpLVXhkTDJINDQ/view" TargetMode="External"/><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92.xml.rels><?xml version="1.0" encoding="UTF-8" standalone="yes"?>
<Relationships xmlns="http://schemas.openxmlformats.org/package/2006/relationships"><Relationship Id="rId3" Type="http://schemas.openxmlformats.org/officeDocument/2006/relationships/hyperlink" Target="https://arxiv.org/abs/1512.02325" TargetMode="External"/><Relationship Id="rId4" Type="http://schemas.openxmlformats.org/officeDocument/2006/relationships/hyperlink" Target="https://github.com/weiliu89/caffe/tree/ssd" TargetMode="External"/><Relationship Id="rId5" Type="http://schemas.openxmlformats.org/officeDocument/2006/relationships/hyperlink" Target="https://arxiv.org/abs/1605.06409" TargetMode="External"/><Relationship Id="rId6" Type="http://schemas.openxmlformats.org/officeDocument/2006/relationships/hyperlink" Target="https://github.com/daijifeng001/caffe-rfcn" TargetMode="External"/><Relationship Id="rId7" Type="http://schemas.openxmlformats.org/officeDocument/2006/relationships/hyperlink" Target="http://arxiv.org/abs/1511.02680" TargetMode="External"/><Relationship Id="rId8" Type="http://schemas.openxmlformats.org/officeDocument/2006/relationships/hyperlink" Target="https://github.com/alexgkendall/caffe-segnet" TargetMode="External"/><Relationship Id="rId9" Type="http://schemas.openxmlformats.org/officeDocument/2006/relationships/hyperlink" Target="https://arxiv.org/abs/1411.4038" TargetMode="External"/><Relationship Id="rId10" Type="http://schemas.openxmlformats.org/officeDocument/2006/relationships/hyperlink" Target="https://github.com/BVLC/caffe"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0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08.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0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685800"/>
            <a:ext cx="8178800" cy="1143000"/>
          </a:xfrm>
        </p:spPr>
        <p:txBody>
          <a:bodyPr/>
          <a:lstStyle/>
          <a:p>
            <a:pPr algn="ctr"/>
            <a:r>
              <a:rPr lang="en-US" sz="3600" dirty="0" smtClean="0">
                <a:solidFill>
                  <a:srgbClr val="FF0000"/>
                </a:solidFill>
              </a:rPr>
              <a:t>CS561 Fall </a:t>
            </a:r>
            <a:r>
              <a:rPr lang="en-US" sz="3600" dirty="0" smtClean="0">
                <a:solidFill>
                  <a:srgbClr val="FF0000"/>
                </a:solidFill>
              </a:rPr>
              <a:t>2018 </a:t>
            </a:r>
            <a:r>
              <a:rPr lang="en-US" sz="3600" dirty="0" smtClean="0">
                <a:solidFill>
                  <a:srgbClr val="FF0000"/>
                </a:solidFill>
              </a:rPr>
              <a:t/>
            </a:r>
            <a:br>
              <a:rPr lang="en-US" sz="3600" dirty="0" smtClean="0">
                <a:solidFill>
                  <a:srgbClr val="FF0000"/>
                </a:solidFill>
              </a:rPr>
            </a:br>
            <a:r>
              <a:rPr lang="en-US" sz="3600" dirty="0" smtClean="0">
                <a:solidFill>
                  <a:srgbClr val="FF0000"/>
                </a:solidFill>
              </a:rPr>
              <a:t>Foundation of Artificial Intelligence</a:t>
            </a:r>
            <a:endParaRPr lang="en-US" sz="3600" dirty="0">
              <a:solidFill>
                <a:srgbClr val="FF0000"/>
              </a:solidFill>
            </a:endParaRPr>
          </a:p>
        </p:txBody>
      </p:sp>
      <p:sp>
        <p:nvSpPr>
          <p:cNvPr id="3" name="Subtitle 2"/>
          <p:cNvSpPr>
            <a:spLocks noGrp="1"/>
          </p:cNvSpPr>
          <p:nvPr>
            <p:ph type="subTitle" idx="1"/>
          </p:nvPr>
        </p:nvSpPr>
        <p:spPr>
          <a:xfrm>
            <a:off x="1143000" y="2362200"/>
            <a:ext cx="6858000" cy="2686050"/>
          </a:xfrm>
        </p:spPr>
        <p:txBody>
          <a:bodyPr/>
          <a:lstStyle/>
          <a:p>
            <a:pPr algn="ctr"/>
            <a:r>
              <a:rPr lang="en-US" sz="2800" b="1" dirty="0" smtClean="0">
                <a:solidFill>
                  <a:srgbClr val="0000FF"/>
                </a:solidFill>
              </a:rPr>
              <a:t>Neural Networks and Deep Learning</a:t>
            </a:r>
          </a:p>
          <a:p>
            <a:pPr algn="ctr"/>
            <a:endParaRPr lang="en-US" dirty="0"/>
          </a:p>
          <a:p>
            <a:pPr algn="ctr"/>
            <a:endParaRPr lang="en-US" dirty="0" smtClean="0"/>
          </a:p>
          <a:p>
            <a:pPr algn="ctr"/>
            <a:r>
              <a:rPr lang="en-US" dirty="0" smtClean="0"/>
              <a:t>Tuesday Lectures, Session 20-21</a:t>
            </a:r>
          </a:p>
          <a:p>
            <a:pPr algn="ctr"/>
            <a:r>
              <a:rPr lang="en-US" dirty="0" smtClean="0"/>
              <a:t>6:40-7:55 &amp; 8:05-9:20</a:t>
            </a:r>
          </a:p>
          <a:p>
            <a:pPr algn="ctr"/>
            <a:endParaRPr lang="en-US" dirty="0"/>
          </a:p>
          <a:p>
            <a:pPr algn="ctr"/>
            <a:r>
              <a:rPr lang="en-US" b="1" dirty="0" smtClean="0"/>
              <a:t>Professor Wei-Min Shen</a:t>
            </a:r>
            <a:endParaRPr lang="en-US" b="1" dirty="0"/>
          </a:p>
        </p:txBody>
      </p:sp>
      <p:sp>
        <p:nvSpPr>
          <p:cNvPr id="5" name="Slide Number Placeholder 4"/>
          <p:cNvSpPr>
            <a:spLocks noGrp="1"/>
          </p:cNvSpPr>
          <p:nvPr>
            <p:ph type="sldNum" sz="quarter" idx="4294967295"/>
          </p:nvPr>
        </p:nvSpPr>
        <p:spPr>
          <a:xfrm>
            <a:off x="6604000" y="6229350"/>
            <a:ext cx="1828800" cy="514350"/>
          </a:xfrm>
          <a:prstGeom prst="rect">
            <a:avLst/>
          </a:prstGeom>
        </p:spPr>
        <p:txBody>
          <a:bodyPr/>
          <a:lstStyle/>
          <a:p>
            <a:fld id="{176B3B0E-EE41-594E-8F98-0705A9F60AEA}" type="slidenum">
              <a:rPr lang="en-US" smtClean="0"/>
              <a:pPr/>
              <a:t>1</a:t>
            </a:fld>
            <a:endParaRPr lang="en-US"/>
          </a:p>
        </p:txBody>
      </p:sp>
    </p:spTree>
    <p:extLst>
      <p:ext uri="{BB962C8B-B14F-4D97-AF65-F5344CB8AC3E}">
        <p14:creationId xmlns:p14="http://schemas.microsoft.com/office/powerpoint/2010/main" val="10207248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93102A42-D5A3-124B-BE46-972A2DE78736}" type="slidenum">
              <a:rPr lang="en-US"/>
              <a:pPr/>
              <a:t>10</a:t>
            </a:fld>
            <a:endParaRPr lang="en-US"/>
          </a:p>
        </p:txBody>
      </p:sp>
      <p:sp>
        <p:nvSpPr>
          <p:cNvPr id="1817602" name="Rectangle 2"/>
          <p:cNvSpPr>
            <a:spLocks noGrp="1" noChangeArrowheads="1"/>
          </p:cNvSpPr>
          <p:nvPr>
            <p:ph type="title"/>
          </p:nvPr>
        </p:nvSpPr>
        <p:spPr>
          <a:xfrm>
            <a:off x="715963" y="0"/>
            <a:ext cx="7772400" cy="979488"/>
          </a:xfrm>
        </p:spPr>
        <p:txBody>
          <a:bodyPr/>
          <a:lstStyle/>
          <a:p>
            <a:r>
              <a:rPr lang="en-US" sz="4000"/>
              <a:t>Single-Layer Perceptrons</a:t>
            </a:r>
          </a:p>
        </p:txBody>
      </p:sp>
      <p:sp>
        <p:nvSpPr>
          <p:cNvPr id="1817603" name="Rectangle 3"/>
          <p:cNvSpPr>
            <a:spLocks noGrp="1" noChangeArrowheads="1"/>
          </p:cNvSpPr>
          <p:nvPr>
            <p:ph type="body" idx="1"/>
          </p:nvPr>
        </p:nvSpPr>
        <p:spPr>
          <a:xfrm>
            <a:off x="792163" y="923925"/>
            <a:ext cx="7770812" cy="5711825"/>
          </a:xfrm>
        </p:spPr>
        <p:txBody>
          <a:bodyPr/>
          <a:lstStyle/>
          <a:p>
            <a:r>
              <a:rPr lang="en-US" sz="2800" dirty="0"/>
              <a:t>Each output unit operates separately</a:t>
            </a:r>
          </a:p>
          <a:p>
            <a:pPr lvl="1"/>
            <a:r>
              <a:rPr lang="en-US" sz="2400" dirty="0"/>
              <a:t>Implements a </a:t>
            </a:r>
            <a:r>
              <a:rPr lang="en-US" sz="2400" i="1" dirty="0"/>
              <a:t>linear separator</a:t>
            </a:r>
          </a:p>
          <a:p>
            <a:endParaRPr lang="en-US" sz="2800" i="1" dirty="0"/>
          </a:p>
          <a:p>
            <a:endParaRPr lang="en-US" sz="2800" i="1" dirty="0"/>
          </a:p>
          <a:p>
            <a:endParaRPr lang="en-US" sz="2800" i="1" dirty="0"/>
          </a:p>
          <a:p>
            <a:pPr>
              <a:lnSpc>
                <a:spcPct val="150000"/>
              </a:lnSpc>
            </a:pPr>
            <a:endParaRPr lang="en-US" sz="2800" i="1" dirty="0"/>
          </a:p>
          <a:p>
            <a:endParaRPr lang="en-US" sz="2800" dirty="0"/>
          </a:p>
          <a:p>
            <a:endParaRPr lang="en-US" sz="2800" dirty="0"/>
          </a:p>
          <a:p>
            <a:endParaRPr lang="en-US" sz="2800" dirty="0"/>
          </a:p>
          <a:p>
            <a:r>
              <a:rPr lang="en-US" sz="2800" dirty="0"/>
              <a:t>Adjusting weights alters </a:t>
            </a:r>
            <a:r>
              <a:rPr lang="en-US" sz="2800" i="1" dirty="0"/>
              <a:t>location</a:t>
            </a:r>
            <a:r>
              <a:rPr lang="en-US" sz="2800" dirty="0"/>
              <a:t>, </a:t>
            </a:r>
            <a:r>
              <a:rPr lang="en-US" sz="2800" i="1" dirty="0"/>
              <a:t>orientation</a:t>
            </a:r>
            <a:r>
              <a:rPr lang="en-US" sz="2800" dirty="0"/>
              <a:t>, and </a:t>
            </a:r>
            <a:r>
              <a:rPr lang="en-US" sz="2800" i="1" dirty="0"/>
              <a:t>steepness</a:t>
            </a:r>
            <a:r>
              <a:rPr lang="en-US" sz="2800" dirty="0"/>
              <a:t> of cliff</a:t>
            </a:r>
          </a:p>
        </p:txBody>
      </p:sp>
      <p:pic>
        <p:nvPicPr>
          <p:cNvPr id="1817604" name="Picture 4" descr="Picture 1"/>
          <p:cNvPicPr>
            <a:picLocks noChangeAspect="1" noChangeArrowheads="1"/>
          </p:cNvPicPr>
          <p:nvPr/>
        </p:nvPicPr>
        <p:blipFill>
          <a:blip r:embed="rId3"/>
          <a:srcRect/>
          <a:stretch>
            <a:fillRect/>
          </a:stretch>
        </p:blipFill>
        <p:spPr bwMode="auto">
          <a:xfrm>
            <a:off x="130176" y="1988635"/>
            <a:ext cx="4091710" cy="1897565"/>
          </a:xfrm>
          <a:prstGeom prst="rect">
            <a:avLst/>
          </a:prstGeom>
          <a:noFill/>
        </p:spPr>
      </p:pic>
      <p:pic>
        <p:nvPicPr>
          <p:cNvPr id="1817606" name="Picture 6" descr="Picture 1"/>
          <p:cNvPicPr>
            <a:picLocks noChangeAspect="1" noChangeArrowheads="1"/>
          </p:cNvPicPr>
          <p:nvPr/>
        </p:nvPicPr>
        <p:blipFill>
          <a:blip r:embed="rId4"/>
          <a:srcRect/>
          <a:stretch>
            <a:fillRect/>
          </a:stretch>
        </p:blipFill>
        <p:spPr bwMode="auto">
          <a:xfrm>
            <a:off x="4418222" y="2895600"/>
            <a:ext cx="4621003" cy="1896903"/>
          </a:xfrm>
          <a:prstGeom prst="rect">
            <a:avLst/>
          </a:prstGeom>
          <a:noFill/>
        </p:spPr>
      </p:pic>
    </p:spTree>
    <p:extLst>
      <p:ext uri="{BB962C8B-B14F-4D97-AF65-F5344CB8AC3E}">
        <p14:creationId xmlns:p14="http://schemas.microsoft.com/office/powerpoint/2010/main" val="1258866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760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181760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17603">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8176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176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7603"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DAC8B69C-2A79-DE44-B485-F454B3290ACF}" type="slidenum">
              <a:rPr lang="en-US"/>
              <a:pPr/>
              <a:t>100</a:t>
            </a:fld>
            <a:endParaRPr lang="en-US"/>
          </a:p>
        </p:txBody>
      </p:sp>
      <p:sp>
        <p:nvSpPr>
          <p:cNvPr id="1024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024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0243" name="Rectangle 3"/>
          <p:cNvSpPr>
            <a:spLocks noGrp="1" noChangeArrowheads="1"/>
          </p:cNvSpPr>
          <p:nvPr>
            <p:ph type="title"/>
          </p:nvPr>
        </p:nvSpPr>
        <p:spPr>
          <a:ln/>
        </p:spPr>
        <p:txBody>
          <a:bodyPr rIns="132080"/>
          <a:lstStyle/>
          <a:p>
            <a:r>
              <a:rPr lang="en-US"/>
              <a:t>Electron Micrograph of a Real Neuron</a:t>
            </a:r>
          </a:p>
        </p:txBody>
      </p:sp>
      <p:pic>
        <p:nvPicPr>
          <p:cNvPr id="10244" name="Picture 4"/>
          <p:cNvPicPr>
            <a:picLocks noChangeArrowheads="1"/>
          </p:cNvPicPr>
          <p:nvPr/>
        </p:nvPicPr>
        <p:blipFill>
          <a:blip r:embed="rId3"/>
          <a:srcRect/>
          <a:stretch>
            <a:fillRect/>
          </a:stretch>
        </p:blipFill>
        <p:spPr bwMode="auto">
          <a:xfrm>
            <a:off x="468313" y="1595438"/>
            <a:ext cx="8204200" cy="4200525"/>
          </a:xfrm>
          <a:prstGeom prst="rect">
            <a:avLst/>
          </a:prstGeom>
          <a:noFill/>
          <a:ln w="9525" cap="flat">
            <a:noFill/>
            <a:miter lim="800000"/>
            <a:headEnd/>
            <a:tailEnd/>
          </a:ln>
        </p:spPr>
      </p:pic>
    </p:spTree>
    <p:extLst>
      <p:ext uri="{BB962C8B-B14F-4D97-AF65-F5344CB8AC3E}">
        <p14:creationId xmlns:p14="http://schemas.microsoft.com/office/powerpoint/2010/main" val="469594950"/>
      </p:ext>
    </p:extLst>
  </p:cSld>
  <p:clrMapOvr>
    <a:masterClrMapping/>
  </p:clrMapOvr>
  <p:transition xmlns:p14="http://schemas.microsoft.com/office/powerpoint/2010/mai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A7885E71-ACBF-4044-A1F7-AC6221453921}" type="slidenum">
              <a:rPr lang="en-US"/>
              <a:pPr/>
              <a:t>101</a:t>
            </a:fld>
            <a:endParaRPr lang="en-US"/>
          </a:p>
        </p:txBody>
      </p:sp>
      <p:sp>
        <p:nvSpPr>
          <p:cNvPr id="1126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126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1267" name="Rectangle 3"/>
          <p:cNvSpPr>
            <a:spLocks noGrp="1" noChangeArrowheads="1"/>
          </p:cNvSpPr>
          <p:nvPr>
            <p:ph type="title"/>
          </p:nvPr>
        </p:nvSpPr>
        <p:spPr>
          <a:ln/>
        </p:spPr>
        <p:txBody>
          <a:bodyPr rIns="132080"/>
          <a:lstStyle/>
          <a:p>
            <a:r>
              <a:rPr lang="en-US"/>
              <a:t>Approaches to neural modeling</a:t>
            </a:r>
          </a:p>
        </p:txBody>
      </p:sp>
      <p:sp>
        <p:nvSpPr>
          <p:cNvPr id="11268" name="Rectangle 4"/>
          <p:cNvSpPr>
            <a:spLocks noGrp="1" noChangeArrowheads="1"/>
          </p:cNvSpPr>
          <p:nvPr>
            <p:ph type="body" idx="1"/>
          </p:nvPr>
        </p:nvSpPr>
        <p:spPr>
          <a:ln/>
        </p:spPr>
        <p:txBody>
          <a:bodyPr rIns="132080"/>
          <a:lstStyle/>
          <a:p>
            <a:r>
              <a:rPr lang="en-US" sz="2400"/>
              <a:t>Biologically-realistic, detailed models</a:t>
            </a:r>
          </a:p>
          <a:p>
            <a:pPr marL="782638" lvl="1"/>
            <a:r>
              <a:rPr lang="en-US" sz="2000"/>
              <a:t>E.g., cable equation, multi-compartment models</a:t>
            </a:r>
          </a:p>
          <a:p>
            <a:pPr marL="782638" lvl="1"/>
            <a:r>
              <a:rPr lang="en-US" sz="2000"/>
              <a:t>The Hodgkin-Huxley model</a:t>
            </a:r>
          </a:p>
          <a:p>
            <a:pPr marL="782638" lvl="1"/>
            <a:r>
              <a:rPr lang="en-US" sz="2000"/>
              <a:t>Simulators like NEURON (Yale) or GENESIS (Caltech)</a:t>
            </a:r>
          </a:p>
          <a:p>
            <a:endParaRPr lang="en-US" sz="2400"/>
          </a:p>
          <a:p>
            <a:r>
              <a:rPr lang="en-US" sz="2400"/>
              <a:t>More abstract models, still keeping realism in mind</a:t>
            </a:r>
          </a:p>
          <a:p>
            <a:pPr marL="782638" lvl="1"/>
            <a:r>
              <a:rPr lang="en-US" sz="2000"/>
              <a:t>E.g., integrate &amp; fire model, simple and low detail but preserves spiking behavior</a:t>
            </a:r>
          </a:p>
          <a:p>
            <a:pPr marL="782638" lvl="1"/>
            <a:endParaRPr lang="en-US" sz="2000"/>
          </a:p>
          <a:p>
            <a:r>
              <a:rPr lang="en-US" sz="2400"/>
              <a:t>Highly abstract models, neurons as operators</a:t>
            </a:r>
          </a:p>
          <a:p>
            <a:pPr marL="782638" lvl="1"/>
            <a:r>
              <a:rPr lang="en-US" sz="2000"/>
              <a:t>E.g., McCulloch &amp; Pitts model</a:t>
            </a:r>
          </a:p>
          <a:p>
            <a:pPr marL="782638" lvl="1"/>
            <a:r>
              <a:rPr lang="en-US" sz="2000"/>
              <a:t>Classical “neural nets” modeling</a:t>
            </a:r>
          </a:p>
        </p:txBody>
      </p:sp>
    </p:spTree>
    <p:extLst>
      <p:ext uri="{BB962C8B-B14F-4D97-AF65-F5344CB8AC3E}">
        <p14:creationId xmlns:p14="http://schemas.microsoft.com/office/powerpoint/2010/main" val="2248279507"/>
      </p:ext>
    </p:extLst>
  </p:cSld>
  <p:clrMapOvr>
    <a:masterClrMapping/>
  </p:clrMapOvr>
  <p:transition xmlns:p14="http://schemas.microsoft.com/office/powerpoint/2010/mai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EB110E6D-B9E3-6146-B694-B6F60CA2FE64}" type="slidenum">
              <a:rPr lang="en-US"/>
              <a:pPr/>
              <a:t>102</a:t>
            </a:fld>
            <a:endParaRPr lang="en-US"/>
          </a:p>
        </p:txBody>
      </p:sp>
      <p:sp>
        <p:nvSpPr>
          <p:cNvPr id="1228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229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2291" name="Rectangle 3"/>
          <p:cNvSpPr>
            <a:spLocks noGrp="1" noChangeArrowheads="1"/>
          </p:cNvSpPr>
          <p:nvPr>
            <p:ph type="title"/>
          </p:nvPr>
        </p:nvSpPr>
        <p:spPr>
          <a:ln/>
        </p:spPr>
        <p:txBody>
          <a:bodyPr rIns="132080"/>
          <a:lstStyle/>
          <a:p>
            <a:r>
              <a:rPr lang="en-US"/>
              <a:t>Detailed Neural Modeling</a:t>
            </a:r>
          </a:p>
        </p:txBody>
      </p:sp>
      <p:sp>
        <p:nvSpPr>
          <p:cNvPr id="12292" name="Rectangle 4"/>
          <p:cNvSpPr>
            <a:spLocks noGrp="1" noChangeArrowheads="1"/>
          </p:cNvSpPr>
          <p:nvPr>
            <p:ph type="body" idx="1"/>
          </p:nvPr>
        </p:nvSpPr>
        <p:spPr>
          <a:ln/>
        </p:spPr>
        <p:txBody>
          <a:bodyPr rIns="132080"/>
          <a:lstStyle/>
          <a:p>
            <a:pPr>
              <a:buFont typeface="Tahoma" charset="0"/>
              <a:buNone/>
            </a:pPr>
            <a:r>
              <a:rPr lang="en-US"/>
              <a:t>A simulator, called “Neuron” has been developed at Yale to simulate the Hodgkin-Huxley equations, as well as other membranes/channels/etc. See </a:t>
            </a:r>
            <a:r>
              <a:rPr lang="en-US" u="sng">
                <a:solidFill>
                  <a:srgbClr val="996633"/>
                </a:solidFill>
                <a:hlinkClick r:id="rId3"/>
              </a:rPr>
              <a:t>http://www.neuron.yale.edu/</a:t>
            </a:r>
            <a:endParaRPr lang="en-US" u="sng">
              <a:solidFill>
                <a:srgbClr val="996633"/>
              </a:solidFill>
            </a:endParaRPr>
          </a:p>
        </p:txBody>
      </p:sp>
      <p:pic>
        <p:nvPicPr>
          <p:cNvPr id="12293" name="Picture 5"/>
          <p:cNvPicPr>
            <a:picLocks noChangeArrowheads="1"/>
          </p:cNvPicPr>
          <p:nvPr/>
        </p:nvPicPr>
        <p:blipFill>
          <a:blip r:embed="rId4"/>
          <a:srcRect/>
          <a:stretch>
            <a:fillRect/>
          </a:stretch>
        </p:blipFill>
        <p:spPr bwMode="auto">
          <a:xfrm>
            <a:off x="3429000" y="2390775"/>
            <a:ext cx="5715000" cy="4467225"/>
          </a:xfrm>
          <a:prstGeom prst="rect">
            <a:avLst/>
          </a:prstGeom>
          <a:noFill/>
          <a:ln w="9525" cap="flat">
            <a:noFill/>
            <a:miter lim="800000"/>
            <a:headEnd/>
            <a:tailEnd/>
          </a:ln>
        </p:spPr>
      </p:pic>
      <p:pic>
        <p:nvPicPr>
          <p:cNvPr id="12294" name="Picture 6"/>
          <p:cNvPicPr>
            <a:picLocks noChangeArrowheads="1"/>
          </p:cNvPicPr>
          <p:nvPr/>
        </p:nvPicPr>
        <p:blipFill>
          <a:blip r:embed="rId5"/>
          <a:srcRect/>
          <a:stretch>
            <a:fillRect/>
          </a:stretch>
        </p:blipFill>
        <p:spPr bwMode="auto">
          <a:xfrm>
            <a:off x="152400" y="3886200"/>
            <a:ext cx="3124200" cy="2259013"/>
          </a:xfrm>
          <a:prstGeom prst="rect">
            <a:avLst/>
          </a:prstGeom>
          <a:noFill/>
          <a:ln w="9525" cap="flat">
            <a:noFill/>
            <a:miter lim="800000"/>
            <a:headEnd/>
            <a:tailEnd/>
          </a:ln>
        </p:spPr>
      </p:pic>
    </p:spTree>
    <p:extLst>
      <p:ext uri="{BB962C8B-B14F-4D97-AF65-F5344CB8AC3E}">
        <p14:creationId xmlns:p14="http://schemas.microsoft.com/office/powerpoint/2010/main" val="4233531254"/>
      </p:ext>
    </p:extLst>
  </p:cSld>
  <p:clrMapOvr>
    <a:masterClrMapping/>
  </p:clrMapOvr>
  <p:transition xmlns:p14="http://schemas.microsoft.com/office/powerpoint/2010/mai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F49143FF-8AE3-8D42-B7DE-B312B054293C}" type="slidenum">
              <a:rPr lang="en-US"/>
              <a:pPr/>
              <a:t>103</a:t>
            </a:fld>
            <a:endParaRPr lang="en-US"/>
          </a:p>
        </p:txBody>
      </p:sp>
      <p:sp>
        <p:nvSpPr>
          <p:cNvPr id="1331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331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3315" name="Rectangle 3"/>
          <p:cNvSpPr>
            <a:spLocks noGrp="1" noChangeArrowheads="1"/>
          </p:cNvSpPr>
          <p:nvPr>
            <p:ph type="title"/>
          </p:nvPr>
        </p:nvSpPr>
        <p:spPr>
          <a:ln/>
        </p:spPr>
        <p:txBody>
          <a:bodyPr rIns="132080"/>
          <a:lstStyle/>
          <a:p>
            <a:r>
              <a:rPr lang="en-US"/>
              <a:t>The Cable Equation</a:t>
            </a:r>
          </a:p>
        </p:txBody>
      </p:sp>
      <p:sp>
        <p:nvSpPr>
          <p:cNvPr id="13316" name="Rectangle 4"/>
          <p:cNvSpPr>
            <a:spLocks noGrp="1" noChangeArrowheads="1"/>
          </p:cNvSpPr>
          <p:nvPr>
            <p:ph type="body" idx="1"/>
          </p:nvPr>
        </p:nvSpPr>
        <p:spPr>
          <a:ln/>
        </p:spPr>
        <p:txBody>
          <a:bodyPr rIns="132080"/>
          <a:lstStyle/>
          <a:p>
            <a:r>
              <a:rPr lang="en-US"/>
              <a:t>See </a:t>
            </a:r>
          </a:p>
          <a:p>
            <a:pPr>
              <a:buFont typeface="Tahoma" charset="0"/>
              <a:buNone/>
            </a:pPr>
            <a:r>
              <a:rPr lang="en-US" u="sng">
                <a:solidFill>
                  <a:srgbClr val="996633"/>
                </a:solidFill>
                <a:hlinkClick r:id="rId3"/>
              </a:rPr>
              <a:t>http://diwww.epfl.ch/~gerstner/SPNM/SPNM.html</a:t>
            </a:r>
            <a:endParaRPr lang="en-US"/>
          </a:p>
          <a:p>
            <a:pPr>
              <a:buFont typeface="Tahoma" charset="0"/>
              <a:buNone/>
            </a:pPr>
            <a:r>
              <a:rPr lang="en-US"/>
              <a:t>for excellent additional material (some reproduced here).</a:t>
            </a:r>
          </a:p>
          <a:p>
            <a:endParaRPr lang="en-US"/>
          </a:p>
          <a:p>
            <a:r>
              <a:rPr lang="en-US"/>
              <a:t>Just a piece of passive dendrite can yield complicated differential equations which have been extensively studied by electronicians in the context of the study of coaxial cables (TV antenna cable):</a:t>
            </a:r>
          </a:p>
        </p:txBody>
      </p:sp>
      <p:pic>
        <p:nvPicPr>
          <p:cNvPr id="13317" name="Picture 5"/>
          <p:cNvPicPr>
            <a:picLocks noChangeArrowheads="1"/>
          </p:cNvPicPr>
          <p:nvPr/>
        </p:nvPicPr>
        <p:blipFill>
          <a:blip r:embed="rId4"/>
          <a:srcRect/>
          <a:stretch>
            <a:fillRect/>
          </a:stretch>
        </p:blipFill>
        <p:spPr bwMode="auto">
          <a:xfrm>
            <a:off x="2362200" y="3810000"/>
            <a:ext cx="3810000" cy="2486025"/>
          </a:xfrm>
          <a:prstGeom prst="rect">
            <a:avLst/>
          </a:prstGeom>
          <a:noFill/>
          <a:ln w="9525" cap="flat">
            <a:noFill/>
            <a:miter lim="800000"/>
            <a:headEnd/>
            <a:tailEnd/>
          </a:ln>
        </p:spPr>
      </p:pic>
    </p:spTree>
    <p:extLst>
      <p:ext uri="{BB962C8B-B14F-4D97-AF65-F5344CB8AC3E}">
        <p14:creationId xmlns:p14="http://schemas.microsoft.com/office/powerpoint/2010/main" val="4081888198"/>
      </p:ext>
    </p:extLst>
  </p:cSld>
  <p:clrMapOvr>
    <a:masterClrMapping/>
  </p:clrMapOvr>
  <p:transition xmlns:p14="http://schemas.microsoft.com/office/powerpoint/2010/mai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33A0B50C-EC8E-BA45-A13B-CE03D968CF98}" type="slidenum">
              <a:rPr lang="en-US"/>
              <a:pPr/>
              <a:t>104</a:t>
            </a:fld>
            <a:endParaRPr lang="en-US"/>
          </a:p>
        </p:txBody>
      </p:sp>
      <p:sp>
        <p:nvSpPr>
          <p:cNvPr id="1433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433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4339" name="Rectangle 3"/>
          <p:cNvSpPr>
            <a:spLocks noGrp="1" noChangeArrowheads="1"/>
          </p:cNvSpPr>
          <p:nvPr>
            <p:ph type="title"/>
          </p:nvPr>
        </p:nvSpPr>
        <p:spPr>
          <a:ln/>
        </p:spPr>
        <p:txBody>
          <a:bodyPr rIns="132080"/>
          <a:lstStyle/>
          <a:p>
            <a:r>
              <a:rPr lang="en-US"/>
              <a:t>The Hodgkin-Huxley Model</a:t>
            </a:r>
          </a:p>
        </p:txBody>
      </p:sp>
      <p:sp>
        <p:nvSpPr>
          <p:cNvPr id="14340" name="Rectangle 4"/>
          <p:cNvSpPr>
            <a:spLocks noGrp="1" noChangeArrowheads="1"/>
          </p:cNvSpPr>
          <p:nvPr>
            <p:ph type="body" idx="1"/>
          </p:nvPr>
        </p:nvSpPr>
        <p:spPr>
          <a:ln/>
        </p:spPr>
        <p:txBody>
          <a:bodyPr rIns="132080"/>
          <a:lstStyle/>
          <a:p>
            <a:pPr>
              <a:buFont typeface="Tahoma" charset="0"/>
              <a:buNone/>
            </a:pPr>
            <a:r>
              <a:rPr lang="en-US"/>
              <a:t>Example spike trains obtained…</a:t>
            </a:r>
          </a:p>
        </p:txBody>
      </p:sp>
      <p:pic>
        <p:nvPicPr>
          <p:cNvPr id="14341" name="Picture 5"/>
          <p:cNvPicPr>
            <a:picLocks noChangeArrowheads="1"/>
          </p:cNvPicPr>
          <p:nvPr/>
        </p:nvPicPr>
        <p:blipFill>
          <a:blip r:embed="rId3"/>
          <a:srcRect/>
          <a:stretch>
            <a:fillRect/>
          </a:stretch>
        </p:blipFill>
        <p:spPr bwMode="auto">
          <a:xfrm>
            <a:off x="533400" y="1770063"/>
            <a:ext cx="7620000" cy="2039937"/>
          </a:xfrm>
          <a:prstGeom prst="rect">
            <a:avLst/>
          </a:prstGeom>
          <a:noFill/>
          <a:ln w="9525" cap="flat">
            <a:noFill/>
            <a:miter lim="800000"/>
            <a:headEnd/>
            <a:tailEnd/>
          </a:ln>
        </p:spPr>
      </p:pic>
      <p:pic>
        <p:nvPicPr>
          <p:cNvPr id="14342" name="Picture 6"/>
          <p:cNvPicPr>
            <a:picLocks noChangeArrowheads="1"/>
          </p:cNvPicPr>
          <p:nvPr/>
        </p:nvPicPr>
        <p:blipFill>
          <a:blip r:embed="rId4"/>
          <a:srcRect/>
          <a:stretch>
            <a:fillRect/>
          </a:stretch>
        </p:blipFill>
        <p:spPr bwMode="auto">
          <a:xfrm>
            <a:off x="838200" y="4114800"/>
            <a:ext cx="7086600" cy="2259013"/>
          </a:xfrm>
          <a:prstGeom prst="rect">
            <a:avLst/>
          </a:prstGeom>
          <a:noFill/>
          <a:ln w="9525" cap="flat">
            <a:noFill/>
            <a:miter lim="800000"/>
            <a:headEnd/>
            <a:tailEnd/>
          </a:ln>
        </p:spPr>
      </p:pic>
    </p:spTree>
    <p:extLst>
      <p:ext uri="{BB962C8B-B14F-4D97-AF65-F5344CB8AC3E}">
        <p14:creationId xmlns:p14="http://schemas.microsoft.com/office/powerpoint/2010/main" val="3854445021"/>
      </p:ext>
    </p:extLst>
  </p:cSld>
  <p:clrMapOvr>
    <a:masterClrMapping/>
  </p:clrMapOvr>
  <p:transition xmlns:p14="http://schemas.microsoft.com/office/powerpoint/2010/mai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81A9DFCA-C6CC-F44F-9407-B256F814C520}" type="slidenum">
              <a:rPr lang="en-US"/>
              <a:pPr/>
              <a:t>105</a:t>
            </a:fld>
            <a:endParaRPr lang="en-US"/>
          </a:p>
        </p:txBody>
      </p:sp>
      <p:sp>
        <p:nvSpPr>
          <p:cNvPr id="1536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536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5363" name="Rectangle 3"/>
          <p:cNvSpPr>
            <a:spLocks noGrp="1" noChangeArrowheads="1"/>
          </p:cNvSpPr>
          <p:nvPr>
            <p:ph type="title"/>
          </p:nvPr>
        </p:nvSpPr>
        <p:spPr>
          <a:ln/>
        </p:spPr>
        <p:txBody>
          <a:bodyPr rIns="132080"/>
          <a:lstStyle/>
          <a:p>
            <a:r>
              <a:rPr lang="en-US" b="0"/>
              <a:t>Leaky Integrator Neuron</a:t>
            </a:r>
            <a:endParaRPr lang="en-US" b="0">
              <a:ea typeface="ヒラギノ角ゴ ProN W3" charset="-128"/>
              <a:cs typeface="ヒラギノ角ゴ ProN W3" charset="-128"/>
            </a:endParaRPr>
          </a:p>
        </p:txBody>
      </p:sp>
      <p:sp>
        <p:nvSpPr>
          <p:cNvPr id="15364" name="Rectangle 4"/>
          <p:cNvSpPr>
            <a:spLocks noGrp="1" noChangeArrowheads="1"/>
          </p:cNvSpPr>
          <p:nvPr>
            <p:ph type="body" idx="1"/>
          </p:nvPr>
        </p:nvSpPr>
        <p:spPr>
          <a:xfrm>
            <a:off x="457200" y="1295400"/>
            <a:ext cx="8178800" cy="4724400"/>
          </a:xfrm>
          <a:ln/>
        </p:spPr>
        <p:txBody>
          <a:bodyPr rIns="132080"/>
          <a:lstStyle/>
          <a:p>
            <a:pPr>
              <a:spcBef>
                <a:spcPct val="0"/>
              </a:spcBef>
            </a:pPr>
            <a:r>
              <a:rPr lang="en-US"/>
              <a:t>The simplest "realistic" neuron model is a </a:t>
            </a:r>
            <a:br>
              <a:rPr lang="en-US"/>
            </a:br>
            <a:r>
              <a:rPr lang="en-US"/>
              <a:t>continuous time model based on using the </a:t>
            </a:r>
            <a:r>
              <a:rPr lang="en-US">
                <a:solidFill>
                  <a:srgbClr val="079CD0"/>
                </a:solidFill>
              </a:rPr>
              <a:t>firing rate</a:t>
            </a:r>
            <a:r>
              <a:rPr lang="en-US"/>
              <a:t>  (e.g., the number of spikes traversing the axon in the most recent 20 msec.) as a continuously varying measure of the cell's activity</a:t>
            </a:r>
          </a:p>
          <a:p>
            <a:pPr>
              <a:spcBef>
                <a:spcPts val="1200"/>
              </a:spcBef>
            </a:pPr>
            <a:r>
              <a:rPr lang="en-US"/>
              <a:t>The state of the neuron is described by a single variable, the </a:t>
            </a:r>
            <a:r>
              <a:rPr lang="en-US">
                <a:solidFill>
                  <a:srgbClr val="079CD0"/>
                </a:solidFill>
              </a:rPr>
              <a:t>membrane potential</a:t>
            </a:r>
            <a:r>
              <a:rPr lang="en-US"/>
              <a:t>.   </a:t>
            </a:r>
          </a:p>
          <a:p>
            <a:pPr>
              <a:spcBef>
                <a:spcPts val="1200"/>
              </a:spcBef>
            </a:pPr>
            <a:r>
              <a:rPr lang="en-US"/>
              <a:t>The firing rate is approximated by a sigmoid, function of membrane potential.   </a:t>
            </a:r>
          </a:p>
        </p:txBody>
      </p:sp>
      <p:pic>
        <p:nvPicPr>
          <p:cNvPr id="15365" name="Picture 5"/>
          <p:cNvPicPr>
            <a:picLocks noChangeArrowheads="1"/>
          </p:cNvPicPr>
          <p:nvPr/>
        </p:nvPicPr>
        <p:blipFill>
          <a:blip r:embed="rId3"/>
          <a:srcRect l="7231" t="9802" b="34314"/>
          <a:stretch>
            <a:fillRect/>
          </a:stretch>
        </p:blipFill>
        <p:spPr bwMode="auto">
          <a:xfrm>
            <a:off x="731838" y="4756150"/>
            <a:ext cx="7688262" cy="1693863"/>
          </a:xfrm>
          <a:prstGeom prst="rect">
            <a:avLst/>
          </a:prstGeom>
          <a:noFill/>
          <a:ln w="9525" cap="flat">
            <a:noFill/>
            <a:miter lim="800000"/>
            <a:headEnd/>
            <a:tailEnd/>
          </a:ln>
        </p:spPr>
      </p:pic>
    </p:spTree>
    <p:extLst>
      <p:ext uri="{BB962C8B-B14F-4D97-AF65-F5344CB8AC3E}">
        <p14:creationId xmlns:p14="http://schemas.microsoft.com/office/powerpoint/2010/main" val="2295005740"/>
      </p:ext>
    </p:extLst>
  </p:cSld>
  <p:clrMapOvr>
    <a:masterClrMapping/>
  </p:clrMapOvr>
  <p:transition xmlns:p14="http://schemas.microsoft.com/office/powerpoint/2010/mai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3"/>
          <p:cNvSpPr>
            <a:spLocks noGrp="1"/>
          </p:cNvSpPr>
          <p:nvPr>
            <p:ph type="sldNum" sz="quarter" idx="10"/>
          </p:nvPr>
        </p:nvSpPr>
        <p:spPr/>
        <p:txBody>
          <a:bodyPr/>
          <a:lstStyle/>
          <a:p>
            <a:fld id="{AC3C5BA3-0149-394B-93A8-85D47BEB0DD7}" type="slidenum">
              <a:rPr lang="en-US"/>
              <a:pPr/>
              <a:t>106</a:t>
            </a:fld>
            <a:endParaRPr lang="en-US"/>
          </a:p>
        </p:txBody>
      </p:sp>
      <p:sp>
        <p:nvSpPr>
          <p:cNvPr id="1638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638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6387" name="Rectangle 3"/>
          <p:cNvSpPr>
            <a:spLocks noGrp="1" noChangeArrowheads="1"/>
          </p:cNvSpPr>
          <p:nvPr>
            <p:ph type="title"/>
          </p:nvPr>
        </p:nvSpPr>
        <p:spPr>
          <a:xfrm>
            <a:off x="469900" y="0"/>
            <a:ext cx="8153400" cy="838200"/>
          </a:xfrm>
          <a:ln/>
        </p:spPr>
        <p:txBody>
          <a:bodyPr rIns="132080"/>
          <a:lstStyle/>
          <a:p>
            <a:r>
              <a:rPr lang="en-US"/>
              <a:t>Leaky Integrator Model</a:t>
            </a:r>
          </a:p>
        </p:txBody>
      </p:sp>
      <p:sp>
        <p:nvSpPr>
          <p:cNvPr id="16388" name="Rectangle 4"/>
          <p:cNvSpPr>
            <a:spLocks noGrp="1" noChangeArrowheads="1"/>
          </p:cNvSpPr>
          <p:nvPr>
            <p:ph type="body" idx="1"/>
          </p:nvPr>
        </p:nvSpPr>
        <p:spPr>
          <a:xfrm>
            <a:off x="457200" y="1747838"/>
            <a:ext cx="8140700" cy="5110162"/>
          </a:xfrm>
          <a:ln/>
        </p:spPr>
        <p:txBody>
          <a:bodyPr rIns="132080"/>
          <a:lstStyle/>
          <a:p>
            <a:pPr algn="ctr">
              <a:lnSpc>
                <a:spcPct val="90000"/>
              </a:lnSpc>
              <a:spcBef>
                <a:spcPct val="0"/>
              </a:spcBef>
              <a:buFont typeface="Tahoma" charset="0"/>
              <a:buNone/>
            </a:pPr>
            <a:r>
              <a:rPr lang="en-US" dirty="0" err="1">
                <a:latin typeface="Symbol" charset="2"/>
                <a:ea typeface="Symbol" charset="2"/>
                <a:cs typeface="Symbol" charset="2"/>
                <a:sym typeface="Symbol" charset="2"/>
              </a:rPr>
              <a:t>τ</a:t>
            </a:r>
            <a:r>
              <a:rPr lang="en-US" dirty="0">
                <a:latin typeface="Symbol" charset="2"/>
                <a:ea typeface="Symbol" charset="2"/>
                <a:cs typeface="Symbol" charset="2"/>
                <a:sym typeface="Symbol" charset="2"/>
              </a:rPr>
              <a:t> </a:t>
            </a:r>
            <a:r>
              <a:rPr lang="en-US" dirty="0"/>
              <a:t>          =  - m(t) + h     </a:t>
            </a:r>
          </a:p>
          <a:p>
            <a:pPr>
              <a:lnSpc>
                <a:spcPct val="90000"/>
              </a:lnSpc>
              <a:spcBef>
                <a:spcPts val="1200"/>
              </a:spcBef>
              <a:buFont typeface="Tahoma" charset="0"/>
              <a:buNone/>
            </a:pPr>
            <a:r>
              <a:rPr lang="en-US" dirty="0"/>
              <a:t>has solution  m(t) = e</a:t>
            </a:r>
            <a:r>
              <a:rPr lang="en-US" baseline="30000" dirty="0">
                <a:latin typeface="Tahoma Bold" charset="0"/>
                <a:ea typeface="Tahoma Bold" charset="0"/>
                <a:cs typeface="Tahoma Bold" charset="0"/>
                <a:sym typeface="Tahoma Bold" charset="0"/>
              </a:rPr>
              <a:t>-t/</a:t>
            </a:r>
            <a:r>
              <a:rPr lang="en-US" baseline="30000" dirty="0" err="1">
                <a:latin typeface="Symbol" charset="2"/>
                <a:ea typeface="Symbol" charset="2"/>
                <a:cs typeface="Symbol" charset="2"/>
                <a:sym typeface="Symbol" charset="2"/>
              </a:rPr>
              <a:t>τ</a:t>
            </a:r>
            <a:r>
              <a:rPr lang="en-US" dirty="0"/>
              <a:t> m(0)  + (1 - e</a:t>
            </a:r>
            <a:r>
              <a:rPr lang="en-US" baseline="30000" dirty="0">
                <a:latin typeface="Tahoma Bold" charset="0"/>
                <a:ea typeface="Tahoma Bold" charset="0"/>
                <a:cs typeface="Tahoma Bold" charset="0"/>
                <a:sym typeface="Tahoma Bold" charset="0"/>
              </a:rPr>
              <a:t>-t/</a:t>
            </a:r>
            <a:r>
              <a:rPr lang="en-US" baseline="30000" dirty="0" err="1">
                <a:latin typeface="Symbol" charset="2"/>
                <a:ea typeface="Symbol" charset="2"/>
                <a:cs typeface="Symbol" charset="2"/>
                <a:sym typeface="Symbol" charset="2"/>
              </a:rPr>
              <a:t>τ</a:t>
            </a:r>
            <a:r>
              <a:rPr lang="en-US" dirty="0"/>
              <a:t>)h </a:t>
            </a:r>
          </a:p>
          <a:p>
            <a:pPr>
              <a:lnSpc>
                <a:spcPct val="90000"/>
              </a:lnSpc>
              <a:spcBef>
                <a:spcPts val="1200"/>
              </a:spcBef>
              <a:buFont typeface="Tahoma" charset="0"/>
              <a:buNone/>
            </a:pPr>
            <a:r>
              <a:rPr lang="en-US" dirty="0"/>
              <a:t>	                                    </a:t>
            </a:r>
            <a:r>
              <a:rPr lang="en-US" dirty="0">
                <a:latin typeface="Symbol" charset="2"/>
                <a:ea typeface="Symbol" charset="2"/>
                <a:cs typeface="Symbol" charset="2"/>
                <a:sym typeface="Symbol" charset="2"/>
              </a:rPr>
              <a:t>→</a:t>
            </a:r>
            <a:r>
              <a:rPr lang="en-US" dirty="0"/>
              <a:t> h for time constant </a:t>
            </a:r>
            <a:r>
              <a:rPr lang="en-US" dirty="0" err="1">
                <a:latin typeface="Symbol" charset="2"/>
                <a:ea typeface="Symbol" charset="2"/>
                <a:cs typeface="Symbol" charset="2"/>
                <a:sym typeface="Symbol" charset="2"/>
              </a:rPr>
              <a:t>τ</a:t>
            </a:r>
            <a:r>
              <a:rPr lang="en-US" dirty="0"/>
              <a:t> &gt; 0.  </a:t>
            </a:r>
          </a:p>
          <a:p>
            <a:pPr>
              <a:lnSpc>
                <a:spcPct val="90000"/>
              </a:lnSpc>
              <a:spcBef>
                <a:spcPts val="1200"/>
              </a:spcBef>
            </a:pPr>
            <a:r>
              <a:rPr lang="en-US" dirty="0"/>
              <a:t>We now add synaptic inputs to get the </a:t>
            </a:r>
          </a:p>
          <a:p>
            <a:pPr>
              <a:lnSpc>
                <a:spcPct val="90000"/>
              </a:lnSpc>
              <a:spcBef>
                <a:spcPts val="1200"/>
              </a:spcBef>
              <a:buFont typeface="Tahoma" charset="0"/>
              <a:buNone/>
            </a:pPr>
            <a:r>
              <a:rPr lang="en-US" dirty="0">
                <a:latin typeface="Tahoma Bold" charset="0"/>
                <a:ea typeface="Tahoma Bold" charset="0"/>
                <a:cs typeface="Tahoma Bold" charset="0"/>
                <a:sym typeface="Tahoma Bold" charset="0"/>
              </a:rPr>
              <a:t>Leaky Integrator Model:</a:t>
            </a:r>
            <a:endParaRPr lang="en-US" dirty="0">
              <a:latin typeface="Tahoma Bold" charset="0"/>
              <a:ea typeface="ヒラギノ角ゴ ProN W6" charset="-128"/>
              <a:cs typeface="ヒラギノ角ゴ ProN W6" charset="-128"/>
              <a:sym typeface="Tahoma Bold" charset="0"/>
            </a:endParaRPr>
          </a:p>
          <a:p>
            <a:pPr algn="ctr">
              <a:lnSpc>
                <a:spcPct val="90000"/>
              </a:lnSpc>
              <a:buFont typeface="Tahoma" charset="0"/>
              <a:buNone/>
            </a:pPr>
            <a:r>
              <a:rPr lang="en-US" dirty="0" err="1">
                <a:latin typeface="Symbol" charset="2"/>
                <a:ea typeface="Symbol" charset="2"/>
                <a:cs typeface="Symbol" charset="2"/>
                <a:sym typeface="Symbol" charset="2"/>
              </a:rPr>
              <a:t>τ</a:t>
            </a:r>
            <a:r>
              <a:rPr lang="en-US" dirty="0">
                <a:latin typeface="Symbol" charset="2"/>
                <a:ea typeface="Symbol" charset="2"/>
                <a:cs typeface="Symbol" charset="2"/>
                <a:sym typeface="Symbol" charset="2"/>
              </a:rPr>
              <a:t>              </a:t>
            </a:r>
            <a:r>
              <a:rPr lang="en-US" dirty="0"/>
              <a:t>  =  - m(t) + </a:t>
            </a:r>
            <a:r>
              <a:rPr lang="en-US" sz="2700" dirty="0" err="1">
                <a:latin typeface="Symbol" charset="2"/>
                <a:ea typeface="Symbol" charset="2"/>
                <a:cs typeface="Symbol" charset="2"/>
                <a:sym typeface="Symbol" charset="2"/>
              </a:rPr>
              <a:t>Σ</a:t>
            </a:r>
            <a:r>
              <a:rPr lang="en-US" dirty="0"/>
              <a:t> </a:t>
            </a:r>
            <a:r>
              <a:rPr lang="en-US" baseline="-25000" dirty="0"/>
              <a:t>i</a:t>
            </a:r>
            <a:r>
              <a:rPr lang="en-US" dirty="0"/>
              <a:t> </a:t>
            </a:r>
            <a:r>
              <a:rPr lang="en-US" dirty="0" err="1"/>
              <a:t>w</a:t>
            </a:r>
            <a:r>
              <a:rPr lang="en-US" baseline="-25000" dirty="0" err="1"/>
              <a:t>i</a:t>
            </a:r>
            <a:r>
              <a:rPr lang="en-US" dirty="0"/>
              <a:t> X</a:t>
            </a:r>
            <a:r>
              <a:rPr lang="en-US" baseline="-25000" dirty="0"/>
              <a:t>i</a:t>
            </a:r>
            <a:r>
              <a:rPr lang="en-US" dirty="0"/>
              <a:t>(t) + h</a:t>
            </a:r>
          </a:p>
          <a:p>
            <a:pPr>
              <a:lnSpc>
                <a:spcPct val="90000"/>
              </a:lnSpc>
              <a:spcBef>
                <a:spcPts val="1200"/>
              </a:spcBef>
              <a:buFont typeface="Tahoma" charset="0"/>
              <a:buNone/>
            </a:pPr>
            <a:r>
              <a:rPr lang="en-US" dirty="0"/>
              <a:t>where X</a:t>
            </a:r>
            <a:r>
              <a:rPr lang="en-US" baseline="-25000" dirty="0"/>
              <a:t>i</a:t>
            </a:r>
            <a:r>
              <a:rPr lang="en-US" dirty="0"/>
              <a:t>(t) is the firing rate at the </a:t>
            </a:r>
            <a:r>
              <a:rPr lang="en-US" dirty="0" err="1"/>
              <a:t>i</a:t>
            </a:r>
            <a:r>
              <a:rPr lang="en-US" baseline="30000" dirty="0" err="1"/>
              <a:t>th</a:t>
            </a:r>
            <a:r>
              <a:rPr lang="en-US" dirty="0"/>
              <a:t> input.   </a:t>
            </a:r>
          </a:p>
          <a:p>
            <a:pPr>
              <a:lnSpc>
                <a:spcPct val="90000"/>
              </a:lnSpc>
              <a:spcBef>
                <a:spcPts val="1200"/>
              </a:spcBef>
            </a:pPr>
            <a:r>
              <a:rPr lang="en-US" dirty="0"/>
              <a:t>Excitatory input (</a:t>
            </a:r>
            <a:r>
              <a:rPr lang="en-US" dirty="0" err="1"/>
              <a:t>w</a:t>
            </a:r>
            <a:r>
              <a:rPr lang="en-US" baseline="-25000" dirty="0" err="1"/>
              <a:t>i</a:t>
            </a:r>
            <a:r>
              <a:rPr lang="en-US" dirty="0"/>
              <a:t> &gt; 0) will increase </a:t>
            </a:r>
          </a:p>
          <a:p>
            <a:pPr>
              <a:lnSpc>
                <a:spcPct val="90000"/>
              </a:lnSpc>
              <a:spcBef>
                <a:spcPts val="1200"/>
              </a:spcBef>
            </a:pPr>
            <a:r>
              <a:rPr lang="en-US" dirty="0"/>
              <a:t>Inhibitory input (</a:t>
            </a:r>
            <a:r>
              <a:rPr lang="en-US" dirty="0" err="1"/>
              <a:t>w</a:t>
            </a:r>
            <a:r>
              <a:rPr lang="en-US" baseline="-25000" dirty="0" err="1"/>
              <a:t>i</a:t>
            </a:r>
            <a:r>
              <a:rPr lang="en-US" dirty="0"/>
              <a:t> &lt; 0) will have the opposite effect.</a:t>
            </a:r>
          </a:p>
          <a:p>
            <a:pPr>
              <a:lnSpc>
                <a:spcPct val="90000"/>
              </a:lnSpc>
              <a:spcBef>
                <a:spcPts val="1200"/>
              </a:spcBef>
            </a:pPr>
            <a:r>
              <a:rPr lang="en-US" dirty="0"/>
              <a:t>X(t) = g(m(t)) with g() a sigmoid relates output to membrane potential</a:t>
            </a:r>
          </a:p>
        </p:txBody>
      </p:sp>
      <p:grpSp>
        <p:nvGrpSpPr>
          <p:cNvPr id="16389" name="Group 5"/>
          <p:cNvGrpSpPr>
            <a:grpSpLocks/>
          </p:cNvGrpSpPr>
          <p:nvPr/>
        </p:nvGrpSpPr>
        <p:grpSpPr bwMode="auto">
          <a:xfrm>
            <a:off x="3581400" y="1671638"/>
            <a:ext cx="677863" cy="487362"/>
            <a:chOff x="0" y="0"/>
            <a:chExt cx="427" cy="307"/>
          </a:xfrm>
        </p:grpSpPr>
        <p:sp>
          <p:nvSpPr>
            <p:cNvPr id="16390" name="Oval 6"/>
            <p:cNvSpPr>
              <a:spLocks/>
            </p:cNvSpPr>
            <p:nvPr/>
          </p:nvSpPr>
          <p:spPr bwMode="auto">
            <a:xfrm>
              <a:off x="116" y="0"/>
              <a:ext cx="47" cy="47"/>
            </a:xfrm>
            <a:prstGeom prst="ellipse">
              <a:avLst/>
            </a:prstGeom>
            <a:solidFill>
              <a:srgbClr val="000000"/>
            </a:solidFill>
            <a:ln w="12700" cap="flat">
              <a:solidFill>
                <a:schemeClr val="tx1"/>
              </a:solidFill>
              <a:prstDash val="solid"/>
              <a:round/>
              <a:headEnd type="none" w="med" len="med"/>
              <a:tailEnd type="none" w="med" len="med"/>
            </a:ln>
          </p:spPr>
          <p:txBody>
            <a:bodyPr lIns="0" tIns="0" rIns="0" bIns="0">
              <a:prstTxWarp prst="textNoShape">
                <a:avLst/>
              </a:prstTxWarp>
            </a:bodyPr>
            <a:lstStyle/>
            <a:p>
              <a:endParaRPr lang="en-US"/>
            </a:p>
          </p:txBody>
        </p:sp>
        <p:sp>
          <p:nvSpPr>
            <p:cNvPr id="16391" name="Rectangle 7"/>
            <p:cNvSpPr>
              <a:spLocks/>
            </p:cNvSpPr>
            <p:nvPr/>
          </p:nvSpPr>
          <p:spPr bwMode="auto">
            <a:xfrm>
              <a:off x="0" y="11"/>
              <a:ext cx="427" cy="296"/>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2200">
                  <a:solidFill>
                    <a:srgbClr val="010000"/>
                  </a:solidFill>
                  <a:latin typeface="Palatino" charset="0"/>
                  <a:ea typeface="Palatino" charset="0"/>
                  <a:cs typeface="Palatino" charset="0"/>
                  <a:sym typeface="Palatino" charset="0"/>
                </a:rPr>
                <a:t>m(t)</a:t>
              </a:r>
            </a:p>
          </p:txBody>
        </p:sp>
      </p:grpSp>
      <p:grpSp>
        <p:nvGrpSpPr>
          <p:cNvPr id="16392" name="Group 8"/>
          <p:cNvGrpSpPr>
            <a:grpSpLocks/>
          </p:cNvGrpSpPr>
          <p:nvPr/>
        </p:nvGrpSpPr>
        <p:grpSpPr bwMode="auto">
          <a:xfrm>
            <a:off x="2667000" y="4033838"/>
            <a:ext cx="677863" cy="487362"/>
            <a:chOff x="0" y="0"/>
            <a:chExt cx="427" cy="307"/>
          </a:xfrm>
        </p:grpSpPr>
        <p:sp>
          <p:nvSpPr>
            <p:cNvPr id="16393" name="Oval 9"/>
            <p:cNvSpPr>
              <a:spLocks/>
            </p:cNvSpPr>
            <p:nvPr/>
          </p:nvSpPr>
          <p:spPr bwMode="auto">
            <a:xfrm>
              <a:off x="116" y="0"/>
              <a:ext cx="47" cy="47"/>
            </a:xfrm>
            <a:prstGeom prst="ellipse">
              <a:avLst/>
            </a:prstGeom>
            <a:solidFill>
              <a:srgbClr val="000000"/>
            </a:solidFill>
            <a:ln w="12700" cap="flat">
              <a:solidFill>
                <a:schemeClr val="tx1"/>
              </a:solidFill>
              <a:prstDash val="solid"/>
              <a:round/>
              <a:headEnd type="none" w="med" len="med"/>
              <a:tailEnd type="none" w="med" len="med"/>
            </a:ln>
          </p:spPr>
          <p:txBody>
            <a:bodyPr lIns="0" tIns="0" rIns="0" bIns="0">
              <a:prstTxWarp prst="textNoShape">
                <a:avLst/>
              </a:prstTxWarp>
            </a:bodyPr>
            <a:lstStyle/>
            <a:p>
              <a:endParaRPr lang="en-US"/>
            </a:p>
          </p:txBody>
        </p:sp>
        <p:sp>
          <p:nvSpPr>
            <p:cNvPr id="16394" name="Rectangle 10"/>
            <p:cNvSpPr>
              <a:spLocks/>
            </p:cNvSpPr>
            <p:nvPr/>
          </p:nvSpPr>
          <p:spPr bwMode="auto">
            <a:xfrm>
              <a:off x="0" y="11"/>
              <a:ext cx="427" cy="296"/>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2200">
                  <a:solidFill>
                    <a:srgbClr val="010000"/>
                  </a:solidFill>
                  <a:latin typeface="Palatino" charset="0"/>
                  <a:ea typeface="Palatino" charset="0"/>
                  <a:cs typeface="Palatino" charset="0"/>
                  <a:sym typeface="Palatino" charset="0"/>
                </a:rPr>
                <a:t>m(t)</a:t>
              </a:r>
            </a:p>
          </p:txBody>
        </p:sp>
      </p:grpSp>
      <p:grpSp>
        <p:nvGrpSpPr>
          <p:cNvPr id="16395" name="Group 11"/>
          <p:cNvGrpSpPr>
            <a:grpSpLocks/>
          </p:cNvGrpSpPr>
          <p:nvPr/>
        </p:nvGrpSpPr>
        <p:grpSpPr bwMode="auto">
          <a:xfrm>
            <a:off x="5111750" y="4895850"/>
            <a:ext cx="677863" cy="487363"/>
            <a:chOff x="0" y="0"/>
            <a:chExt cx="427" cy="307"/>
          </a:xfrm>
        </p:grpSpPr>
        <p:sp>
          <p:nvSpPr>
            <p:cNvPr id="16396" name="Oval 12"/>
            <p:cNvSpPr>
              <a:spLocks/>
            </p:cNvSpPr>
            <p:nvPr/>
          </p:nvSpPr>
          <p:spPr bwMode="auto">
            <a:xfrm>
              <a:off x="116" y="0"/>
              <a:ext cx="47" cy="47"/>
            </a:xfrm>
            <a:prstGeom prst="ellipse">
              <a:avLst/>
            </a:prstGeom>
            <a:solidFill>
              <a:srgbClr val="000000"/>
            </a:solidFill>
            <a:ln w="12700" cap="flat">
              <a:solidFill>
                <a:schemeClr val="tx1"/>
              </a:solidFill>
              <a:prstDash val="solid"/>
              <a:round/>
              <a:headEnd type="none" w="med" len="med"/>
              <a:tailEnd type="none" w="med" len="med"/>
            </a:ln>
          </p:spPr>
          <p:txBody>
            <a:bodyPr lIns="0" tIns="0" rIns="0" bIns="0">
              <a:prstTxWarp prst="textNoShape">
                <a:avLst/>
              </a:prstTxWarp>
            </a:bodyPr>
            <a:lstStyle/>
            <a:p>
              <a:endParaRPr lang="en-US"/>
            </a:p>
          </p:txBody>
        </p:sp>
        <p:sp>
          <p:nvSpPr>
            <p:cNvPr id="16397" name="Rectangle 13"/>
            <p:cNvSpPr>
              <a:spLocks/>
            </p:cNvSpPr>
            <p:nvPr/>
          </p:nvSpPr>
          <p:spPr bwMode="auto">
            <a:xfrm>
              <a:off x="0" y="11"/>
              <a:ext cx="427" cy="296"/>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2200">
                  <a:solidFill>
                    <a:srgbClr val="010000"/>
                  </a:solidFill>
                  <a:latin typeface="Palatino" charset="0"/>
                  <a:ea typeface="Palatino" charset="0"/>
                  <a:cs typeface="Palatino" charset="0"/>
                  <a:sym typeface="Palatino" charset="0"/>
                </a:rPr>
                <a:t>m(t)</a:t>
              </a:r>
            </a:p>
          </p:txBody>
        </p:sp>
      </p:grpSp>
    </p:spTree>
    <p:extLst>
      <p:ext uri="{BB962C8B-B14F-4D97-AF65-F5344CB8AC3E}">
        <p14:creationId xmlns:p14="http://schemas.microsoft.com/office/powerpoint/2010/main" val="1732018140"/>
      </p:ext>
    </p:extLst>
  </p:cSld>
  <p:clrMapOvr>
    <a:masterClrMapping/>
  </p:clrMapOvr>
  <p:transition xmlns:p14="http://schemas.microsoft.com/office/powerpoint/2010/mai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73199746-52EC-DE47-AFC9-FF28D7DC7C3C}" type="slidenum">
              <a:rPr lang="en-US"/>
              <a:pPr/>
              <a:t>107</a:t>
            </a:fld>
            <a:endParaRPr lang="en-US"/>
          </a:p>
        </p:txBody>
      </p:sp>
      <p:sp>
        <p:nvSpPr>
          <p:cNvPr id="1740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741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7411" name="Rectangle 3"/>
          <p:cNvSpPr>
            <a:spLocks noGrp="1" noChangeArrowheads="1"/>
          </p:cNvSpPr>
          <p:nvPr>
            <p:ph type="title"/>
          </p:nvPr>
        </p:nvSpPr>
        <p:spPr>
          <a:ln/>
        </p:spPr>
        <p:txBody>
          <a:bodyPr rIns="132080"/>
          <a:lstStyle/>
          <a:p>
            <a:r>
              <a:rPr lang="en-US"/>
              <a:t>The "basic" biological neuron</a:t>
            </a:r>
          </a:p>
        </p:txBody>
      </p:sp>
      <p:sp>
        <p:nvSpPr>
          <p:cNvPr id="17412" name="Rectangle 4"/>
          <p:cNvSpPr>
            <a:spLocks noGrp="1" noChangeArrowheads="1"/>
          </p:cNvSpPr>
          <p:nvPr>
            <p:ph type="body" idx="1"/>
          </p:nvPr>
        </p:nvSpPr>
        <p:spPr>
          <a:xfrm>
            <a:off x="469900" y="4429125"/>
            <a:ext cx="8215313" cy="2428875"/>
          </a:xfrm>
          <a:ln/>
        </p:spPr>
        <p:txBody>
          <a:bodyPr rIns="132080"/>
          <a:lstStyle/>
          <a:p>
            <a:r>
              <a:rPr lang="en-US" sz="1800">
                <a:solidFill>
                  <a:srgbClr val="342EAA"/>
                </a:solidFill>
              </a:rPr>
              <a:t>The soma and dendrites act as the </a:t>
            </a:r>
            <a:r>
              <a:rPr lang="en-US" sz="1800"/>
              <a:t>input surface</a:t>
            </a:r>
            <a:r>
              <a:rPr lang="en-US" sz="1800">
                <a:solidFill>
                  <a:srgbClr val="342EAA"/>
                </a:solidFill>
              </a:rPr>
              <a:t>; the axon carries the </a:t>
            </a:r>
            <a:r>
              <a:rPr lang="en-US" sz="1800"/>
              <a:t>outputs</a:t>
            </a:r>
            <a:r>
              <a:rPr lang="en-US" sz="1800">
                <a:solidFill>
                  <a:srgbClr val="342EAA"/>
                </a:solidFill>
              </a:rPr>
              <a:t>.  </a:t>
            </a:r>
          </a:p>
          <a:p>
            <a:r>
              <a:rPr lang="en-US" sz="1800">
                <a:solidFill>
                  <a:srgbClr val="342EAA"/>
                </a:solidFill>
              </a:rPr>
              <a:t>The tips of the branches of the axon form </a:t>
            </a:r>
            <a:r>
              <a:rPr lang="en-US" sz="1800"/>
              <a:t>synapses</a:t>
            </a:r>
            <a:r>
              <a:rPr lang="en-US" sz="1800">
                <a:solidFill>
                  <a:srgbClr val="342EAA"/>
                </a:solidFill>
              </a:rPr>
              <a:t> upon other neurons or upon effectors (though synapses may occur along the branches of an axon as well as the ends).  The arrows indicate the direction of "typical" information flow from inputs to outputs.</a:t>
            </a:r>
          </a:p>
        </p:txBody>
      </p:sp>
      <p:pic>
        <p:nvPicPr>
          <p:cNvPr id="17413" name="Picture 5"/>
          <p:cNvPicPr>
            <a:picLocks noChangeArrowheads="1"/>
          </p:cNvPicPr>
          <p:nvPr/>
        </p:nvPicPr>
        <p:blipFill>
          <a:blip r:embed="rId3"/>
          <a:srcRect/>
          <a:stretch>
            <a:fillRect/>
          </a:stretch>
        </p:blipFill>
        <p:spPr bwMode="auto">
          <a:xfrm>
            <a:off x="601663" y="866775"/>
            <a:ext cx="6092825" cy="3629025"/>
          </a:xfrm>
          <a:prstGeom prst="rect">
            <a:avLst/>
          </a:prstGeom>
          <a:noFill/>
          <a:ln w="12700" cap="flat">
            <a:noFill/>
            <a:miter lim="800000"/>
            <a:headEnd/>
            <a:tailEnd/>
          </a:ln>
        </p:spPr>
      </p:pic>
    </p:spTree>
    <p:extLst>
      <p:ext uri="{BB962C8B-B14F-4D97-AF65-F5344CB8AC3E}">
        <p14:creationId xmlns:p14="http://schemas.microsoft.com/office/powerpoint/2010/main" val="1589408567"/>
      </p:ext>
    </p:extLst>
  </p:cSld>
  <p:clrMapOvr>
    <a:masterClrMapping/>
  </p:clrMapOvr>
  <p:transition xmlns:p14="http://schemas.microsoft.com/office/powerpoint/2010/mai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F7CC369E-911D-E34B-9ED6-00D9208FCDAD}" type="slidenum">
              <a:rPr lang="en-US"/>
              <a:pPr/>
              <a:t>108</a:t>
            </a:fld>
            <a:endParaRPr lang="en-US"/>
          </a:p>
        </p:txBody>
      </p:sp>
      <p:sp>
        <p:nvSpPr>
          <p:cNvPr id="1843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843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8435" name="Rectangle 3"/>
          <p:cNvSpPr>
            <a:spLocks noGrp="1" noChangeArrowheads="1"/>
          </p:cNvSpPr>
          <p:nvPr>
            <p:ph type="title"/>
          </p:nvPr>
        </p:nvSpPr>
        <p:spPr>
          <a:ln/>
        </p:spPr>
        <p:txBody>
          <a:bodyPr rIns="132080"/>
          <a:lstStyle/>
          <a:p>
            <a:r>
              <a:rPr lang="en-US"/>
              <a:t>Vision, AI and ANNs</a:t>
            </a:r>
          </a:p>
        </p:txBody>
      </p:sp>
      <p:sp>
        <p:nvSpPr>
          <p:cNvPr id="18436" name="Rectangle 4"/>
          <p:cNvSpPr>
            <a:spLocks noGrp="1" noChangeArrowheads="1"/>
          </p:cNvSpPr>
          <p:nvPr>
            <p:ph type="body" idx="1"/>
          </p:nvPr>
        </p:nvSpPr>
        <p:spPr>
          <a:ln/>
        </p:spPr>
        <p:txBody>
          <a:bodyPr rIns="132080"/>
          <a:lstStyle/>
          <a:p>
            <a:r>
              <a:rPr lang="en-US">
                <a:solidFill>
                  <a:srgbClr val="FFCC00"/>
                </a:solidFill>
                <a:latin typeface="Tahoma Bold" charset="0"/>
                <a:ea typeface="Tahoma Bold" charset="0"/>
                <a:cs typeface="Tahoma Bold" charset="0"/>
                <a:sym typeface="Tahoma Bold" charset="0"/>
              </a:rPr>
              <a:t>1940s: beginning of Artificial Neural Networks</a:t>
            </a:r>
            <a:endParaRPr lang="en-US">
              <a:solidFill>
                <a:srgbClr val="FFCC00"/>
              </a:solidFill>
              <a:latin typeface="Tahoma Bold" charset="0"/>
              <a:ea typeface="ヒラギノ角ゴ ProN W6" charset="-128"/>
              <a:cs typeface="ヒラギノ角ゴ ProN W6" charset="-128"/>
              <a:sym typeface="Tahoma Bold" charset="0"/>
            </a:endParaRPr>
          </a:p>
          <a:p>
            <a:endParaRPr lang="en-US"/>
          </a:p>
          <a:p>
            <a:pPr>
              <a:buFont typeface="Symbol" charset="2"/>
              <a:buChar char="•"/>
            </a:pPr>
            <a:endParaRPr lang="en-US">
              <a:latin typeface="Symbol" charset="2"/>
              <a:sym typeface="Symbol" charset="2"/>
            </a:endParaRPr>
          </a:p>
          <a:p>
            <a:pPr>
              <a:buFont typeface="Tahoma" charset="0"/>
              <a:buNone/>
            </a:pPr>
            <a:r>
              <a:rPr lang="en-US">
                <a:latin typeface="Symbol" charset="2"/>
                <a:sym typeface="Symbol" charset="2"/>
              </a:rPr>
              <a:t>						</a:t>
            </a:r>
            <a:r>
              <a:rPr lang="en-US"/>
              <a:t>    McCullogh &amp; Pitts, 1942</a:t>
            </a:r>
          </a:p>
          <a:p>
            <a:pPr>
              <a:buFont typeface="Tahoma" charset="0"/>
              <a:buNone/>
            </a:pPr>
            <a:r>
              <a:rPr lang="en-US">
                <a:latin typeface="Symbol" charset="2"/>
                <a:sym typeface="Symbol" charset="2"/>
              </a:rPr>
              <a:t>								</a:t>
            </a:r>
            <a:r>
              <a:rPr lang="en-US">
                <a:latin typeface="Symbol" charset="2"/>
                <a:ea typeface="Symbol" charset="2"/>
                <a:cs typeface="Symbol" charset="2"/>
                <a:sym typeface="Symbol" charset="2"/>
              </a:rPr>
              <a:t>Σ</a:t>
            </a:r>
            <a:r>
              <a:rPr lang="en-US" baseline="-25000"/>
              <a:t>i  </a:t>
            </a:r>
            <a:r>
              <a:rPr lang="en-US"/>
              <a:t>w</a:t>
            </a:r>
            <a:r>
              <a:rPr lang="en-US" baseline="-25000"/>
              <a:t>i</a:t>
            </a:r>
            <a:r>
              <a:rPr lang="en-US"/>
              <a:t>x</a:t>
            </a:r>
            <a:r>
              <a:rPr lang="en-US" baseline="-25000"/>
              <a:t>i </a:t>
            </a:r>
            <a:r>
              <a:rPr lang="en-US"/>
              <a:t> </a:t>
            </a:r>
            <a:r>
              <a:rPr lang="en-US">
                <a:latin typeface="Symbol" charset="2"/>
                <a:ea typeface="Symbol" charset="2"/>
                <a:cs typeface="Symbol" charset="2"/>
                <a:sym typeface="Symbol" charset="2"/>
              </a:rPr>
              <a:t>≥</a:t>
            </a:r>
            <a:r>
              <a:rPr lang="en-US"/>
              <a:t>  </a:t>
            </a:r>
            <a:r>
              <a:rPr lang="en-US">
                <a:latin typeface="Symbol" charset="2"/>
                <a:ea typeface="Symbol" charset="2"/>
                <a:cs typeface="Symbol" charset="2"/>
                <a:sym typeface="Symbol" charset="2"/>
              </a:rPr>
              <a:t>θ</a:t>
            </a:r>
            <a:endParaRPr lang="en-US">
              <a:latin typeface="Symbol" charset="2"/>
              <a:sym typeface="Symbol" charset="2"/>
            </a:endParaRPr>
          </a:p>
          <a:p>
            <a:endParaRPr lang="en-US"/>
          </a:p>
          <a:p>
            <a:pPr>
              <a:buFont typeface="Tahoma" charset="0"/>
              <a:buNone/>
            </a:pPr>
            <a:r>
              <a:rPr lang="en-US"/>
              <a:t>			Perceptron learning rule (Rosenblatt, 1962)</a:t>
            </a:r>
          </a:p>
          <a:p>
            <a:pPr>
              <a:buFont typeface="Tahoma" charset="0"/>
              <a:buNone/>
            </a:pPr>
            <a:r>
              <a:rPr lang="en-US"/>
              <a:t>			Backpropagation</a:t>
            </a:r>
          </a:p>
          <a:p>
            <a:pPr>
              <a:buFont typeface="Tahoma" charset="0"/>
              <a:buNone/>
            </a:pPr>
            <a:r>
              <a:rPr lang="en-US"/>
              <a:t>			Hopfield networks (1982)</a:t>
            </a:r>
          </a:p>
          <a:p>
            <a:pPr>
              <a:buFont typeface="Tahoma" charset="0"/>
              <a:buNone/>
            </a:pPr>
            <a:r>
              <a:rPr lang="en-US"/>
              <a:t>			Kohonen self-organizing maps</a:t>
            </a:r>
          </a:p>
          <a:p>
            <a:pPr>
              <a:buFont typeface="Tahoma" charset="0"/>
              <a:buNone/>
            </a:pPr>
            <a:r>
              <a:rPr lang="en-US"/>
              <a:t>			…</a:t>
            </a:r>
          </a:p>
        </p:txBody>
      </p:sp>
      <p:pic>
        <p:nvPicPr>
          <p:cNvPr id="18437" name="Picture 5"/>
          <p:cNvPicPr>
            <a:picLocks noChangeArrowheads="1"/>
          </p:cNvPicPr>
          <p:nvPr/>
        </p:nvPicPr>
        <p:blipFill>
          <a:blip r:embed="rId3"/>
          <a:srcRect/>
          <a:stretch>
            <a:fillRect/>
          </a:stretch>
        </p:blipFill>
        <p:spPr bwMode="auto">
          <a:xfrm>
            <a:off x="2012950" y="1905000"/>
            <a:ext cx="2935288" cy="1209675"/>
          </a:xfrm>
          <a:prstGeom prst="rect">
            <a:avLst/>
          </a:prstGeom>
          <a:noFill/>
          <a:ln w="9525" cap="flat">
            <a:noFill/>
            <a:miter lim="800000"/>
            <a:headEnd/>
            <a:tailEnd/>
          </a:ln>
        </p:spPr>
      </p:pic>
    </p:spTree>
    <p:extLst>
      <p:ext uri="{BB962C8B-B14F-4D97-AF65-F5344CB8AC3E}">
        <p14:creationId xmlns:p14="http://schemas.microsoft.com/office/powerpoint/2010/main" val="4005410780"/>
      </p:ext>
    </p:extLst>
  </p:cSld>
  <p:clrMapOvr>
    <a:masterClrMapping/>
  </p:clrMapOvr>
  <p:transition xmlns:p14="http://schemas.microsoft.com/office/powerpoint/2010/mai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C25EB1F6-370F-E740-82C3-EB14CF801B20}" type="slidenum">
              <a:rPr lang="en-US"/>
              <a:pPr/>
              <a:t>109</a:t>
            </a:fld>
            <a:endParaRPr lang="en-US"/>
          </a:p>
        </p:txBody>
      </p:sp>
      <p:sp>
        <p:nvSpPr>
          <p:cNvPr id="2048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048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0483" name="Rectangle 3"/>
          <p:cNvSpPr>
            <a:spLocks noGrp="1" noChangeArrowheads="1"/>
          </p:cNvSpPr>
          <p:nvPr>
            <p:ph type="title"/>
          </p:nvPr>
        </p:nvSpPr>
        <p:spPr>
          <a:ln/>
        </p:spPr>
        <p:txBody>
          <a:bodyPr rIns="132080"/>
          <a:lstStyle/>
          <a:p>
            <a:r>
              <a:rPr lang="en-US"/>
              <a:t>Excitatory and Inhibitory Synapses</a:t>
            </a:r>
          </a:p>
        </p:txBody>
      </p:sp>
      <p:sp>
        <p:nvSpPr>
          <p:cNvPr id="20484" name="Rectangle 4"/>
          <p:cNvSpPr>
            <a:spLocks noGrp="1" noChangeArrowheads="1"/>
          </p:cNvSpPr>
          <p:nvPr>
            <p:ph type="body" idx="1"/>
          </p:nvPr>
        </p:nvSpPr>
        <p:spPr>
          <a:ln/>
        </p:spPr>
        <p:txBody>
          <a:bodyPr rIns="132080"/>
          <a:lstStyle/>
          <a:p>
            <a:pPr>
              <a:spcBef>
                <a:spcPct val="0"/>
              </a:spcBef>
            </a:pPr>
            <a:r>
              <a:rPr lang="en-US" dirty="0"/>
              <a:t>We call a synapse </a:t>
            </a:r>
          </a:p>
          <a:p>
            <a:pPr>
              <a:spcBef>
                <a:spcPts val="1200"/>
              </a:spcBef>
              <a:buFont typeface="Tahoma" charset="0"/>
              <a:buNone/>
            </a:pPr>
            <a:r>
              <a:rPr lang="en-US" dirty="0"/>
              <a:t>	</a:t>
            </a:r>
            <a:r>
              <a:rPr lang="en-US" dirty="0">
                <a:solidFill>
                  <a:srgbClr val="342EAA"/>
                </a:solidFill>
              </a:rPr>
              <a:t>excitatory</a:t>
            </a:r>
            <a:r>
              <a:rPr lang="en-US" dirty="0"/>
              <a:t>  if </a:t>
            </a:r>
            <a:r>
              <a:rPr lang="en-US" dirty="0" err="1"/>
              <a:t>w</a:t>
            </a:r>
            <a:r>
              <a:rPr lang="en-US" baseline="-25000" dirty="0" err="1"/>
              <a:t>i</a:t>
            </a:r>
            <a:r>
              <a:rPr lang="en-US" dirty="0"/>
              <a:t> &gt; 0, and </a:t>
            </a:r>
          </a:p>
          <a:p>
            <a:pPr>
              <a:spcBef>
                <a:spcPts val="1200"/>
              </a:spcBef>
              <a:buFont typeface="Tahoma" charset="0"/>
              <a:buNone/>
            </a:pPr>
            <a:r>
              <a:rPr lang="en-US" dirty="0"/>
              <a:t>	</a:t>
            </a:r>
            <a:r>
              <a:rPr lang="en-US" dirty="0">
                <a:solidFill>
                  <a:srgbClr val="342EAA"/>
                </a:solidFill>
              </a:rPr>
              <a:t>inhibitory</a:t>
            </a:r>
            <a:r>
              <a:rPr lang="en-US" dirty="0"/>
              <a:t>  if </a:t>
            </a:r>
            <a:r>
              <a:rPr lang="en-US" dirty="0" err="1"/>
              <a:t>w</a:t>
            </a:r>
            <a:r>
              <a:rPr lang="en-US" baseline="-25000" dirty="0" err="1"/>
              <a:t>i</a:t>
            </a:r>
            <a:r>
              <a:rPr lang="en-US" dirty="0"/>
              <a:t> &lt; 0.   </a:t>
            </a:r>
          </a:p>
          <a:p>
            <a:pPr>
              <a:spcBef>
                <a:spcPts val="1200"/>
              </a:spcBef>
            </a:pPr>
            <a:r>
              <a:rPr lang="en-US" dirty="0"/>
              <a:t>We also associate a </a:t>
            </a:r>
            <a:r>
              <a:rPr lang="en-US" dirty="0">
                <a:solidFill>
                  <a:srgbClr val="342EAA"/>
                </a:solidFill>
              </a:rPr>
              <a:t>threshold</a:t>
            </a:r>
            <a:r>
              <a:rPr lang="en-US" dirty="0"/>
              <a:t>   </a:t>
            </a:r>
            <a:r>
              <a:rPr lang="en-US" sz="2700" dirty="0" err="1">
                <a:latin typeface="Symbol" charset="2"/>
                <a:ea typeface="Symbol" charset="2"/>
                <a:cs typeface="Symbol" charset="2"/>
                <a:sym typeface="Symbol" charset="2"/>
              </a:rPr>
              <a:t>θ</a:t>
            </a:r>
            <a:r>
              <a:rPr lang="en-US" dirty="0"/>
              <a:t> with each neuron</a:t>
            </a:r>
          </a:p>
          <a:p>
            <a:pPr>
              <a:buFont typeface="Tahoma" charset="0"/>
              <a:buNone/>
            </a:pPr>
            <a:r>
              <a:rPr lang="en-US" dirty="0"/>
              <a:t> </a:t>
            </a:r>
          </a:p>
          <a:p>
            <a:pPr>
              <a:spcBef>
                <a:spcPts val="1200"/>
              </a:spcBef>
            </a:pPr>
            <a:r>
              <a:rPr lang="en-US" dirty="0"/>
              <a:t>A neuron fires (i.e., has value 1 on its output line) at time t+1 if the weighted sum of inputs at t reaches or passes </a:t>
            </a:r>
            <a:r>
              <a:rPr lang="en-US" dirty="0" err="1">
                <a:latin typeface="Symbol" charset="2"/>
                <a:ea typeface="Symbol" charset="2"/>
                <a:cs typeface="Symbol" charset="2"/>
                <a:sym typeface="Symbol" charset="2"/>
              </a:rPr>
              <a:t>θ</a:t>
            </a:r>
            <a:r>
              <a:rPr lang="en-US" dirty="0"/>
              <a:t>:</a:t>
            </a:r>
          </a:p>
          <a:p>
            <a:pPr>
              <a:spcBef>
                <a:spcPts val="1200"/>
              </a:spcBef>
            </a:pPr>
            <a:endParaRPr lang="en-US" dirty="0"/>
          </a:p>
          <a:p>
            <a:pPr algn="ctr">
              <a:buFont typeface="Tahoma" charset="0"/>
              <a:buNone/>
            </a:pPr>
            <a:r>
              <a:rPr lang="en-US" dirty="0">
                <a:solidFill>
                  <a:srgbClr val="0066FF"/>
                </a:solidFill>
                <a:latin typeface="Tahoma Bold" charset="0"/>
                <a:ea typeface="Tahoma Bold" charset="0"/>
                <a:cs typeface="Tahoma Bold" charset="0"/>
                <a:sym typeface="Tahoma Bold" charset="0"/>
              </a:rPr>
              <a:t>y(t+1) = 1   if and only if   </a:t>
            </a:r>
            <a:r>
              <a:rPr lang="en-US" sz="2700" dirty="0" err="1">
                <a:solidFill>
                  <a:srgbClr val="0066FF"/>
                </a:solidFill>
                <a:latin typeface="Symbol" charset="2"/>
                <a:ea typeface="Symbol" charset="2"/>
                <a:cs typeface="Symbol" charset="2"/>
                <a:sym typeface="Symbol" charset="2"/>
              </a:rPr>
              <a:t>Σ</a:t>
            </a:r>
            <a:r>
              <a:rPr lang="en-US" dirty="0">
                <a:solidFill>
                  <a:srgbClr val="0066FF"/>
                </a:solidFill>
                <a:latin typeface="Tahoma Bold" charset="0"/>
                <a:ea typeface="Tahoma Bold" charset="0"/>
                <a:cs typeface="Tahoma Bold" charset="0"/>
                <a:sym typeface="Tahoma Bold" charset="0"/>
              </a:rPr>
              <a:t> </a:t>
            </a:r>
            <a:r>
              <a:rPr lang="en-US" dirty="0" err="1">
                <a:solidFill>
                  <a:srgbClr val="0066FF"/>
                </a:solidFill>
                <a:latin typeface="Tahoma Bold" charset="0"/>
                <a:ea typeface="Tahoma Bold" charset="0"/>
                <a:cs typeface="Tahoma Bold" charset="0"/>
                <a:sym typeface="Tahoma Bold" charset="0"/>
              </a:rPr>
              <a:t>w</a:t>
            </a:r>
            <a:r>
              <a:rPr lang="en-US" baseline="-25000" dirty="0" err="1">
                <a:solidFill>
                  <a:srgbClr val="0066FF"/>
                </a:solidFill>
                <a:latin typeface="Tahoma Bold" charset="0"/>
                <a:ea typeface="Tahoma Bold" charset="0"/>
                <a:cs typeface="Tahoma Bold" charset="0"/>
                <a:sym typeface="Tahoma Bold" charset="0"/>
              </a:rPr>
              <a:t>i</a:t>
            </a:r>
            <a:r>
              <a:rPr lang="en-US" dirty="0" err="1">
                <a:solidFill>
                  <a:srgbClr val="0066FF"/>
                </a:solidFill>
                <a:latin typeface="Tahoma Bold" charset="0"/>
                <a:ea typeface="Tahoma Bold" charset="0"/>
                <a:cs typeface="Tahoma Bold" charset="0"/>
                <a:sym typeface="Tahoma Bold" charset="0"/>
              </a:rPr>
              <a:t>x</a:t>
            </a:r>
            <a:r>
              <a:rPr lang="en-US" baseline="-25000" dirty="0" err="1">
                <a:solidFill>
                  <a:srgbClr val="0066FF"/>
                </a:solidFill>
                <a:latin typeface="Tahoma Bold" charset="0"/>
                <a:ea typeface="Tahoma Bold" charset="0"/>
                <a:cs typeface="Tahoma Bold" charset="0"/>
                <a:sym typeface="Tahoma Bold" charset="0"/>
              </a:rPr>
              <a:t>i</a:t>
            </a:r>
            <a:r>
              <a:rPr lang="en-US" dirty="0">
                <a:solidFill>
                  <a:srgbClr val="0066FF"/>
                </a:solidFill>
                <a:latin typeface="Tahoma Bold" charset="0"/>
                <a:ea typeface="Tahoma Bold" charset="0"/>
                <a:cs typeface="Tahoma Bold" charset="0"/>
                <a:sym typeface="Tahoma Bold" charset="0"/>
              </a:rPr>
              <a:t>(t) </a:t>
            </a:r>
            <a:r>
              <a:rPr lang="en-US" dirty="0">
                <a:solidFill>
                  <a:srgbClr val="0066FF"/>
                </a:solidFill>
                <a:latin typeface="Symbol" charset="2"/>
                <a:ea typeface="Symbol" charset="2"/>
                <a:cs typeface="Symbol" charset="2"/>
                <a:sym typeface="Symbol" charset="2"/>
              </a:rPr>
              <a:t>≥</a:t>
            </a:r>
            <a:r>
              <a:rPr lang="en-US" dirty="0">
                <a:solidFill>
                  <a:srgbClr val="0066FF"/>
                </a:solidFill>
                <a:latin typeface="Tahoma Bold" charset="0"/>
                <a:ea typeface="Tahoma Bold" charset="0"/>
                <a:cs typeface="Tahoma Bold" charset="0"/>
                <a:sym typeface="Tahoma Bold" charset="0"/>
              </a:rPr>
              <a:t> </a:t>
            </a:r>
            <a:r>
              <a:rPr lang="en-US" sz="2700" dirty="0" err="1">
                <a:solidFill>
                  <a:srgbClr val="0066FF"/>
                </a:solidFill>
                <a:latin typeface="Symbol" charset="2"/>
                <a:ea typeface="Symbol" charset="2"/>
                <a:cs typeface="Symbol" charset="2"/>
                <a:sym typeface="Symbol" charset="2"/>
              </a:rPr>
              <a:t>θ</a:t>
            </a:r>
            <a:endParaRPr lang="en-US" sz="2700" dirty="0">
              <a:solidFill>
                <a:srgbClr val="0066FF"/>
              </a:solidFill>
              <a:latin typeface="Symbol" charset="2"/>
              <a:sym typeface="Symbol" charset="2"/>
            </a:endParaRPr>
          </a:p>
        </p:txBody>
      </p:sp>
    </p:spTree>
    <p:extLst>
      <p:ext uri="{BB962C8B-B14F-4D97-AF65-F5344CB8AC3E}">
        <p14:creationId xmlns:p14="http://schemas.microsoft.com/office/powerpoint/2010/main" val="3262658818"/>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4980827C-354B-E442-9E5A-17830323E055}" type="slidenum">
              <a:rPr lang="en-US"/>
              <a:pPr/>
              <a:t>11</a:t>
            </a:fld>
            <a:endParaRPr lang="en-US"/>
          </a:p>
        </p:txBody>
      </p:sp>
      <p:sp>
        <p:nvSpPr>
          <p:cNvPr id="2252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253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2531" name="Rectangle 3"/>
          <p:cNvSpPr>
            <a:spLocks noGrp="1" noChangeArrowheads="1"/>
          </p:cNvSpPr>
          <p:nvPr>
            <p:ph type="title"/>
          </p:nvPr>
        </p:nvSpPr>
        <p:spPr>
          <a:ln/>
        </p:spPr>
        <p:txBody>
          <a:bodyPr rIns="132080"/>
          <a:lstStyle/>
          <a:p>
            <a:r>
              <a:rPr lang="en-US"/>
              <a:t>limitations of a single layer perceptron and linear separability problem</a:t>
            </a:r>
          </a:p>
        </p:txBody>
      </p:sp>
      <p:pic>
        <p:nvPicPr>
          <p:cNvPr id="22532" name="Picture 4"/>
          <p:cNvPicPr>
            <a:picLocks noChangeAspect="1" noChangeArrowheads="1"/>
          </p:cNvPicPr>
          <p:nvPr/>
        </p:nvPicPr>
        <p:blipFill>
          <a:blip r:embed="rId3"/>
          <a:srcRect/>
          <a:stretch>
            <a:fillRect/>
          </a:stretch>
        </p:blipFill>
        <p:spPr bwMode="auto">
          <a:xfrm>
            <a:off x="1422400" y="1498600"/>
            <a:ext cx="5813425" cy="2057400"/>
          </a:xfrm>
          <a:prstGeom prst="rect">
            <a:avLst/>
          </a:prstGeom>
          <a:noFill/>
          <a:ln w="9525" cap="flat">
            <a:noFill/>
            <a:round/>
            <a:headEnd/>
            <a:tailEnd/>
          </a:ln>
        </p:spPr>
      </p:pic>
      <p:sp>
        <p:nvSpPr>
          <p:cNvPr id="22533" name="Rectangle 5"/>
          <p:cNvSpPr>
            <a:spLocks noGrp="1" noChangeArrowheads="1"/>
          </p:cNvSpPr>
          <p:nvPr>
            <p:ph type="body" idx="1"/>
          </p:nvPr>
        </p:nvSpPr>
        <p:spPr>
          <a:xfrm>
            <a:off x="482600" y="3797300"/>
            <a:ext cx="8178800" cy="3911600"/>
          </a:xfrm>
          <a:ln/>
        </p:spPr>
        <p:txBody>
          <a:bodyPr rIns="132080"/>
          <a:lstStyle/>
          <a:p>
            <a:pPr>
              <a:spcBef>
                <a:spcPct val="0"/>
              </a:spcBef>
            </a:pPr>
            <a:r>
              <a:rPr lang="en-US" dirty="0"/>
              <a:t>a single layer perceptron can only represent </a:t>
            </a:r>
            <a:r>
              <a:rPr lang="en-US" dirty="0">
                <a:latin typeface="Tahoma Bold" charset="0"/>
                <a:ea typeface="Tahoma Bold" charset="0"/>
                <a:cs typeface="Tahoma Bold" charset="0"/>
                <a:sym typeface="Tahoma Bold" charset="0"/>
              </a:rPr>
              <a:t>linearly separable functions</a:t>
            </a:r>
            <a:r>
              <a:rPr lang="en-US" dirty="0"/>
              <a:t> which follows from the inequalities that determine its firing (</a:t>
            </a:r>
            <a:r>
              <a:rPr lang="en-US" dirty="0" err="1"/>
              <a:t>Minsky</a:t>
            </a:r>
            <a:r>
              <a:rPr lang="en-US" dirty="0"/>
              <a:t> &amp; </a:t>
            </a:r>
            <a:r>
              <a:rPr lang="en-US" dirty="0" err="1"/>
              <a:t>Papert</a:t>
            </a:r>
            <a:r>
              <a:rPr lang="en-US" dirty="0"/>
              <a:t>(1969))</a:t>
            </a:r>
          </a:p>
          <a:p>
            <a:pPr>
              <a:spcBef>
                <a:spcPts val="1200"/>
              </a:spcBef>
            </a:pPr>
            <a:r>
              <a:rPr lang="en-US" dirty="0">
                <a:solidFill>
                  <a:srgbClr val="0066FF"/>
                </a:solidFill>
                <a:latin typeface="Tahoma Bold" charset="0"/>
                <a:ea typeface="Tahoma Bold" charset="0"/>
                <a:cs typeface="Tahoma Bold" charset="0"/>
                <a:sym typeface="Tahoma Bold" charset="0"/>
              </a:rPr>
              <a:t>y(t+1) = 1   if and only if   </a:t>
            </a:r>
            <a:r>
              <a:rPr lang="en-US" sz="2700" dirty="0" err="1">
                <a:solidFill>
                  <a:srgbClr val="0066FF"/>
                </a:solidFill>
                <a:latin typeface="Symbol" charset="2"/>
                <a:ea typeface="Symbol" charset="2"/>
                <a:cs typeface="Symbol" charset="2"/>
                <a:sym typeface="Symbol" charset="2"/>
              </a:rPr>
              <a:t>Σ</a:t>
            </a:r>
            <a:r>
              <a:rPr lang="en-US" dirty="0">
                <a:solidFill>
                  <a:srgbClr val="0066FF"/>
                </a:solidFill>
                <a:latin typeface="Tahoma Bold" charset="0"/>
                <a:ea typeface="Tahoma Bold" charset="0"/>
                <a:cs typeface="Tahoma Bold" charset="0"/>
                <a:sym typeface="Tahoma Bold" charset="0"/>
              </a:rPr>
              <a:t> </a:t>
            </a:r>
            <a:r>
              <a:rPr lang="en-US" dirty="0" err="1">
                <a:solidFill>
                  <a:srgbClr val="0066FF"/>
                </a:solidFill>
                <a:latin typeface="Tahoma Bold" charset="0"/>
                <a:ea typeface="Tahoma Bold" charset="0"/>
                <a:cs typeface="Tahoma Bold" charset="0"/>
                <a:sym typeface="Tahoma Bold" charset="0"/>
              </a:rPr>
              <a:t>w</a:t>
            </a:r>
            <a:r>
              <a:rPr lang="en-US" baseline="-25000" dirty="0" err="1">
                <a:solidFill>
                  <a:srgbClr val="0066FF"/>
                </a:solidFill>
                <a:latin typeface="Tahoma Bold" charset="0"/>
                <a:ea typeface="Tahoma Bold" charset="0"/>
                <a:cs typeface="Tahoma Bold" charset="0"/>
                <a:sym typeface="Tahoma Bold" charset="0"/>
              </a:rPr>
              <a:t>i</a:t>
            </a:r>
            <a:r>
              <a:rPr lang="en-US" dirty="0" err="1">
                <a:solidFill>
                  <a:srgbClr val="0066FF"/>
                </a:solidFill>
                <a:latin typeface="Tahoma Bold" charset="0"/>
                <a:ea typeface="Tahoma Bold" charset="0"/>
                <a:cs typeface="Tahoma Bold" charset="0"/>
                <a:sym typeface="Tahoma Bold" charset="0"/>
              </a:rPr>
              <a:t>x</a:t>
            </a:r>
            <a:r>
              <a:rPr lang="en-US" baseline="-25000" dirty="0" err="1">
                <a:solidFill>
                  <a:srgbClr val="0066FF"/>
                </a:solidFill>
                <a:latin typeface="Tahoma Bold" charset="0"/>
                <a:ea typeface="Tahoma Bold" charset="0"/>
                <a:cs typeface="Tahoma Bold" charset="0"/>
                <a:sym typeface="Tahoma Bold" charset="0"/>
              </a:rPr>
              <a:t>i</a:t>
            </a:r>
            <a:r>
              <a:rPr lang="en-US" dirty="0">
                <a:solidFill>
                  <a:srgbClr val="0066FF"/>
                </a:solidFill>
                <a:latin typeface="Tahoma Bold" charset="0"/>
                <a:ea typeface="Tahoma Bold" charset="0"/>
                <a:cs typeface="Tahoma Bold" charset="0"/>
                <a:sym typeface="Tahoma Bold" charset="0"/>
              </a:rPr>
              <a:t>(t) </a:t>
            </a:r>
            <a:r>
              <a:rPr lang="en-US" dirty="0">
                <a:solidFill>
                  <a:srgbClr val="0066FF"/>
                </a:solidFill>
                <a:latin typeface="Symbol" charset="2"/>
                <a:ea typeface="Symbol" charset="2"/>
                <a:cs typeface="Symbol" charset="2"/>
                <a:sym typeface="Symbol" charset="2"/>
              </a:rPr>
              <a:t>≥</a:t>
            </a:r>
            <a:r>
              <a:rPr lang="en-US" dirty="0">
                <a:solidFill>
                  <a:srgbClr val="0066FF"/>
                </a:solidFill>
                <a:latin typeface="Tahoma Bold" charset="0"/>
                <a:ea typeface="Tahoma Bold" charset="0"/>
                <a:cs typeface="Tahoma Bold" charset="0"/>
                <a:sym typeface="Tahoma Bold" charset="0"/>
              </a:rPr>
              <a:t> </a:t>
            </a:r>
            <a:r>
              <a:rPr lang="en-US" sz="2700" dirty="0" err="1">
                <a:solidFill>
                  <a:srgbClr val="0066FF"/>
                </a:solidFill>
                <a:latin typeface="Symbol" charset="2"/>
                <a:ea typeface="Symbol" charset="2"/>
                <a:cs typeface="Symbol" charset="2"/>
                <a:sym typeface="Symbol" charset="2"/>
              </a:rPr>
              <a:t>θ</a:t>
            </a:r>
            <a:r>
              <a:rPr lang="en-US" sz="2700" dirty="0">
                <a:solidFill>
                  <a:srgbClr val="0066FF"/>
                </a:solidFill>
                <a:latin typeface="Symbol" charset="2"/>
                <a:ea typeface="Symbol" charset="2"/>
                <a:cs typeface="Symbol" charset="2"/>
                <a:sym typeface="Symbol" charset="2"/>
              </a:rPr>
              <a:t> </a:t>
            </a:r>
            <a:r>
              <a:rPr lang="en-US" dirty="0">
                <a:solidFill>
                  <a:srgbClr val="0066FF"/>
                </a:solidFill>
              </a:rPr>
              <a:t>else</a:t>
            </a:r>
            <a:r>
              <a:rPr lang="en-US" sz="2700" dirty="0">
                <a:solidFill>
                  <a:srgbClr val="0066FF"/>
                </a:solidFill>
                <a:latin typeface="Symbol" charset="2"/>
                <a:ea typeface="Symbol" charset="2"/>
                <a:cs typeface="Symbol" charset="2"/>
                <a:sym typeface="Symbol" charset="2"/>
              </a:rPr>
              <a:t> </a:t>
            </a:r>
            <a:r>
              <a:rPr lang="en-US" dirty="0">
                <a:solidFill>
                  <a:srgbClr val="0066FF"/>
                </a:solidFill>
                <a:latin typeface="Tahoma Bold" charset="0"/>
                <a:ea typeface="Tahoma Bold" charset="0"/>
                <a:cs typeface="Tahoma Bold" charset="0"/>
                <a:sym typeface="Tahoma Bold" charset="0"/>
              </a:rPr>
              <a:t>y(t+1) = 0</a:t>
            </a:r>
            <a:endParaRPr lang="en-US" dirty="0">
              <a:solidFill>
                <a:srgbClr val="0066FF"/>
              </a:solidFill>
              <a:latin typeface="Tahoma Bold" charset="0"/>
              <a:ea typeface="ヒラギノ角ゴ ProN W6" charset="-128"/>
              <a:cs typeface="ヒラギノ角ゴ ProN W6" charset="-128"/>
              <a:sym typeface="Tahoma Bold" charset="0"/>
            </a:endParaRPr>
          </a:p>
          <a:p>
            <a:pPr>
              <a:spcBef>
                <a:spcPts val="1200"/>
              </a:spcBef>
            </a:pPr>
            <a:r>
              <a:rPr lang="en-US" dirty="0"/>
              <a:t>i.e. input space is divided in 2 </a:t>
            </a:r>
          </a:p>
        </p:txBody>
      </p:sp>
    </p:spTree>
    <p:extLst>
      <p:ext uri="{BB962C8B-B14F-4D97-AF65-F5344CB8AC3E}">
        <p14:creationId xmlns:p14="http://schemas.microsoft.com/office/powerpoint/2010/main" val="33284048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55198D8-E8A4-304C-A64D-377C6354B28B}" type="slidenum">
              <a:rPr lang="en-US"/>
              <a:pPr/>
              <a:t>110</a:t>
            </a:fld>
            <a:endParaRPr lang="en-US"/>
          </a:p>
        </p:txBody>
      </p:sp>
      <p:sp>
        <p:nvSpPr>
          <p:cNvPr id="276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76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7651" name="Rectangle 3"/>
          <p:cNvSpPr>
            <a:spLocks noGrp="1" noChangeArrowheads="1"/>
          </p:cNvSpPr>
          <p:nvPr>
            <p:ph type="title"/>
          </p:nvPr>
        </p:nvSpPr>
        <p:spPr>
          <a:ln/>
        </p:spPr>
        <p:txBody>
          <a:bodyPr rIns="132080"/>
          <a:lstStyle/>
          <a:p>
            <a:r>
              <a:rPr lang="en-US" sz="2800" dirty="0"/>
              <a:t>Increasing the Realism of Neuron Models</a:t>
            </a:r>
          </a:p>
        </p:txBody>
      </p:sp>
      <p:sp>
        <p:nvSpPr>
          <p:cNvPr id="27652" name="Rectangle 4"/>
          <p:cNvSpPr>
            <a:spLocks noGrp="1" noChangeArrowheads="1"/>
          </p:cNvSpPr>
          <p:nvPr>
            <p:ph type="body" idx="1"/>
          </p:nvPr>
        </p:nvSpPr>
        <p:spPr>
          <a:ln/>
        </p:spPr>
        <p:txBody>
          <a:bodyPr rIns="132080"/>
          <a:lstStyle/>
          <a:p>
            <a:pPr>
              <a:spcBef>
                <a:spcPct val="0"/>
              </a:spcBef>
            </a:pPr>
            <a:r>
              <a:rPr lang="en-US"/>
              <a:t>The McCulloch-Pitts neuron of 1943 is important</a:t>
            </a:r>
          </a:p>
          <a:p>
            <a:pPr>
              <a:spcBef>
                <a:spcPts val="1200"/>
              </a:spcBef>
              <a:buFont typeface="Tahoma" charset="0"/>
              <a:buNone/>
            </a:pPr>
            <a:r>
              <a:rPr lang="en-US"/>
              <a:t>as a basis for </a:t>
            </a:r>
          </a:p>
          <a:p>
            <a:pPr>
              <a:spcBef>
                <a:spcPts val="1200"/>
              </a:spcBef>
            </a:pPr>
            <a:r>
              <a:rPr lang="en-US"/>
              <a:t>	logical analysis of the neurally computable, and</a:t>
            </a:r>
          </a:p>
          <a:p>
            <a:pPr>
              <a:spcBef>
                <a:spcPts val="1200"/>
              </a:spcBef>
            </a:pPr>
            <a:r>
              <a:rPr lang="en-US"/>
              <a:t>	current design of some neural devices (especially when 	augmented by </a:t>
            </a:r>
            <a:r>
              <a:rPr lang="en-US">
                <a:latin typeface="Tahoma Bold" charset="0"/>
                <a:ea typeface="Tahoma Bold" charset="0"/>
                <a:cs typeface="Tahoma Bold" charset="0"/>
                <a:sym typeface="Tahoma Bold" charset="0"/>
              </a:rPr>
              <a:t>learning rules</a:t>
            </a:r>
            <a:r>
              <a:rPr lang="en-US"/>
              <a:t> to adjust synaptic weights).   </a:t>
            </a:r>
          </a:p>
          <a:p>
            <a:pPr>
              <a:spcBef>
                <a:spcPts val="1200"/>
              </a:spcBef>
            </a:pPr>
            <a:endParaRPr lang="en-US"/>
          </a:p>
          <a:p>
            <a:pPr>
              <a:spcBef>
                <a:spcPts val="1200"/>
              </a:spcBef>
            </a:pPr>
            <a:r>
              <a:rPr lang="en-US"/>
              <a:t>However, it is no longer considered a useful model for making contact with neurophysiological data concerning real neurons.</a:t>
            </a:r>
          </a:p>
        </p:txBody>
      </p:sp>
    </p:spTree>
    <p:extLst>
      <p:ext uri="{BB962C8B-B14F-4D97-AF65-F5344CB8AC3E}">
        <p14:creationId xmlns:p14="http://schemas.microsoft.com/office/powerpoint/2010/main" val="3874533574"/>
      </p:ext>
    </p:extLst>
  </p:cSld>
  <p:clrMapOvr>
    <a:masterClrMapping/>
  </p:clrMapOvr>
  <p:transition xmlns:p14="http://schemas.microsoft.com/office/powerpoint/2010/mai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55198D8-E8A4-304C-A64D-377C6354B28B}" type="slidenum">
              <a:rPr lang="en-US"/>
              <a:pPr/>
              <a:t>111</a:t>
            </a:fld>
            <a:endParaRPr lang="en-US"/>
          </a:p>
        </p:txBody>
      </p:sp>
      <p:sp>
        <p:nvSpPr>
          <p:cNvPr id="276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76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7651" name="Rectangle 3"/>
          <p:cNvSpPr>
            <a:spLocks noGrp="1" noChangeArrowheads="1"/>
          </p:cNvSpPr>
          <p:nvPr>
            <p:ph type="title"/>
          </p:nvPr>
        </p:nvSpPr>
        <p:spPr>
          <a:ln/>
        </p:spPr>
        <p:txBody>
          <a:bodyPr rIns="132080"/>
          <a:lstStyle/>
          <a:p>
            <a:r>
              <a:rPr lang="en-US" sz="2800" dirty="0" smtClean="0"/>
              <a:t>Deep neural networks</a:t>
            </a:r>
            <a:endParaRPr lang="en-US" sz="2800" dirty="0"/>
          </a:p>
        </p:txBody>
      </p:sp>
      <p:sp>
        <p:nvSpPr>
          <p:cNvPr id="27652" name="Rectangle 4"/>
          <p:cNvSpPr>
            <a:spLocks noGrp="1" noChangeArrowheads="1"/>
          </p:cNvSpPr>
          <p:nvPr>
            <p:ph type="body" idx="1"/>
          </p:nvPr>
        </p:nvSpPr>
        <p:spPr>
          <a:ln/>
        </p:spPr>
        <p:txBody>
          <a:bodyPr rIns="132080"/>
          <a:lstStyle/>
          <a:p>
            <a:pPr>
              <a:spcBef>
                <a:spcPct val="0"/>
              </a:spcBef>
            </a:pPr>
            <a:r>
              <a:rPr lang="en-US" dirty="0" err="1" smtClean="0"/>
              <a:t>ImageNet</a:t>
            </a:r>
            <a:r>
              <a:rPr lang="en-US" dirty="0" smtClean="0"/>
              <a:t> visual recognition</a:t>
            </a:r>
          </a:p>
          <a:p>
            <a:pPr marL="39688" indent="0">
              <a:spcBef>
                <a:spcPct val="0"/>
              </a:spcBef>
              <a:buNone/>
            </a:pPr>
            <a:r>
              <a:rPr lang="en-US" dirty="0" smtClean="0"/>
              <a:t>challenge: recognize objects,</a:t>
            </a:r>
          </a:p>
          <a:p>
            <a:pPr marL="39688" indent="0">
              <a:spcBef>
                <a:spcPct val="0"/>
              </a:spcBef>
              <a:buNone/>
            </a:pPr>
            <a:r>
              <a:rPr lang="en-US" dirty="0" smtClean="0"/>
              <a:t>animals, people, </a:t>
            </a:r>
            <a:r>
              <a:rPr lang="en-US" dirty="0" err="1" smtClean="0"/>
              <a:t>etc</a:t>
            </a:r>
            <a:r>
              <a:rPr lang="en-US" dirty="0" smtClean="0"/>
              <a:t> (200 categories)</a:t>
            </a:r>
          </a:p>
          <a:p>
            <a:pPr marL="39688" indent="0">
              <a:spcBef>
                <a:spcPct val="0"/>
              </a:spcBef>
              <a:buNone/>
            </a:pPr>
            <a:r>
              <a:rPr lang="en-US" dirty="0" smtClean="0"/>
              <a:t>in photographs.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95600"/>
            <a:ext cx="7036037" cy="39624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6178"/>
            <a:ext cx="3872170" cy="2805770"/>
          </a:xfrm>
          <a:prstGeom prst="rect">
            <a:avLst/>
          </a:prstGeom>
        </p:spPr>
      </p:pic>
    </p:spTree>
    <p:extLst>
      <p:ext uri="{BB962C8B-B14F-4D97-AF65-F5344CB8AC3E}">
        <p14:creationId xmlns:p14="http://schemas.microsoft.com/office/powerpoint/2010/main" val="976504231"/>
      </p:ext>
    </p:extLst>
  </p:cSld>
  <p:clrMapOvr>
    <a:masterClrMapping/>
  </p:clrMapOvr>
  <p:transition xmlns:p14="http://schemas.microsoft.com/office/powerpoint/2010/mai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55198D8-E8A4-304C-A64D-377C6354B28B}" type="slidenum">
              <a:rPr lang="en-US"/>
              <a:pPr/>
              <a:t>112</a:t>
            </a:fld>
            <a:endParaRPr lang="en-US"/>
          </a:p>
        </p:txBody>
      </p:sp>
      <p:sp>
        <p:nvSpPr>
          <p:cNvPr id="276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76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7651" name="Rectangle 3"/>
          <p:cNvSpPr>
            <a:spLocks noGrp="1" noChangeArrowheads="1"/>
          </p:cNvSpPr>
          <p:nvPr>
            <p:ph type="title"/>
          </p:nvPr>
        </p:nvSpPr>
        <p:spPr>
          <a:ln/>
        </p:spPr>
        <p:txBody>
          <a:bodyPr rIns="132080"/>
          <a:lstStyle/>
          <a:p>
            <a:r>
              <a:rPr lang="en-US" sz="2800" dirty="0" smtClean="0"/>
              <a:t>Deep neural networks</a:t>
            </a:r>
            <a:endParaRPr lang="en-US" sz="2800" dirty="0"/>
          </a:p>
        </p:txBody>
      </p:sp>
      <p:sp>
        <p:nvSpPr>
          <p:cNvPr id="27652" name="Rectangle 4"/>
          <p:cNvSpPr>
            <a:spLocks noGrp="1" noChangeArrowheads="1"/>
          </p:cNvSpPr>
          <p:nvPr>
            <p:ph type="body" idx="1"/>
          </p:nvPr>
        </p:nvSpPr>
        <p:spPr>
          <a:ln/>
        </p:spPr>
        <p:txBody>
          <a:bodyPr rIns="132080"/>
          <a:lstStyle/>
          <a:p>
            <a:pPr>
              <a:spcBef>
                <a:spcPct val="0"/>
              </a:spcBef>
            </a:pPr>
            <a:r>
              <a:rPr lang="en-US" dirty="0" smtClean="0"/>
              <a:t>Top performers for the 2014 challenge (including winner) are deep neural networks!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8689"/>
            <a:ext cx="9144000" cy="4337252"/>
          </a:xfrm>
          <a:prstGeom prst="rect">
            <a:avLst/>
          </a:prstGeom>
        </p:spPr>
      </p:pic>
    </p:spTree>
    <p:extLst>
      <p:ext uri="{BB962C8B-B14F-4D97-AF65-F5344CB8AC3E}">
        <p14:creationId xmlns:p14="http://schemas.microsoft.com/office/powerpoint/2010/main" val="2129447793"/>
      </p:ext>
    </p:extLst>
  </p:cSld>
  <p:clrMapOvr>
    <a:masterClrMapping/>
  </p:clrMapOvr>
  <p:transition xmlns:p14="http://schemas.microsoft.com/office/powerpoint/2010/mai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55198D8-E8A4-304C-A64D-377C6354B28B}" type="slidenum">
              <a:rPr lang="en-US"/>
              <a:pPr/>
              <a:t>113</a:t>
            </a:fld>
            <a:endParaRPr lang="en-US"/>
          </a:p>
        </p:txBody>
      </p:sp>
      <p:sp>
        <p:nvSpPr>
          <p:cNvPr id="276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76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7651" name="Rectangle 3"/>
          <p:cNvSpPr>
            <a:spLocks noGrp="1" noChangeArrowheads="1"/>
          </p:cNvSpPr>
          <p:nvPr>
            <p:ph type="title"/>
          </p:nvPr>
        </p:nvSpPr>
        <p:spPr>
          <a:ln/>
        </p:spPr>
        <p:txBody>
          <a:bodyPr rIns="132080"/>
          <a:lstStyle/>
          <a:p>
            <a:r>
              <a:rPr lang="en-US" sz="2800" dirty="0" smtClean="0"/>
              <a:t>Deep neural networks</a:t>
            </a:r>
            <a:endParaRPr lang="en-US" sz="2800" dirty="0"/>
          </a:p>
        </p:txBody>
      </p:sp>
      <p:sp>
        <p:nvSpPr>
          <p:cNvPr id="27652" name="Rectangle 4"/>
          <p:cNvSpPr>
            <a:spLocks noGrp="1" noChangeArrowheads="1"/>
          </p:cNvSpPr>
          <p:nvPr>
            <p:ph type="body" idx="1"/>
          </p:nvPr>
        </p:nvSpPr>
        <p:spPr>
          <a:ln/>
        </p:spPr>
        <p:txBody>
          <a:bodyPr rIns="132080"/>
          <a:lstStyle/>
          <a:p>
            <a:pPr>
              <a:spcBef>
                <a:spcPct val="0"/>
              </a:spcBef>
            </a:pPr>
            <a:r>
              <a:rPr lang="en-US" dirty="0" smtClean="0"/>
              <a:t>Very deep layered network (27 layers) with hundreds of millions of parameters.</a:t>
            </a:r>
          </a:p>
          <a:p>
            <a:pPr>
              <a:spcBef>
                <a:spcPct val="0"/>
              </a:spcBef>
            </a:pPr>
            <a:r>
              <a:rPr lang="en-US" dirty="0" smtClean="0"/>
              <a:t>Trained on very large datasets at Google.</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895600"/>
            <a:ext cx="8915401" cy="2743200"/>
          </a:xfrm>
          <a:prstGeom prst="rect">
            <a:avLst/>
          </a:prstGeom>
        </p:spPr>
      </p:pic>
    </p:spTree>
    <p:extLst>
      <p:ext uri="{BB962C8B-B14F-4D97-AF65-F5344CB8AC3E}">
        <p14:creationId xmlns:p14="http://schemas.microsoft.com/office/powerpoint/2010/main" val="2906834096"/>
      </p:ext>
    </p:extLst>
  </p:cSld>
  <p:clrMapOvr>
    <a:masterClrMapping/>
  </p:clrMapOvr>
  <p:transition xmlns:p14="http://schemas.microsoft.com/office/powerpoint/2010/mai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057400"/>
            <a:ext cx="8423275" cy="1143000"/>
          </a:xfrm>
        </p:spPr>
        <p:txBody>
          <a:bodyPr/>
          <a:lstStyle/>
          <a:p>
            <a:pPr eaLnBrk="1" hangingPunct="1">
              <a:defRPr/>
            </a:pPr>
            <a:r>
              <a:rPr lang="en-US" sz="4400" dirty="0" smtClean="0">
                <a:solidFill>
                  <a:srgbClr val="000000"/>
                </a:solidFill>
                <a:effectLst/>
              </a:rPr>
              <a:t>Capabilities &amp; Limitations</a:t>
            </a:r>
          </a:p>
        </p:txBody>
      </p:sp>
    </p:spTree>
    <p:extLst>
      <p:ext uri="{BB962C8B-B14F-4D97-AF65-F5344CB8AC3E}">
        <p14:creationId xmlns:p14="http://schemas.microsoft.com/office/powerpoint/2010/main" val="12367277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5ED764A8-F1FE-E843-ADA8-27CEB8D9F5FA}" type="slidenum">
              <a:rPr lang="en-US"/>
              <a:pPr/>
              <a:t>115</a:t>
            </a:fld>
            <a:endParaRPr lang="en-US"/>
          </a:p>
        </p:txBody>
      </p:sp>
      <p:sp>
        <p:nvSpPr>
          <p:cNvPr id="4915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915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9155" name="Rectangle 3"/>
          <p:cNvSpPr>
            <a:spLocks noGrp="1" noChangeArrowheads="1"/>
          </p:cNvSpPr>
          <p:nvPr>
            <p:ph type="title"/>
          </p:nvPr>
        </p:nvSpPr>
        <p:spPr>
          <a:ln/>
        </p:spPr>
        <p:txBody>
          <a:bodyPr rIns="132080"/>
          <a:lstStyle/>
          <a:p>
            <a:r>
              <a:rPr lang="en-US"/>
              <a:t>Capabilities and Limitations of Layered Networks</a:t>
            </a:r>
          </a:p>
        </p:txBody>
      </p:sp>
      <p:sp>
        <p:nvSpPr>
          <p:cNvPr id="49156" name="Rectangle 4"/>
          <p:cNvSpPr>
            <a:spLocks noGrp="1" noChangeArrowheads="1"/>
          </p:cNvSpPr>
          <p:nvPr>
            <p:ph type="body" idx="1"/>
          </p:nvPr>
        </p:nvSpPr>
        <p:spPr>
          <a:ln/>
        </p:spPr>
        <p:txBody>
          <a:bodyPr rIns="132080"/>
          <a:lstStyle/>
          <a:p>
            <a:r>
              <a:rPr lang="en-US" dirty="0" smtClean="0"/>
              <a:t>Have we solved all the problems?</a:t>
            </a:r>
          </a:p>
          <a:p>
            <a:pPr lvl="1"/>
            <a:r>
              <a:rPr lang="en-US" dirty="0"/>
              <a:t>W</a:t>
            </a:r>
            <a:r>
              <a:rPr lang="en-US" dirty="0" smtClean="0"/>
              <a:t>hat about new tasks/environments?</a:t>
            </a:r>
          </a:p>
          <a:p>
            <a:pPr lvl="2"/>
            <a:r>
              <a:rPr lang="en-US" dirty="0" smtClean="0"/>
              <a:t>switch the keys on keyboard?</a:t>
            </a:r>
          </a:p>
          <a:p>
            <a:pPr lvl="2"/>
            <a:r>
              <a:rPr lang="en-US" dirty="0"/>
              <a:t>T</a:t>
            </a:r>
            <a:r>
              <a:rPr lang="en-US" dirty="0" smtClean="0"/>
              <a:t>wisting the camera?</a:t>
            </a:r>
          </a:p>
          <a:p>
            <a:pPr lvl="1"/>
            <a:endParaRPr lang="en-US" dirty="0"/>
          </a:p>
          <a:p>
            <a:r>
              <a:rPr lang="en-US" dirty="0" smtClean="0"/>
              <a:t>Issues:</a:t>
            </a:r>
            <a:endParaRPr lang="en-US" dirty="0"/>
          </a:p>
          <a:p>
            <a:pPr>
              <a:buFont typeface="Tahoma" charset="0"/>
              <a:buChar char="-"/>
            </a:pPr>
            <a:r>
              <a:rPr lang="en-US" dirty="0"/>
              <a:t>what can given networks do?</a:t>
            </a:r>
          </a:p>
          <a:p>
            <a:pPr>
              <a:buFont typeface="Tahoma" charset="0"/>
              <a:buChar char="-"/>
            </a:pPr>
            <a:r>
              <a:rPr lang="en-US" dirty="0"/>
              <a:t>What can they learn to do?</a:t>
            </a:r>
          </a:p>
          <a:p>
            <a:pPr>
              <a:buFont typeface="Tahoma" charset="0"/>
              <a:buChar char="-"/>
            </a:pPr>
            <a:r>
              <a:rPr lang="en-US" dirty="0"/>
              <a:t>How many layers required for given task?</a:t>
            </a:r>
          </a:p>
          <a:p>
            <a:pPr>
              <a:buFont typeface="Tahoma" charset="0"/>
              <a:buChar char="-"/>
            </a:pPr>
            <a:r>
              <a:rPr lang="en-US" dirty="0"/>
              <a:t>How many units per layer?</a:t>
            </a:r>
          </a:p>
          <a:p>
            <a:pPr>
              <a:buFont typeface="Tahoma" charset="0"/>
              <a:buChar char="-"/>
            </a:pPr>
            <a:r>
              <a:rPr lang="en-US" dirty="0"/>
              <a:t>When will a network generalize?</a:t>
            </a:r>
          </a:p>
          <a:p>
            <a:pPr>
              <a:buFont typeface="Tahoma" charset="0"/>
              <a:buChar char="-"/>
            </a:pPr>
            <a:r>
              <a:rPr lang="en-US" dirty="0"/>
              <a:t>What do we mean by generalize?</a:t>
            </a:r>
          </a:p>
          <a:p>
            <a:pPr>
              <a:buFont typeface="Tahoma" charset="0"/>
              <a:buChar char="-"/>
            </a:pPr>
            <a:r>
              <a:rPr lang="en-US" dirty="0"/>
              <a:t>…</a:t>
            </a:r>
          </a:p>
        </p:txBody>
      </p:sp>
      <p:pic>
        <p:nvPicPr>
          <p:cNvPr id="7" name="Picture 13"/>
          <p:cNvPicPr>
            <a:picLocks noChangeAspect="1" noChangeArrowheads="1"/>
          </p:cNvPicPr>
          <p:nvPr/>
        </p:nvPicPr>
        <p:blipFill>
          <a:blip r:embed="rId3"/>
          <a:srcRect/>
          <a:stretch>
            <a:fillRect/>
          </a:stretch>
        </p:blipFill>
        <p:spPr bwMode="auto">
          <a:xfrm>
            <a:off x="6324600" y="1447800"/>
            <a:ext cx="2051050" cy="2286000"/>
          </a:xfrm>
          <a:prstGeom prst="rect">
            <a:avLst/>
          </a:prstGeom>
          <a:noFill/>
          <a:ln w="9525">
            <a:noFill/>
            <a:miter lim="800000"/>
            <a:headEnd/>
            <a:tailEnd/>
          </a:ln>
        </p:spPr>
      </p:pic>
      <p:pic>
        <p:nvPicPr>
          <p:cNvPr id="8" name="Picture 14" descr="teach-baby-to-swim"/>
          <p:cNvPicPr>
            <a:picLocks noChangeAspect="1" noChangeArrowheads="1"/>
          </p:cNvPicPr>
          <p:nvPr/>
        </p:nvPicPr>
        <p:blipFill>
          <a:blip r:embed="rId4"/>
          <a:srcRect/>
          <a:stretch>
            <a:fillRect/>
          </a:stretch>
        </p:blipFill>
        <p:spPr bwMode="auto">
          <a:xfrm>
            <a:off x="6324600" y="4038600"/>
            <a:ext cx="2667000" cy="2079625"/>
          </a:xfrm>
          <a:prstGeom prst="rect">
            <a:avLst/>
          </a:prstGeom>
          <a:noFill/>
          <a:ln w="9525">
            <a:noFill/>
            <a:miter lim="800000"/>
            <a:headEnd/>
            <a:tailEnd/>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0569" y="4343400"/>
            <a:ext cx="1697831" cy="1781724"/>
          </a:xfrm>
          <a:prstGeom prst="rect">
            <a:avLst/>
          </a:prstGeom>
        </p:spPr>
      </p:pic>
    </p:spTree>
    <p:extLst>
      <p:ext uri="{BB962C8B-B14F-4D97-AF65-F5344CB8AC3E}">
        <p14:creationId xmlns:p14="http://schemas.microsoft.com/office/powerpoint/2010/main" val="11345597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AF3FB6FF-F97E-5F4D-885F-B3EA60789F8E}" type="slidenum">
              <a:rPr lang="en-US"/>
              <a:pPr/>
              <a:t>116</a:t>
            </a:fld>
            <a:endParaRPr lang="en-US"/>
          </a:p>
        </p:txBody>
      </p:sp>
      <p:sp>
        <p:nvSpPr>
          <p:cNvPr id="5017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5017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50179" name="Rectangle 3"/>
          <p:cNvSpPr>
            <a:spLocks noGrp="1" noChangeArrowheads="1"/>
          </p:cNvSpPr>
          <p:nvPr>
            <p:ph type="title"/>
          </p:nvPr>
        </p:nvSpPr>
        <p:spPr>
          <a:ln/>
        </p:spPr>
        <p:txBody>
          <a:bodyPr rIns="132080"/>
          <a:lstStyle/>
          <a:p>
            <a:r>
              <a:rPr lang="en-US"/>
              <a:t>Capabilities and Limitations of Layered Networks</a:t>
            </a:r>
          </a:p>
        </p:txBody>
      </p:sp>
      <p:sp>
        <p:nvSpPr>
          <p:cNvPr id="50180" name="Rectangle 4"/>
          <p:cNvSpPr>
            <a:spLocks noGrp="1" noChangeArrowheads="1"/>
          </p:cNvSpPr>
          <p:nvPr>
            <p:ph type="body" idx="1"/>
          </p:nvPr>
        </p:nvSpPr>
        <p:spPr>
          <a:ln/>
        </p:spPr>
        <p:txBody>
          <a:bodyPr rIns="132080"/>
          <a:lstStyle/>
          <a:p>
            <a:r>
              <a:rPr lang="en-US"/>
              <a:t>What about boolean functions?</a:t>
            </a:r>
          </a:p>
          <a:p>
            <a:endParaRPr lang="en-US"/>
          </a:p>
          <a:p>
            <a:endParaRPr lang="en-US"/>
          </a:p>
          <a:p>
            <a:r>
              <a:rPr lang="en-US"/>
              <a:t>Single-layer perceptrons are very limited:</a:t>
            </a:r>
          </a:p>
          <a:p>
            <a:pPr>
              <a:buFont typeface="Tahoma" charset="0"/>
              <a:buNone/>
            </a:pPr>
            <a:r>
              <a:rPr lang="en-US"/>
              <a:t>		- XOR problem</a:t>
            </a:r>
          </a:p>
          <a:p>
            <a:pPr>
              <a:buFont typeface="Tahoma" charset="0"/>
              <a:buNone/>
            </a:pPr>
            <a:r>
              <a:rPr lang="en-US"/>
              <a:t>		- etc.</a:t>
            </a:r>
          </a:p>
          <a:p>
            <a:endParaRPr lang="en-US"/>
          </a:p>
          <a:p>
            <a:r>
              <a:rPr lang="en-US"/>
              <a:t>But what about multilayer perceptrons?</a:t>
            </a:r>
          </a:p>
          <a:p>
            <a:endParaRPr lang="en-US"/>
          </a:p>
          <a:p>
            <a:pPr>
              <a:buFont typeface="Tahoma" charset="0"/>
              <a:buNone/>
            </a:pPr>
            <a:r>
              <a:rPr lang="en-US"/>
              <a:t>We can represent any boolean function with a network with just one hidden layer.</a:t>
            </a:r>
          </a:p>
          <a:p>
            <a:pPr>
              <a:buFont typeface="Tahoma" charset="0"/>
              <a:buNone/>
            </a:pPr>
            <a:endParaRPr lang="en-US"/>
          </a:p>
          <a:p>
            <a:pPr>
              <a:buFont typeface="Tahoma" charset="0"/>
              <a:buNone/>
            </a:pPr>
            <a:r>
              <a:rPr lang="en-US"/>
              <a:t>How??</a:t>
            </a:r>
          </a:p>
        </p:txBody>
      </p:sp>
    </p:spTree>
    <p:extLst>
      <p:ext uri="{BB962C8B-B14F-4D97-AF65-F5344CB8AC3E}">
        <p14:creationId xmlns:p14="http://schemas.microsoft.com/office/powerpoint/2010/main" val="3188096121"/>
      </p:ext>
    </p:extLst>
  </p:cSld>
  <p:clrMapOvr>
    <a:masterClrMapping/>
  </p:clrMapOvr>
  <p:transition xmlns:p14="http://schemas.microsoft.com/office/powerpoint/2010/mai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2320BDBC-C8B8-F447-8247-569440E2EE20}" type="slidenum">
              <a:rPr lang="en-US"/>
              <a:pPr/>
              <a:t>117</a:t>
            </a:fld>
            <a:endParaRPr lang="en-US"/>
          </a:p>
        </p:txBody>
      </p:sp>
      <p:sp>
        <p:nvSpPr>
          <p:cNvPr id="5120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5120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51203" name="Rectangle 3"/>
          <p:cNvSpPr>
            <a:spLocks noGrp="1" noChangeArrowheads="1"/>
          </p:cNvSpPr>
          <p:nvPr>
            <p:ph type="title"/>
          </p:nvPr>
        </p:nvSpPr>
        <p:spPr>
          <a:ln/>
        </p:spPr>
        <p:txBody>
          <a:bodyPr rIns="132080"/>
          <a:lstStyle/>
          <a:p>
            <a:r>
              <a:rPr lang="en-US"/>
              <a:t>Capabilities and Limitations of Layered Networks</a:t>
            </a:r>
          </a:p>
        </p:txBody>
      </p:sp>
      <p:sp>
        <p:nvSpPr>
          <p:cNvPr id="51204" name="Rectangle 4"/>
          <p:cNvSpPr>
            <a:spLocks noGrp="1" noChangeArrowheads="1"/>
          </p:cNvSpPr>
          <p:nvPr>
            <p:ph type="body" idx="1"/>
          </p:nvPr>
        </p:nvSpPr>
        <p:spPr>
          <a:ln/>
        </p:spPr>
        <p:txBody>
          <a:bodyPr rIns="132080"/>
          <a:lstStyle/>
          <a:p>
            <a:pPr marL="153988" indent="-114300">
              <a:lnSpc>
                <a:spcPct val="90000"/>
              </a:lnSpc>
              <a:buFont typeface="Tahoma" charset="0"/>
              <a:buNone/>
            </a:pPr>
            <a:r>
              <a:rPr lang="en-US"/>
              <a:t>To approximate a set of functions of the inputs by a layered network with continuous-valued units and sigmoidal activation function…</a:t>
            </a:r>
          </a:p>
          <a:p>
            <a:pPr marL="153988" indent="-114300">
              <a:lnSpc>
                <a:spcPct val="90000"/>
              </a:lnSpc>
            </a:pPr>
            <a:endParaRPr lang="en-US"/>
          </a:p>
          <a:p>
            <a:pPr marL="153988" indent="-114300">
              <a:lnSpc>
                <a:spcPct val="90000"/>
              </a:lnSpc>
              <a:buFont typeface="Tahoma" charset="0"/>
              <a:buNone/>
            </a:pPr>
            <a:r>
              <a:rPr lang="en-US"/>
              <a:t>Cybenko, 1988: … </a:t>
            </a:r>
            <a:r>
              <a:rPr lang="en-US">
                <a:solidFill>
                  <a:srgbClr val="FFCC00"/>
                </a:solidFill>
              </a:rPr>
              <a:t>at most two hidden layers</a:t>
            </a:r>
            <a:r>
              <a:rPr lang="en-US"/>
              <a:t> are necessary, with arbitrary accuracy attainable by adding more hidden units.</a:t>
            </a:r>
          </a:p>
          <a:p>
            <a:pPr marL="153988" indent="-114300">
              <a:lnSpc>
                <a:spcPct val="90000"/>
              </a:lnSpc>
            </a:pPr>
            <a:endParaRPr lang="en-US"/>
          </a:p>
          <a:p>
            <a:pPr marL="153988" indent="-114300">
              <a:lnSpc>
                <a:spcPct val="90000"/>
              </a:lnSpc>
              <a:buFont typeface="Tahoma" charset="0"/>
              <a:buNone/>
            </a:pPr>
            <a:r>
              <a:rPr lang="en-US"/>
              <a:t>Cybenko, 1989: </a:t>
            </a:r>
            <a:r>
              <a:rPr lang="en-US">
                <a:solidFill>
                  <a:srgbClr val="FFCC00"/>
                </a:solidFill>
              </a:rPr>
              <a:t>one hidden layer</a:t>
            </a:r>
            <a:r>
              <a:rPr lang="en-US"/>
              <a:t> is enough to approximate any continuous function.</a:t>
            </a:r>
          </a:p>
          <a:p>
            <a:pPr marL="153988" indent="-114300">
              <a:lnSpc>
                <a:spcPct val="90000"/>
              </a:lnSpc>
            </a:pPr>
            <a:endParaRPr lang="en-US"/>
          </a:p>
          <a:p>
            <a:pPr marL="153988" indent="-114300">
              <a:lnSpc>
                <a:spcPct val="90000"/>
              </a:lnSpc>
              <a:buFont typeface="Tahoma" charset="0"/>
              <a:buNone/>
            </a:pPr>
            <a:r>
              <a:rPr lang="en-US">
                <a:solidFill>
                  <a:srgbClr val="FFCC00"/>
                </a:solidFill>
              </a:rPr>
              <a:t>Intuition of proof:</a:t>
            </a:r>
            <a:r>
              <a:rPr lang="en-US"/>
              <a:t> decompose function to be approximated into a sum of localized “bumps.” The bumps can be constructed with two hidden layers.</a:t>
            </a:r>
          </a:p>
          <a:p>
            <a:pPr marL="153988" indent="-114300">
              <a:lnSpc>
                <a:spcPct val="90000"/>
              </a:lnSpc>
            </a:pPr>
            <a:endParaRPr lang="en-US"/>
          </a:p>
          <a:p>
            <a:pPr marL="153988" indent="-114300">
              <a:lnSpc>
                <a:spcPct val="90000"/>
              </a:lnSpc>
              <a:buFont typeface="Tahoma" charset="0"/>
              <a:buNone/>
            </a:pPr>
            <a:r>
              <a:rPr lang="en-US"/>
              <a:t>Similar in spirit to Fourier decomposition. Bumps = radial basis functions.</a:t>
            </a:r>
          </a:p>
        </p:txBody>
      </p:sp>
    </p:spTree>
    <p:extLst>
      <p:ext uri="{BB962C8B-B14F-4D97-AF65-F5344CB8AC3E}">
        <p14:creationId xmlns:p14="http://schemas.microsoft.com/office/powerpoint/2010/main" val="635094374"/>
      </p:ext>
    </p:extLst>
  </p:cSld>
  <p:clrMapOvr>
    <a:masterClrMapping/>
  </p:clrMapOvr>
  <p:transition xmlns:p14="http://schemas.microsoft.com/office/powerpoint/2010/mai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2BC88214-FF07-F544-9F77-168D60418D8B}" type="slidenum">
              <a:rPr lang="en-US"/>
              <a:pPr/>
              <a:t>118</a:t>
            </a:fld>
            <a:endParaRPr lang="en-US"/>
          </a:p>
        </p:txBody>
      </p:sp>
      <p:sp>
        <p:nvSpPr>
          <p:cNvPr id="5222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5222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52227" name="Rectangle 3"/>
          <p:cNvSpPr>
            <a:spLocks noGrp="1" noChangeArrowheads="1"/>
          </p:cNvSpPr>
          <p:nvPr>
            <p:ph type="title"/>
          </p:nvPr>
        </p:nvSpPr>
        <p:spPr>
          <a:ln/>
        </p:spPr>
        <p:txBody>
          <a:bodyPr rIns="132080"/>
          <a:lstStyle/>
          <a:p>
            <a:r>
              <a:rPr lang="en-US"/>
              <a:t>Optimal Network Architectures</a:t>
            </a:r>
          </a:p>
        </p:txBody>
      </p:sp>
      <p:sp>
        <p:nvSpPr>
          <p:cNvPr id="52228" name="Rectangle 4"/>
          <p:cNvSpPr>
            <a:spLocks noGrp="1" noChangeArrowheads="1"/>
          </p:cNvSpPr>
          <p:nvPr>
            <p:ph type="body" idx="1"/>
          </p:nvPr>
        </p:nvSpPr>
        <p:spPr>
          <a:ln/>
        </p:spPr>
        <p:txBody>
          <a:bodyPr rIns="132080"/>
          <a:lstStyle/>
          <a:p>
            <a:pPr marL="153988" indent="-114300">
              <a:lnSpc>
                <a:spcPct val="90000"/>
              </a:lnSpc>
              <a:buFont typeface="Tahoma" charset="0"/>
              <a:buNone/>
            </a:pPr>
            <a:r>
              <a:rPr lang="en-US"/>
              <a:t>How can we determine the number of hidden units?</a:t>
            </a:r>
          </a:p>
          <a:p>
            <a:pPr marL="153988" indent="-114300">
              <a:lnSpc>
                <a:spcPct val="90000"/>
              </a:lnSpc>
            </a:pPr>
            <a:endParaRPr lang="en-US"/>
          </a:p>
          <a:p>
            <a:pPr marL="153988" indent="-114300">
              <a:lnSpc>
                <a:spcPct val="90000"/>
              </a:lnSpc>
              <a:buFont typeface="Tahoma" charset="0"/>
              <a:buChar char="-"/>
            </a:pPr>
            <a:r>
              <a:rPr lang="en-US">
                <a:solidFill>
                  <a:srgbClr val="FFCC00"/>
                </a:solidFill>
              </a:rPr>
              <a:t>genetic algorithms:</a:t>
            </a:r>
            <a:r>
              <a:rPr lang="en-US"/>
              <a:t> evaluate variations of the network, using a metric that combines its performance and its complexity. Then apply various mutations to the network (change number of hidden units) until the best one is found.</a:t>
            </a:r>
          </a:p>
          <a:p>
            <a:pPr marL="153988" indent="-114300">
              <a:lnSpc>
                <a:spcPct val="90000"/>
              </a:lnSpc>
              <a:buFont typeface="Tahoma" charset="0"/>
              <a:buChar char="-"/>
            </a:pPr>
            <a:endParaRPr lang="en-US"/>
          </a:p>
          <a:p>
            <a:pPr marL="153988" indent="-114300">
              <a:lnSpc>
                <a:spcPct val="90000"/>
              </a:lnSpc>
              <a:buFont typeface="Tahoma" charset="0"/>
              <a:buChar char="-"/>
            </a:pPr>
            <a:r>
              <a:rPr lang="en-US">
                <a:solidFill>
                  <a:srgbClr val="FFCC00"/>
                </a:solidFill>
              </a:rPr>
              <a:t>Pruning and weight decay:</a:t>
            </a:r>
          </a:p>
          <a:p>
            <a:pPr marL="153988" indent="-114300">
              <a:lnSpc>
                <a:spcPct val="90000"/>
              </a:lnSpc>
              <a:buFont typeface="Tahoma" charset="0"/>
              <a:buNone/>
            </a:pPr>
            <a:r>
              <a:rPr lang="en-US"/>
              <a:t>		- apply weight decay (remember reinforcement 		learning) during training</a:t>
            </a:r>
          </a:p>
          <a:p>
            <a:pPr marL="153988" indent="-114300">
              <a:lnSpc>
                <a:spcPct val="90000"/>
              </a:lnSpc>
              <a:buFont typeface="Tahoma" charset="0"/>
              <a:buNone/>
            </a:pPr>
            <a:r>
              <a:rPr lang="en-US"/>
              <a:t>		- eliminate connections with weight below threshold</a:t>
            </a:r>
          </a:p>
          <a:p>
            <a:pPr marL="153988" indent="-114300">
              <a:lnSpc>
                <a:spcPct val="90000"/>
              </a:lnSpc>
              <a:buFont typeface="Tahoma" charset="0"/>
              <a:buNone/>
            </a:pPr>
            <a:r>
              <a:rPr lang="en-US"/>
              <a:t>		- re-train</a:t>
            </a:r>
          </a:p>
          <a:p>
            <a:pPr marL="153988" indent="-114300">
              <a:lnSpc>
                <a:spcPct val="90000"/>
              </a:lnSpc>
              <a:buFont typeface="Tahoma" charset="0"/>
              <a:buChar char="-"/>
            </a:pPr>
            <a:endParaRPr lang="en-US"/>
          </a:p>
          <a:p>
            <a:pPr marL="153988" indent="-114300">
              <a:lnSpc>
                <a:spcPct val="90000"/>
              </a:lnSpc>
              <a:buFont typeface="Tahoma" charset="0"/>
              <a:buNone/>
            </a:pPr>
            <a:r>
              <a:rPr lang="en-US"/>
              <a:t>- </a:t>
            </a:r>
            <a:r>
              <a:rPr lang="en-US">
                <a:solidFill>
                  <a:srgbClr val="FFCC00"/>
                </a:solidFill>
              </a:rPr>
              <a:t>How about eliminating units?</a:t>
            </a:r>
            <a:r>
              <a:rPr lang="en-US"/>
              <a:t>  For example, eliminate units with total synaptic input weight smaller than threshold.</a:t>
            </a:r>
          </a:p>
        </p:txBody>
      </p:sp>
    </p:spTree>
    <p:extLst>
      <p:ext uri="{BB962C8B-B14F-4D97-AF65-F5344CB8AC3E}">
        <p14:creationId xmlns:p14="http://schemas.microsoft.com/office/powerpoint/2010/main" val="532139403"/>
      </p:ext>
    </p:extLst>
  </p:cSld>
  <p:clrMapOvr>
    <a:masterClrMapping/>
  </p:clrMapOvr>
  <p:transition xmlns:p14="http://schemas.microsoft.com/office/powerpoint/2010/mai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6C2EC2CC-DC74-2E4C-B6DC-E8AC63BFB7A9}" type="slidenum">
              <a:rPr lang="en-US"/>
              <a:pPr/>
              <a:t>119</a:t>
            </a:fld>
            <a:endParaRPr lang="en-US"/>
          </a:p>
        </p:txBody>
      </p:sp>
      <p:sp>
        <p:nvSpPr>
          <p:cNvPr id="5324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5325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53251" name="Rectangle 3"/>
          <p:cNvSpPr>
            <a:spLocks noGrp="1" noChangeArrowheads="1"/>
          </p:cNvSpPr>
          <p:nvPr>
            <p:ph type="title"/>
          </p:nvPr>
        </p:nvSpPr>
        <p:spPr>
          <a:ln/>
        </p:spPr>
        <p:txBody>
          <a:bodyPr rIns="132080"/>
          <a:lstStyle/>
          <a:p>
            <a:r>
              <a:rPr lang="en-US"/>
              <a:t>For further information</a:t>
            </a:r>
          </a:p>
        </p:txBody>
      </p:sp>
      <p:sp>
        <p:nvSpPr>
          <p:cNvPr id="53252" name="Rectangle 4"/>
          <p:cNvSpPr>
            <a:spLocks noGrp="1" noChangeArrowheads="1"/>
          </p:cNvSpPr>
          <p:nvPr>
            <p:ph type="body" idx="1"/>
          </p:nvPr>
        </p:nvSpPr>
        <p:spPr>
          <a:ln/>
        </p:spPr>
        <p:txBody>
          <a:bodyPr rIns="132080"/>
          <a:lstStyle/>
          <a:p>
            <a:r>
              <a:rPr lang="en-US"/>
              <a:t>See</a:t>
            </a:r>
          </a:p>
          <a:p>
            <a:endParaRPr lang="en-US"/>
          </a:p>
          <a:p>
            <a:endParaRPr lang="en-US"/>
          </a:p>
          <a:p>
            <a:pPr>
              <a:buFont typeface="Tahoma" charset="0"/>
              <a:buNone/>
            </a:pPr>
            <a:r>
              <a:rPr lang="en-US"/>
              <a:t>Hertz, Krogh &amp; Palmer: Introduction to the theory of neural computation (Addison Wesley)</a:t>
            </a:r>
          </a:p>
          <a:p>
            <a:endParaRPr lang="en-US"/>
          </a:p>
          <a:p>
            <a:pPr>
              <a:buFont typeface="Tahoma" charset="0"/>
              <a:buNone/>
            </a:pPr>
            <a:r>
              <a:rPr lang="en-US"/>
              <a:t>In particular, the end of chapters 2 and 6.</a:t>
            </a:r>
          </a:p>
        </p:txBody>
      </p:sp>
    </p:spTree>
    <p:extLst>
      <p:ext uri="{BB962C8B-B14F-4D97-AF65-F5344CB8AC3E}">
        <p14:creationId xmlns:p14="http://schemas.microsoft.com/office/powerpoint/2010/main" val="2919101156"/>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a:off x="6553200" y="6356350"/>
            <a:ext cx="2133600" cy="365125"/>
          </a:xfrm>
          <a:prstGeom prst="rect">
            <a:avLst/>
          </a:prstGeom>
        </p:spPr>
        <p:txBody>
          <a:bodyPr/>
          <a:lstStyle/>
          <a:p>
            <a:fld id="{F46A4F6D-7DAC-AD4E-BBC5-5D931DCE9AF5}" type="slidenum">
              <a:rPr lang="en-US"/>
              <a:pPr/>
              <a:t>12</a:t>
            </a:fld>
            <a:endParaRPr lang="en-US"/>
          </a:p>
        </p:txBody>
      </p:sp>
      <p:sp>
        <p:nvSpPr>
          <p:cNvPr id="1818626" name="Rectangle 2"/>
          <p:cNvSpPr>
            <a:spLocks noGrp="1" noChangeArrowheads="1"/>
          </p:cNvSpPr>
          <p:nvPr>
            <p:ph type="title"/>
          </p:nvPr>
        </p:nvSpPr>
        <p:spPr>
          <a:xfrm>
            <a:off x="666750" y="0"/>
            <a:ext cx="7772400" cy="1143000"/>
          </a:xfrm>
        </p:spPr>
        <p:txBody>
          <a:bodyPr/>
          <a:lstStyle/>
          <a:p>
            <a:r>
              <a:rPr lang="en-US" sz="3200" dirty="0"/>
              <a:t>Perceptron Learning</a:t>
            </a:r>
          </a:p>
        </p:txBody>
      </p:sp>
      <p:sp>
        <p:nvSpPr>
          <p:cNvPr id="1818627" name="Rectangle 3"/>
          <p:cNvSpPr>
            <a:spLocks noGrp="1" noChangeArrowheads="1"/>
          </p:cNvSpPr>
          <p:nvPr>
            <p:ph type="body" idx="1"/>
          </p:nvPr>
        </p:nvSpPr>
        <p:spPr>
          <a:xfrm>
            <a:off x="462203" y="1160346"/>
            <a:ext cx="7677150" cy="4864100"/>
          </a:xfrm>
        </p:spPr>
        <p:txBody>
          <a:bodyPr/>
          <a:lstStyle/>
          <a:p>
            <a:r>
              <a:rPr lang="en-US" sz="2800" dirty="0"/>
              <a:t>Learn by adjusting weights</a:t>
            </a:r>
            <a:r>
              <a:rPr lang="en-US" sz="2800" dirty="0" smtClean="0"/>
              <a:t> on each iteration to </a:t>
            </a:r>
            <a:r>
              <a:rPr lang="en-US" sz="2800"/>
              <a:t>reduce </a:t>
            </a:r>
            <a:r>
              <a:rPr lang="en-US" sz="2800" smtClean="0"/>
              <a:t>error</a:t>
            </a:r>
          </a:p>
          <a:p>
            <a:pPr lvl="1"/>
            <a:r>
              <a:rPr lang="en-US" sz="2400" dirty="0"/>
              <a:t>Gradient descent on squared error (</a:t>
            </a:r>
            <a:r>
              <a:rPr lang="en-US" sz="2400" i="1" dirty="0" err="1"/>
              <a:t>y</a:t>
            </a:r>
            <a:r>
              <a:rPr lang="en-US" sz="2400" dirty="0"/>
              <a:t> - </a:t>
            </a:r>
            <a:r>
              <a:rPr lang="en-US" sz="2400" i="1" dirty="0"/>
              <a:t>out</a:t>
            </a:r>
            <a:r>
              <a:rPr lang="en-US" sz="2400" dirty="0"/>
              <a:t>)</a:t>
            </a:r>
            <a:r>
              <a:rPr lang="en-US" sz="2400" baseline="30000" dirty="0"/>
              <a:t>2</a:t>
            </a:r>
            <a:endParaRPr lang="en-US" sz="2400" dirty="0"/>
          </a:p>
          <a:p>
            <a:pPr lvl="1"/>
            <a:r>
              <a:rPr lang="en-US" sz="2400" dirty="0"/>
              <a:t>Update rule for weights of a threshold function:</a:t>
            </a:r>
          </a:p>
          <a:p>
            <a:pPr lvl="1">
              <a:buFont typeface="Wingdings" charset="2"/>
              <a:buNone/>
            </a:pPr>
            <a:r>
              <a:rPr lang="en-US" sz="2400" dirty="0"/>
              <a:t>	</a:t>
            </a:r>
            <a:r>
              <a:rPr lang="en-US" sz="2400" i="1" dirty="0" err="1"/>
              <a:t>W</a:t>
            </a:r>
            <a:r>
              <a:rPr lang="en-US" sz="2400" i="1" baseline="-25000" dirty="0" err="1"/>
              <a:t>j</a:t>
            </a:r>
            <a:r>
              <a:rPr lang="en-US" sz="2400" i="1" baseline="30000" dirty="0"/>
              <a:t>’</a:t>
            </a:r>
            <a:r>
              <a:rPr lang="en-US" sz="2400" dirty="0"/>
              <a:t> </a:t>
            </a:r>
            <a:r>
              <a:rPr lang="en-US" sz="2400" dirty="0">
                <a:sym typeface="Symbol" charset="2"/>
              </a:rPr>
              <a:t>=</a:t>
            </a:r>
            <a:r>
              <a:rPr lang="en-US" sz="2400" dirty="0"/>
              <a:t> </a:t>
            </a:r>
            <a:r>
              <a:rPr lang="en-US" sz="2400" i="1" dirty="0" err="1"/>
              <a:t>W</a:t>
            </a:r>
            <a:r>
              <a:rPr lang="en-US" sz="2400" i="1" baseline="-25000" dirty="0" err="1"/>
              <a:t>j</a:t>
            </a:r>
            <a:r>
              <a:rPr lang="en-US" sz="2400" dirty="0"/>
              <a:t> + </a:t>
            </a:r>
            <a:r>
              <a:rPr lang="en-US" sz="2400" i="1" dirty="0" err="1">
                <a:sym typeface="Symbol" charset="2"/>
              </a:rPr>
              <a:t></a:t>
            </a:r>
            <a:r>
              <a:rPr lang="en-US" sz="2400" dirty="0" err="1">
                <a:sym typeface="Symbol" charset="2"/>
              </a:rPr>
              <a:t>(</a:t>
            </a:r>
            <a:r>
              <a:rPr lang="en-US" sz="2400" i="1" dirty="0" err="1">
                <a:sym typeface="Symbol" charset="2"/>
              </a:rPr>
              <a:t>y</a:t>
            </a:r>
            <a:r>
              <a:rPr lang="en-US" sz="2400" dirty="0">
                <a:sym typeface="Symbol" charset="2"/>
              </a:rPr>
              <a:t> - </a:t>
            </a:r>
            <a:r>
              <a:rPr lang="en-US" sz="2400" i="1" dirty="0" err="1">
                <a:sym typeface="Symbol" charset="2"/>
              </a:rPr>
              <a:t>out</a:t>
            </a:r>
            <a:r>
              <a:rPr lang="en-US" sz="2400" dirty="0" err="1">
                <a:sym typeface="Symbol" charset="2"/>
              </a:rPr>
              <a:t>)</a:t>
            </a:r>
            <a:r>
              <a:rPr lang="en-US" sz="2400" i="1" dirty="0" err="1">
                <a:sym typeface="Symbol" charset="2"/>
              </a:rPr>
              <a:t>x</a:t>
            </a:r>
            <a:r>
              <a:rPr lang="en-US" sz="2400" i="1" baseline="-25000" dirty="0" err="1">
                <a:sym typeface="Symbol" charset="2"/>
              </a:rPr>
              <a:t>j</a:t>
            </a:r>
            <a:endParaRPr lang="en-US" sz="2400" dirty="0"/>
          </a:p>
          <a:p>
            <a:pPr lvl="1"/>
            <a:r>
              <a:rPr lang="en-US" sz="2400" dirty="0"/>
              <a:t>Comparable rules exist for differentiable activation functions</a:t>
            </a:r>
          </a:p>
          <a:p>
            <a:r>
              <a:rPr lang="en-US" sz="2800" dirty="0"/>
              <a:t>This </a:t>
            </a:r>
            <a:r>
              <a:rPr lang="en-US" sz="2800" i="1" dirty="0" err="1"/>
              <a:t>perceptron</a:t>
            </a:r>
            <a:r>
              <a:rPr lang="en-US" sz="2800" i="1" dirty="0"/>
              <a:t> learning rule</a:t>
            </a:r>
            <a:r>
              <a:rPr lang="en-US" sz="2800" dirty="0"/>
              <a:t> is guaranteed to converge to a consistent function if the data is linearly separable</a:t>
            </a:r>
          </a:p>
        </p:txBody>
      </p:sp>
      <p:grpSp>
        <p:nvGrpSpPr>
          <p:cNvPr id="36" name="Group 35"/>
          <p:cNvGrpSpPr/>
          <p:nvPr/>
        </p:nvGrpSpPr>
        <p:grpSpPr>
          <a:xfrm>
            <a:off x="5174746" y="5179067"/>
            <a:ext cx="3915590" cy="1568556"/>
            <a:chOff x="5174746" y="5179067"/>
            <a:chExt cx="3915590" cy="1568556"/>
          </a:xfrm>
        </p:grpSpPr>
        <p:grpSp>
          <p:nvGrpSpPr>
            <p:cNvPr id="26" name="Group 25"/>
            <p:cNvGrpSpPr/>
            <p:nvPr/>
          </p:nvGrpSpPr>
          <p:grpSpPr>
            <a:xfrm>
              <a:off x="5174746" y="5179067"/>
              <a:ext cx="3915590" cy="1568556"/>
              <a:chOff x="5174746" y="5179067"/>
              <a:chExt cx="3915590" cy="1568556"/>
            </a:xfrm>
          </p:grpSpPr>
          <p:sp>
            <p:nvSpPr>
              <p:cNvPr id="5" name="Oval 4"/>
              <p:cNvSpPr/>
              <p:nvPr/>
            </p:nvSpPr>
            <p:spPr bwMode="auto">
              <a:xfrm>
                <a:off x="6716858" y="5634874"/>
                <a:ext cx="679735" cy="61715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7" name="Straight Arrow Connector 6"/>
              <p:cNvCxnSpPr>
                <a:endCxn id="5" idx="2"/>
              </p:cNvCxnSpPr>
              <p:nvPr/>
            </p:nvCxnSpPr>
            <p:spPr bwMode="auto">
              <a:xfrm flipV="1">
                <a:off x="5518378" y="5943451"/>
                <a:ext cx="1198480" cy="67529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cxnSp>
            <p:nvCxnSpPr>
              <p:cNvPr id="8" name="Straight Arrow Connector 7"/>
              <p:cNvCxnSpPr>
                <a:endCxn id="5" idx="2"/>
              </p:cNvCxnSpPr>
              <p:nvPr/>
            </p:nvCxnSpPr>
            <p:spPr bwMode="auto">
              <a:xfrm>
                <a:off x="5518378" y="5402324"/>
                <a:ext cx="1198480" cy="541127"/>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cxnSp>
            <p:nvCxnSpPr>
              <p:cNvPr id="9" name="Straight Arrow Connector 8"/>
              <p:cNvCxnSpPr>
                <a:endCxn id="5" idx="2"/>
              </p:cNvCxnSpPr>
              <p:nvPr/>
            </p:nvCxnSpPr>
            <p:spPr bwMode="auto">
              <a:xfrm flipV="1">
                <a:off x="5518378" y="5943451"/>
                <a:ext cx="1198480" cy="22361"/>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cxnSp>
            <p:nvCxnSpPr>
              <p:cNvPr id="16" name="Straight Arrow Connector 15"/>
              <p:cNvCxnSpPr>
                <a:stCxn id="5" idx="6"/>
              </p:cNvCxnSpPr>
              <p:nvPr/>
            </p:nvCxnSpPr>
            <p:spPr bwMode="auto">
              <a:xfrm flipV="1">
                <a:off x="7396593" y="5916967"/>
                <a:ext cx="1198834" cy="26484"/>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18" name="TextBox 17"/>
              <p:cNvSpPr txBox="1"/>
              <p:nvPr/>
            </p:nvSpPr>
            <p:spPr>
              <a:xfrm>
                <a:off x="8604013" y="5268161"/>
                <a:ext cx="339979" cy="369332"/>
              </a:xfrm>
              <a:prstGeom prst="rect">
                <a:avLst/>
              </a:prstGeom>
              <a:noFill/>
            </p:spPr>
            <p:txBody>
              <a:bodyPr wrap="none" rtlCol="0">
                <a:spAutoFit/>
              </a:bodyPr>
              <a:lstStyle/>
              <a:p>
                <a:r>
                  <a:rPr lang="en-US" sz="1800" i="1" dirty="0" err="1" smtClean="0"/>
                  <a:t>y</a:t>
                </a:r>
                <a:endParaRPr lang="en-US" sz="1800" i="1" baseline="-25000" dirty="0"/>
              </a:p>
            </p:txBody>
          </p:sp>
          <p:sp>
            <p:nvSpPr>
              <p:cNvPr id="19" name="TextBox 18"/>
              <p:cNvSpPr txBox="1"/>
              <p:nvPr/>
            </p:nvSpPr>
            <p:spPr>
              <a:xfrm>
                <a:off x="5684548" y="5510003"/>
                <a:ext cx="530285" cy="369332"/>
              </a:xfrm>
              <a:prstGeom prst="rect">
                <a:avLst/>
              </a:prstGeom>
              <a:noFill/>
            </p:spPr>
            <p:txBody>
              <a:bodyPr wrap="none" rtlCol="0">
                <a:spAutoFit/>
              </a:bodyPr>
              <a:lstStyle/>
              <a:p>
                <a:r>
                  <a:rPr lang="en-US" sz="1800" i="1" dirty="0" smtClean="0"/>
                  <a:t>W</a:t>
                </a:r>
                <a:r>
                  <a:rPr lang="en-US" sz="1800" i="1" baseline="-25000" dirty="0" smtClean="0"/>
                  <a:t>1</a:t>
                </a:r>
                <a:endParaRPr lang="en-US" sz="1800" i="1" baseline="-25000" dirty="0"/>
              </a:p>
            </p:txBody>
          </p:sp>
          <p:sp>
            <p:nvSpPr>
              <p:cNvPr id="20" name="TextBox 19"/>
              <p:cNvSpPr txBox="1"/>
              <p:nvPr/>
            </p:nvSpPr>
            <p:spPr>
              <a:xfrm>
                <a:off x="5684548" y="5930731"/>
                <a:ext cx="530285" cy="369332"/>
              </a:xfrm>
              <a:prstGeom prst="rect">
                <a:avLst/>
              </a:prstGeom>
              <a:noFill/>
            </p:spPr>
            <p:txBody>
              <a:bodyPr wrap="none" rtlCol="0">
                <a:spAutoFit/>
              </a:bodyPr>
              <a:lstStyle/>
              <a:p>
                <a:r>
                  <a:rPr lang="en-US" sz="1800" i="1" dirty="0" smtClean="0"/>
                  <a:t>W</a:t>
                </a:r>
                <a:r>
                  <a:rPr lang="en-US" sz="1800" i="1" baseline="-25000" dirty="0" smtClean="0"/>
                  <a:t>2</a:t>
                </a:r>
                <a:endParaRPr lang="en-US" sz="1800" i="1" baseline="-25000" dirty="0"/>
              </a:p>
            </p:txBody>
          </p:sp>
          <p:sp>
            <p:nvSpPr>
              <p:cNvPr id="21" name="TextBox 20"/>
              <p:cNvSpPr txBox="1"/>
              <p:nvPr/>
            </p:nvSpPr>
            <p:spPr>
              <a:xfrm>
                <a:off x="5684548" y="6369347"/>
                <a:ext cx="530285" cy="369332"/>
              </a:xfrm>
              <a:prstGeom prst="rect">
                <a:avLst/>
              </a:prstGeom>
              <a:noFill/>
            </p:spPr>
            <p:txBody>
              <a:bodyPr wrap="none" rtlCol="0">
                <a:spAutoFit/>
              </a:bodyPr>
              <a:lstStyle/>
              <a:p>
                <a:r>
                  <a:rPr lang="en-US" sz="1800" i="1" dirty="0" smtClean="0"/>
                  <a:t>W</a:t>
                </a:r>
                <a:r>
                  <a:rPr lang="en-US" sz="1800" i="1" baseline="-25000" dirty="0" smtClean="0"/>
                  <a:t>3</a:t>
                </a:r>
                <a:endParaRPr lang="en-US" sz="1800" i="1" baseline="-25000" dirty="0"/>
              </a:p>
            </p:txBody>
          </p:sp>
          <p:sp>
            <p:nvSpPr>
              <p:cNvPr id="22" name="TextBox 21"/>
              <p:cNvSpPr txBox="1"/>
              <p:nvPr/>
            </p:nvSpPr>
            <p:spPr>
              <a:xfrm>
                <a:off x="5174746" y="5179067"/>
                <a:ext cx="427831" cy="369332"/>
              </a:xfrm>
              <a:prstGeom prst="rect">
                <a:avLst/>
              </a:prstGeom>
              <a:noFill/>
            </p:spPr>
            <p:txBody>
              <a:bodyPr wrap="none" rtlCol="0">
                <a:spAutoFit/>
              </a:bodyPr>
              <a:lstStyle/>
              <a:p>
                <a:r>
                  <a:rPr lang="en-US" sz="1800" i="1" dirty="0" smtClean="0"/>
                  <a:t>x</a:t>
                </a:r>
                <a:r>
                  <a:rPr lang="en-US" sz="1800" i="1" baseline="-25000" dirty="0" smtClean="0"/>
                  <a:t>1</a:t>
                </a:r>
                <a:endParaRPr lang="en-US" sz="1800" i="1" baseline="-25000" dirty="0"/>
              </a:p>
            </p:txBody>
          </p:sp>
          <p:sp>
            <p:nvSpPr>
              <p:cNvPr id="23" name="TextBox 22"/>
              <p:cNvSpPr txBox="1"/>
              <p:nvPr/>
            </p:nvSpPr>
            <p:spPr>
              <a:xfrm>
                <a:off x="5174746" y="5787622"/>
                <a:ext cx="427831" cy="369332"/>
              </a:xfrm>
              <a:prstGeom prst="rect">
                <a:avLst/>
              </a:prstGeom>
              <a:noFill/>
            </p:spPr>
            <p:txBody>
              <a:bodyPr wrap="none" rtlCol="0">
                <a:spAutoFit/>
              </a:bodyPr>
              <a:lstStyle/>
              <a:p>
                <a:r>
                  <a:rPr lang="en-US" sz="1800" i="1" dirty="0" smtClean="0"/>
                  <a:t>x</a:t>
                </a:r>
                <a:r>
                  <a:rPr lang="en-US" sz="1800" i="1" baseline="-25000" dirty="0" smtClean="0"/>
                  <a:t>2</a:t>
                </a:r>
                <a:endParaRPr lang="en-US" sz="1800" i="1" baseline="-25000" dirty="0"/>
              </a:p>
            </p:txBody>
          </p:sp>
          <p:sp>
            <p:nvSpPr>
              <p:cNvPr id="24" name="TextBox 23"/>
              <p:cNvSpPr txBox="1"/>
              <p:nvPr/>
            </p:nvSpPr>
            <p:spPr>
              <a:xfrm>
                <a:off x="5174746" y="6378291"/>
                <a:ext cx="427831" cy="369332"/>
              </a:xfrm>
              <a:prstGeom prst="rect">
                <a:avLst/>
              </a:prstGeom>
              <a:noFill/>
            </p:spPr>
            <p:txBody>
              <a:bodyPr wrap="none" rtlCol="0">
                <a:spAutoFit/>
              </a:bodyPr>
              <a:lstStyle/>
              <a:p>
                <a:r>
                  <a:rPr lang="en-US" sz="1800" i="1" dirty="0" smtClean="0"/>
                  <a:t>x</a:t>
                </a:r>
                <a:r>
                  <a:rPr lang="en-US" sz="1800" i="1" baseline="-25000" dirty="0" smtClean="0"/>
                  <a:t>3</a:t>
                </a:r>
                <a:endParaRPr lang="en-US" sz="1800" i="1" baseline="-25000" dirty="0"/>
              </a:p>
            </p:txBody>
          </p:sp>
          <p:sp>
            <p:nvSpPr>
              <p:cNvPr id="25" name="TextBox 24"/>
              <p:cNvSpPr txBox="1"/>
              <p:nvPr/>
            </p:nvSpPr>
            <p:spPr>
              <a:xfrm>
                <a:off x="8544885" y="5697833"/>
                <a:ext cx="545451" cy="369332"/>
              </a:xfrm>
              <a:prstGeom prst="rect">
                <a:avLst/>
              </a:prstGeom>
              <a:noFill/>
            </p:spPr>
            <p:txBody>
              <a:bodyPr wrap="none" rtlCol="0">
                <a:spAutoFit/>
              </a:bodyPr>
              <a:lstStyle/>
              <a:p>
                <a:r>
                  <a:rPr lang="en-US" sz="1800" i="1" dirty="0" smtClean="0"/>
                  <a:t>out</a:t>
                </a:r>
                <a:endParaRPr lang="en-US" sz="1800" i="1" baseline="-25000" dirty="0"/>
              </a:p>
            </p:txBody>
          </p:sp>
        </p:grpSp>
        <p:cxnSp>
          <p:nvCxnSpPr>
            <p:cNvPr id="32" name="Straight Connector 31"/>
            <p:cNvCxnSpPr/>
            <p:nvPr/>
          </p:nvCxnSpPr>
          <p:spPr bwMode="auto">
            <a:xfrm rot="5400000">
              <a:off x="8648702" y="5715015"/>
              <a:ext cx="228600" cy="1"/>
            </a:xfrm>
            <a:prstGeom prst="line">
              <a:avLst/>
            </a:prstGeom>
            <a:solidFill>
              <a:schemeClr val="accent1"/>
            </a:solidFill>
            <a:ln w="28575" cap="flat" cmpd="sng" algn="ctr">
              <a:solidFill>
                <a:srgbClr val="630000"/>
              </a:solidFill>
              <a:prstDash val="solid"/>
              <a:round/>
              <a:headEnd type="none" w="med" len="med"/>
              <a:tailEnd type="none" w="med" len="med"/>
            </a:ln>
            <a:effectLst/>
          </p:spPr>
        </p:cxnSp>
      </p:grpSp>
    </p:spTree>
    <p:extLst>
      <p:ext uri="{BB962C8B-B14F-4D97-AF65-F5344CB8AC3E}">
        <p14:creationId xmlns:p14="http://schemas.microsoft.com/office/powerpoint/2010/main" val="25150750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8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186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1862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81862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81862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818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8627" grpId="0" build="p"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057400"/>
            <a:ext cx="8423275" cy="1143000"/>
          </a:xfrm>
        </p:spPr>
        <p:txBody>
          <a:bodyPr/>
          <a:lstStyle/>
          <a:p>
            <a:pPr eaLnBrk="1" hangingPunct="1">
              <a:defRPr/>
            </a:pPr>
            <a:r>
              <a:rPr lang="en-US" sz="4400" dirty="0" smtClean="0">
                <a:solidFill>
                  <a:srgbClr val="000000"/>
                </a:solidFill>
                <a:effectLst/>
              </a:rPr>
              <a:t>Applications</a:t>
            </a:r>
          </a:p>
        </p:txBody>
      </p:sp>
    </p:spTree>
    <p:extLst>
      <p:ext uri="{BB962C8B-B14F-4D97-AF65-F5344CB8AC3E}">
        <p14:creationId xmlns:p14="http://schemas.microsoft.com/office/powerpoint/2010/main" val="28326386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p:txBody>
          <a:bodyPr/>
          <a:lstStyle/>
          <a:p>
            <a:fld id="{52CB8766-64FC-D046-B844-D4B030AE0211}" type="slidenum">
              <a:rPr lang="en-US"/>
              <a:pPr/>
              <a:t>121</a:t>
            </a:fld>
            <a:endParaRPr lang="en-US"/>
          </a:p>
        </p:txBody>
      </p:sp>
      <p:sp>
        <p:nvSpPr>
          <p:cNvPr id="3993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993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9939" name="Rectangle 3"/>
          <p:cNvSpPr>
            <a:spLocks noGrp="1" noChangeArrowheads="1"/>
          </p:cNvSpPr>
          <p:nvPr>
            <p:ph type="title"/>
          </p:nvPr>
        </p:nvSpPr>
        <p:spPr>
          <a:ln/>
        </p:spPr>
        <p:txBody>
          <a:bodyPr rIns="132080"/>
          <a:lstStyle/>
          <a:p>
            <a:r>
              <a:rPr lang="en-US"/>
              <a:t>Applications: Classification</a:t>
            </a:r>
          </a:p>
        </p:txBody>
      </p:sp>
      <p:grpSp>
        <p:nvGrpSpPr>
          <p:cNvPr id="39940" name="Group 4"/>
          <p:cNvGrpSpPr>
            <a:grpSpLocks/>
          </p:cNvGrpSpPr>
          <p:nvPr/>
        </p:nvGrpSpPr>
        <p:grpSpPr bwMode="auto">
          <a:xfrm>
            <a:off x="457200" y="1335088"/>
            <a:ext cx="4216400" cy="5135562"/>
            <a:chOff x="0" y="0"/>
            <a:chExt cx="2656" cy="3235"/>
          </a:xfrm>
        </p:grpSpPr>
        <p:sp>
          <p:nvSpPr>
            <p:cNvPr id="39941" name="Rectangle 5"/>
            <p:cNvSpPr>
              <a:spLocks/>
            </p:cNvSpPr>
            <p:nvPr/>
          </p:nvSpPr>
          <p:spPr bwMode="auto">
            <a:xfrm>
              <a:off x="0" y="0"/>
              <a:ext cx="2656" cy="1432"/>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Business</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Credit rating and risk assessment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Insurance risk evaluation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Fraud detection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Insider dealing detection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Marketing analysis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Mailshot profiling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Signature verification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Inventory control </a:t>
              </a:r>
            </a:p>
          </p:txBody>
        </p:sp>
        <p:sp>
          <p:nvSpPr>
            <p:cNvPr id="39942" name="Rectangle 6"/>
            <p:cNvSpPr>
              <a:spLocks/>
            </p:cNvSpPr>
            <p:nvPr/>
          </p:nvSpPr>
          <p:spPr bwMode="auto">
            <a:xfrm>
              <a:off x="0" y="1651"/>
              <a:ext cx="2280" cy="1584"/>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Engineering</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Machinery defect diagnosis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Signal processing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Character recognition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Process supervision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Process fault analysis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Speech recognition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Machine vision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Speech recognition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Radar signal classification </a:t>
              </a:r>
            </a:p>
          </p:txBody>
        </p:sp>
      </p:grpSp>
      <p:grpSp>
        <p:nvGrpSpPr>
          <p:cNvPr id="39943" name="Group 7"/>
          <p:cNvGrpSpPr>
            <a:grpSpLocks/>
          </p:cNvGrpSpPr>
          <p:nvPr/>
        </p:nvGrpSpPr>
        <p:grpSpPr bwMode="auto">
          <a:xfrm>
            <a:off x="5105400" y="1563688"/>
            <a:ext cx="3517900" cy="4627562"/>
            <a:chOff x="0" y="0"/>
            <a:chExt cx="2216" cy="2915"/>
          </a:xfrm>
        </p:grpSpPr>
        <p:sp>
          <p:nvSpPr>
            <p:cNvPr id="39944" name="Rectangle 8"/>
            <p:cNvSpPr>
              <a:spLocks/>
            </p:cNvSpPr>
            <p:nvPr/>
          </p:nvSpPr>
          <p:spPr bwMode="auto">
            <a:xfrm>
              <a:off x="0" y="0"/>
              <a:ext cx="1880" cy="672"/>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Security</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Face recognition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Speaker verification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Fingerprint analysis </a:t>
              </a:r>
            </a:p>
          </p:txBody>
        </p:sp>
        <p:sp>
          <p:nvSpPr>
            <p:cNvPr id="39945" name="Rectangle 9"/>
            <p:cNvSpPr>
              <a:spLocks/>
            </p:cNvSpPr>
            <p:nvPr/>
          </p:nvSpPr>
          <p:spPr bwMode="auto">
            <a:xfrm>
              <a:off x="0" y="976"/>
              <a:ext cx="2216" cy="736"/>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endParaRPr lang="en-US">
                <a:solidFill>
                  <a:schemeClr val="tx1"/>
                </a:solidFill>
                <a:latin typeface="Times New Roman Bold" charset="0"/>
                <a:ea typeface="Times New Roman Bold" charset="0"/>
                <a:cs typeface="Times New Roman Bold" charset="0"/>
                <a:sym typeface="Times New Roman Bold" charset="0"/>
              </a:endParaRPr>
            </a:p>
            <a:p>
              <a:pPr marL="90488"/>
              <a:r>
                <a:rPr lang="en-US">
                  <a:solidFill>
                    <a:schemeClr val="tx1"/>
                  </a:solidFill>
                  <a:latin typeface="Times New Roman Bold" charset="0"/>
                  <a:ea typeface="Times New Roman Bold" charset="0"/>
                  <a:cs typeface="Times New Roman Bold" charset="0"/>
                  <a:sym typeface="Times New Roman Bold" charset="0"/>
                </a:rPr>
                <a:t>Medicine</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General diagnosis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Detection of heart defects </a:t>
              </a:r>
            </a:p>
          </p:txBody>
        </p:sp>
        <p:sp>
          <p:nvSpPr>
            <p:cNvPr id="39946" name="Rectangle 10"/>
            <p:cNvSpPr>
              <a:spLocks/>
            </p:cNvSpPr>
            <p:nvPr/>
          </p:nvSpPr>
          <p:spPr bwMode="auto">
            <a:xfrm>
              <a:off x="0" y="2027"/>
              <a:ext cx="2024" cy="888"/>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endParaRPr lang="en-US">
                <a:solidFill>
                  <a:schemeClr val="tx1"/>
                </a:solidFill>
                <a:latin typeface="Times New Roman Bold" charset="0"/>
                <a:ea typeface="Times New Roman Bold" charset="0"/>
                <a:cs typeface="Times New Roman Bold" charset="0"/>
                <a:sym typeface="Times New Roman Bold" charset="0"/>
              </a:endParaRPr>
            </a:p>
            <a:p>
              <a:pPr marL="90488"/>
              <a:r>
                <a:rPr lang="en-US">
                  <a:solidFill>
                    <a:schemeClr val="tx1"/>
                  </a:solidFill>
                  <a:latin typeface="Times New Roman Bold" charset="0"/>
                  <a:ea typeface="Times New Roman Bold" charset="0"/>
                  <a:cs typeface="Times New Roman Bold" charset="0"/>
                  <a:sym typeface="Times New Roman Bold" charset="0"/>
                </a:rPr>
                <a:t>Science</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Recognising genes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Botanical classification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Bacteria identification </a:t>
              </a:r>
            </a:p>
          </p:txBody>
        </p:sp>
      </p:grpSp>
    </p:spTree>
    <p:extLst>
      <p:ext uri="{BB962C8B-B14F-4D97-AF65-F5344CB8AC3E}">
        <p14:creationId xmlns:p14="http://schemas.microsoft.com/office/powerpoint/2010/main" val="1180975554"/>
      </p:ext>
    </p:extLst>
  </p:cSld>
  <p:clrMapOvr>
    <a:masterClrMapping/>
  </p:clrMapOvr>
  <p:transition xmlns:p14="http://schemas.microsoft.com/office/powerpoint/2010/mai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fld id="{87EF55B6-44F0-AD45-BEA3-5103C3AE8EFE}" type="slidenum">
              <a:rPr lang="en-US"/>
              <a:pPr/>
              <a:t>122</a:t>
            </a:fld>
            <a:endParaRPr lang="en-US"/>
          </a:p>
        </p:txBody>
      </p:sp>
      <p:sp>
        <p:nvSpPr>
          <p:cNvPr id="4096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096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0963" name="Rectangle 3"/>
          <p:cNvSpPr>
            <a:spLocks noGrp="1" noChangeArrowheads="1"/>
          </p:cNvSpPr>
          <p:nvPr>
            <p:ph type="title"/>
          </p:nvPr>
        </p:nvSpPr>
        <p:spPr>
          <a:xfrm>
            <a:off x="469900" y="0"/>
            <a:ext cx="8153400" cy="762000"/>
          </a:xfrm>
          <a:ln/>
        </p:spPr>
        <p:txBody>
          <a:bodyPr rIns="132080"/>
          <a:lstStyle/>
          <a:p>
            <a:r>
              <a:rPr lang="en-US"/>
              <a:t>Applications: Modelling</a:t>
            </a:r>
          </a:p>
        </p:txBody>
      </p:sp>
      <p:grpSp>
        <p:nvGrpSpPr>
          <p:cNvPr id="40964" name="Group 4"/>
          <p:cNvGrpSpPr>
            <a:grpSpLocks/>
          </p:cNvGrpSpPr>
          <p:nvPr/>
        </p:nvGrpSpPr>
        <p:grpSpPr bwMode="auto">
          <a:xfrm>
            <a:off x="274638" y="1012825"/>
            <a:ext cx="4305300" cy="5686425"/>
            <a:chOff x="0" y="0"/>
            <a:chExt cx="2712" cy="3582"/>
          </a:xfrm>
        </p:grpSpPr>
        <p:sp>
          <p:nvSpPr>
            <p:cNvPr id="40965" name="Rectangle 5"/>
            <p:cNvSpPr>
              <a:spLocks/>
            </p:cNvSpPr>
            <p:nvPr/>
          </p:nvSpPr>
          <p:spPr bwMode="auto">
            <a:xfrm>
              <a:off x="0" y="0"/>
              <a:ext cx="2712" cy="1432"/>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Business</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Prediction of share and commodity prices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Prediction of economic indicators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Insider dealing detection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Marketing analysis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Mailshot profiling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Signature verification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Inventory control </a:t>
              </a:r>
            </a:p>
          </p:txBody>
        </p:sp>
        <p:sp>
          <p:nvSpPr>
            <p:cNvPr id="40966" name="Rectangle 6"/>
            <p:cNvSpPr>
              <a:spLocks/>
            </p:cNvSpPr>
            <p:nvPr/>
          </p:nvSpPr>
          <p:spPr bwMode="auto">
            <a:xfrm>
              <a:off x="0" y="1326"/>
              <a:ext cx="2120" cy="2256"/>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endParaRPr lang="en-US">
                <a:solidFill>
                  <a:schemeClr val="tx1"/>
                </a:solidFill>
                <a:latin typeface="Times New Roman Bold" charset="0"/>
                <a:ea typeface="Times New Roman Bold" charset="0"/>
                <a:cs typeface="Times New Roman Bold" charset="0"/>
                <a:sym typeface="Times New Roman Bold" charset="0"/>
              </a:endParaRPr>
            </a:p>
            <a:p>
              <a:pPr marL="90488"/>
              <a:r>
                <a:rPr lang="en-US">
                  <a:solidFill>
                    <a:schemeClr val="tx1"/>
                  </a:solidFill>
                  <a:latin typeface="Times New Roman Bold" charset="0"/>
                  <a:ea typeface="Times New Roman Bold" charset="0"/>
                  <a:cs typeface="Times New Roman Bold" charset="0"/>
                  <a:sym typeface="Times New Roman Bold" charset="0"/>
                </a:rPr>
                <a:t>Engineering</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Transducer linerisation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Colour discrimination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Robot control and navigation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Process control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Aircraft landing control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Car active suspension control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Printed Circuit auto routing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Integrated circuit layout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Image compression </a:t>
              </a:r>
            </a:p>
          </p:txBody>
        </p:sp>
      </p:grpSp>
      <p:grpSp>
        <p:nvGrpSpPr>
          <p:cNvPr id="40967" name="Group 7"/>
          <p:cNvGrpSpPr>
            <a:grpSpLocks/>
          </p:cNvGrpSpPr>
          <p:nvPr/>
        </p:nvGrpSpPr>
        <p:grpSpPr bwMode="auto">
          <a:xfrm>
            <a:off x="4267200" y="3200400"/>
            <a:ext cx="4584700" cy="2522538"/>
            <a:chOff x="0" y="0"/>
            <a:chExt cx="2888" cy="1589"/>
          </a:xfrm>
        </p:grpSpPr>
        <p:sp>
          <p:nvSpPr>
            <p:cNvPr id="40968" name="Rectangle 8"/>
            <p:cNvSpPr>
              <a:spLocks/>
            </p:cNvSpPr>
            <p:nvPr/>
          </p:nvSpPr>
          <p:spPr bwMode="auto">
            <a:xfrm>
              <a:off x="0" y="0"/>
              <a:ext cx="2888" cy="824"/>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r>
                <a:rPr lang="en-US">
                  <a:solidFill>
                    <a:schemeClr val="tx1"/>
                  </a:solidFill>
                  <a:latin typeface="Times New Roman Bold" charset="0"/>
                  <a:ea typeface="Times New Roman Bold" charset="0"/>
                  <a:cs typeface="Times New Roman Bold" charset="0"/>
                  <a:sym typeface="Times New Roman Bold" charset="0"/>
                </a:rPr>
                <a:t>Science</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Prediction of the performance of drugs from the molecular structure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Weather prediction </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Sunspot prediction </a:t>
              </a:r>
            </a:p>
          </p:txBody>
        </p:sp>
        <p:sp>
          <p:nvSpPr>
            <p:cNvPr id="40969" name="Rectangle 9"/>
            <p:cNvSpPr>
              <a:spLocks/>
            </p:cNvSpPr>
            <p:nvPr/>
          </p:nvSpPr>
          <p:spPr bwMode="auto">
            <a:xfrm>
              <a:off x="0" y="853"/>
              <a:ext cx="1888" cy="736"/>
            </a:xfrm>
            <a:prstGeom prst="rect">
              <a:avLst/>
            </a:prstGeom>
            <a:solidFill>
              <a:srgbClr val="FFFFFF"/>
            </a:solidFill>
            <a:ln w="12700" cap="flat">
              <a:noFill/>
              <a:miter lim="800000"/>
              <a:headEnd type="none" w="med" len="med"/>
              <a:tailEnd type="none" w="med" len="med"/>
            </a:ln>
          </p:spPr>
          <p:txBody>
            <a:bodyPr lIns="0" tIns="0" bIns="0">
              <a:prstTxWarp prst="textNoShape">
                <a:avLst/>
              </a:prstTxWarp>
            </a:bodyPr>
            <a:lstStyle/>
            <a:p>
              <a:pPr marL="90488"/>
              <a:endParaRPr lang="en-US">
                <a:solidFill>
                  <a:schemeClr val="tx1"/>
                </a:solidFill>
                <a:latin typeface="Times New Roman Bold" charset="0"/>
                <a:ea typeface="Times New Roman Bold" charset="0"/>
                <a:cs typeface="Times New Roman Bold" charset="0"/>
                <a:sym typeface="Times New Roman Bold" charset="0"/>
              </a:endParaRPr>
            </a:p>
            <a:p>
              <a:pPr marL="90488"/>
              <a:r>
                <a:rPr lang="en-US">
                  <a:solidFill>
                    <a:schemeClr val="tx1"/>
                  </a:solidFill>
                  <a:latin typeface="Times New Roman Bold" charset="0"/>
                  <a:ea typeface="Times New Roman Bold" charset="0"/>
                  <a:cs typeface="Times New Roman Bold" charset="0"/>
                  <a:sym typeface="Times New Roman Bold" charset="0"/>
                </a:rPr>
                <a:t>Medicine</a:t>
              </a:r>
            </a:p>
            <a:p>
              <a:pPr marL="904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 Medical imaging and image processing </a:t>
              </a:r>
            </a:p>
          </p:txBody>
        </p:sp>
      </p:grpSp>
    </p:spTree>
    <p:extLst>
      <p:ext uri="{BB962C8B-B14F-4D97-AF65-F5344CB8AC3E}">
        <p14:creationId xmlns:p14="http://schemas.microsoft.com/office/powerpoint/2010/main" val="2469925785"/>
      </p:ext>
    </p:extLst>
  </p:cSld>
  <p:clrMapOvr>
    <a:masterClrMapping/>
  </p:clrMapOvr>
  <p:transition xmlns:p14="http://schemas.microsoft.com/office/powerpoint/2010/mai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4FCF249B-FE40-FC4B-BFF1-193F9BAC1FEE}" type="slidenum">
              <a:rPr lang="en-US"/>
              <a:pPr/>
              <a:t>123</a:t>
            </a:fld>
            <a:endParaRPr lang="en-US"/>
          </a:p>
        </p:txBody>
      </p:sp>
      <p:sp>
        <p:nvSpPr>
          <p:cNvPr id="4198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198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1987" name="Rectangle 3"/>
          <p:cNvSpPr>
            <a:spLocks noGrp="1" noChangeArrowheads="1"/>
          </p:cNvSpPr>
          <p:nvPr>
            <p:ph type="title"/>
          </p:nvPr>
        </p:nvSpPr>
        <p:spPr>
          <a:ln/>
        </p:spPr>
        <p:txBody>
          <a:bodyPr rIns="132080"/>
          <a:lstStyle/>
          <a:p>
            <a:r>
              <a:rPr lang="en-US"/>
              <a:t>Applications: Forecasting</a:t>
            </a:r>
          </a:p>
        </p:txBody>
      </p:sp>
      <p:grpSp>
        <p:nvGrpSpPr>
          <p:cNvPr id="41988" name="Group 4"/>
          <p:cNvGrpSpPr>
            <a:grpSpLocks/>
          </p:cNvGrpSpPr>
          <p:nvPr/>
        </p:nvGrpSpPr>
        <p:grpSpPr bwMode="auto">
          <a:xfrm>
            <a:off x="1223963" y="2209800"/>
            <a:ext cx="6697662" cy="1925638"/>
            <a:chOff x="0" y="0"/>
            <a:chExt cx="4219" cy="1213"/>
          </a:xfrm>
        </p:grpSpPr>
        <p:sp>
          <p:nvSpPr>
            <p:cNvPr id="41989" name="Rectangle 5"/>
            <p:cNvSpPr>
              <a:spLocks/>
            </p:cNvSpPr>
            <p:nvPr/>
          </p:nvSpPr>
          <p:spPr bwMode="auto">
            <a:xfrm>
              <a:off x="0" y="0"/>
              <a:ext cx="4219" cy="1213"/>
            </a:xfrm>
            <a:prstGeom prst="rect">
              <a:avLst/>
            </a:prstGeom>
            <a:solidFill>
              <a:srgbClr val="FFFFFF"/>
            </a:solid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1990" name="Rectangle 6"/>
            <p:cNvSpPr>
              <a:spLocks/>
            </p:cNvSpPr>
            <p:nvPr/>
          </p:nvSpPr>
          <p:spPr bwMode="auto">
            <a:xfrm>
              <a:off x="0" y="42"/>
              <a:ext cx="4216" cy="1128"/>
            </a:xfrm>
            <a:prstGeom prst="rect">
              <a:avLst/>
            </a:prstGeom>
            <a:noFill/>
            <a:ln w="12700" cap="flat">
              <a:noFill/>
              <a:miter lim="800000"/>
              <a:headEnd type="none" w="med" len="med"/>
              <a:tailEnd type="none" w="med" len="med"/>
            </a:ln>
          </p:spPr>
          <p:txBody>
            <a:bodyPr lIns="0" tIns="0" rIns="40639" bIns="0" anchor="ctr">
              <a:prstTxWarp prst="textNoShape">
                <a:avLst/>
              </a:prstTxWarp>
            </a:bodyPr>
            <a:lstStyle/>
            <a:p>
              <a:pPr marL="39688"/>
              <a:endParaRPr lang="en-US" sz="1600">
                <a:solidFill>
                  <a:schemeClr val="tx1"/>
                </a:solidFill>
                <a:latin typeface="Verdana" charset="0"/>
                <a:ea typeface="Verdana" charset="0"/>
                <a:cs typeface="Verdana" charset="0"/>
                <a:sym typeface="Verdana" charset="0"/>
              </a:endParaRP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Future sales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Production Requirements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Market Performance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Economic Indicators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Energy Requirements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Time Based Variables </a:t>
              </a:r>
            </a:p>
          </p:txBody>
        </p:sp>
      </p:grpSp>
    </p:spTree>
    <p:extLst>
      <p:ext uri="{BB962C8B-B14F-4D97-AF65-F5344CB8AC3E}">
        <p14:creationId xmlns:p14="http://schemas.microsoft.com/office/powerpoint/2010/main" val="1876562862"/>
      </p:ext>
    </p:extLst>
  </p:cSld>
  <p:clrMapOvr>
    <a:masterClrMapping/>
  </p:clrMapOvr>
  <p:transition xmlns:p14="http://schemas.microsoft.com/office/powerpoint/2010/mai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D881103F-EF95-BC42-A4A0-023060BEB727}" type="slidenum">
              <a:rPr lang="en-US"/>
              <a:pPr/>
              <a:t>124</a:t>
            </a:fld>
            <a:endParaRPr lang="en-US"/>
          </a:p>
        </p:txBody>
      </p:sp>
      <p:sp>
        <p:nvSpPr>
          <p:cNvPr id="4300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301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3011" name="Rectangle 3"/>
          <p:cNvSpPr>
            <a:spLocks noGrp="1" noChangeArrowheads="1"/>
          </p:cNvSpPr>
          <p:nvPr>
            <p:ph type="title"/>
          </p:nvPr>
        </p:nvSpPr>
        <p:spPr>
          <a:ln/>
        </p:spPr>
        <p:txBody>
          <a:bodyPr rIns="132080"/>
          <a:lstStyle/>
          <a:p>
            <a:r>
              <a:rPr lang="en-US"/>
              <a:t>Applications: Novelty Detection</a:t>
            </a:r>
          </a:p>
        </p:txBody>
      </p:sp>
      <p:grpSp>
        <p:nvGrpSpPr>
          <p:cNvPr id="43012" name="Group 4"/>
          <p:cNvGrpSpPr>
            <a:grpSpLocks/>
          </p:cNvGrpSpPr>
          <p:nvPr/>
        </p:nvGrpSpPr>
        <p:grpSpPr bwMode="auto">
          <a:xfrm>
            <a:off x="1223963" y="2286000"/>
            <a:ext cx="6697662" cy="1781175"/>
            <a:chOff x="0" y="0"/>
            <a:chExt cx="4219" cy="1122"/>
          </a:xfrm>
        </p:grpSpPr>
        <p:sp>
          <p:nvSpPr>
            <p:cNvPr id="43013" name="Rectangle 5"/>
            <p:cNvSpPr>
              <a:spLocks/>
            </p:cNvSpPr>
            <p:nvPr/>
          </p:nvSpPr>
          <p:spPr bwMode="auto">
            <a:xfrm>
              <a:off x="0" y="0"/>
              <a:ext cx="4219" cy="1122"/>
            </a:xfrm>
            <a:prstGeom prst="rect">
              <a:avLst/>
            </a:prstGeom>
            <a:solidFill>
              <a:srgbClr val="FFFFFF"/>
            </a:solid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3014" name="Rectangle 6"/>
            <p:cNvSpPr>
              <a:spLocks/>
            </p:cNvSpPr>
            <p:nvPr/>
          </p:nvSpPr>
          <p:spPr bwMode="auto">
            <a:xfrm>
              <a:off x="0" y="73"/>
              <a:ext cx="4216" cy="976"/>
            </a:xfrm>
            <a:prstGeom prst="rect">
              <a:avLst/>
            </a:prstGeom>
            <a:noFill/>
            <a:ln w="12700" cap="flat">
              <a:noFill/>
              <a:miter lim="800000"/>
              <a:headEnd type="none" w="med" len="med"/>
              <a:tailEnd type="none" w="med" len="med"/>
            </a:ln>
          </p:spPr>
          <p:txBody>
            <a:bodyPr lIns="0" tIns="0" rIns="40639" bIns="0" anchor="ctr">
              <a:prstTxWarp prst="textNoShape">
                <a:avLst/>
              </a:prstTxWarp>
            </a:bodyPr>
            <a:lstStyle/>
            <a:p>
              <a:pPr marL="39688"/>
              <a:endParaRPr lang="en-US" sz="1600">
                <a:solidFill>
                  <a:schemeClr val="tx1"/>
                </a:solidFill>
                <a:latin typeface="Verdana" charset="0"/>
                <a:ea typeface="Verdana" charset="0"/>
                <a:cs typeface="Verdana" charset="0"/>
                <a:sym typeface="Verdana" charset="0"/>
              </a:endParaRP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Fault Monitoring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Performance Monitoring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Fraud Detection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Detecting Rate Features </a:t>
              </a:r>
            </a:p>
            <a:p>
              <a:pPr marL="39688">
                <a:buClr>
                  <a:srgbClr val="000000"/>
                </a:buClr>
                <a:buSzPct val="100000"/>
                <a:buFont typeface="Verdana" charset="0"/>
                <a:buChar char="•"/>
              </a:pPr>
              <a:r>
                <a:rPr lang="en-US" sz="1600">
                  <a:solidFill>
                    <a:schemeClr val="tx1"/>
                  </a:solidFill>
                  <a:latin typeface="Verdana" charset="0"/>
                  <a:ea typeface="Verdana" charset="0"/>
                  <a:cs typeface="Verdana" charset="0"/>
                  <a:sym typeface="Verdana" charset="0"/>
                </a:rPr>
                <a:t>Different Cases </a:t>
              </a:r>
            </a:p>
          </p:txBody>
        </p:sp>
      </p:grpSp>
    </p:spTree>
    <p:extLst>
      <p:ext uri="{BB962C8B-B14F-4D97-AF65-F5344CB8AC3E}">
        <p14:creationId xmlns:p14="http://schemas.microsoft.com/office/powerpoint/2010/main" val="3561924977"/>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4294967295"/>
          </p:nvPr>
        </p:nvSpPr>
        <p:spPr>
          <a:xfrm>
            <a:off x="6553200" y="6356350"/>
            <a:ext cx="2133600" cy="365125"/>
          </a:xfrm>
          <a:prstGeom prst="rect">
            <a:avLst/>
          </a:prstGeom>
        </p:spPr>
        <p:txBody>
          <a:bodyPr/>
          <a:lstStyle/>
          <a:p>
            <a:fld id="{D0A3B5DC-98C3-A046-A73F-D3FB8DF31A68}" type="slidenum">
              <a:rPr lang="en-US"/>
              <a:pPr/>
              <a:t>13</a:t>
            </a:fld>
            <a:endParaRPr lang="en-US"/>
          </a:p>
        </p:txBody>
      </p:sp>
      <p:sp>
        <p:nvSpPr>
          <p:cNvPr id="1821698" name="Rectangle 2"/>
          <p:cNvSpPr>
            <a:spLocks noGrp="1" noChangeArrowheads="1"/>
          </p:cNvSpPr>
          <p:nvPr>
            <p:ph type="title"/>
          </p:nvPr>
        </p:nvSpPr>
        <p:spPr>
          <a:xfrm>
            <a:off x="646113" y="0"/>
            <a:ext cx="7772400" cy="1143000"/>
          </a:xfrm>
        </p:spPr>
        <p:txBody>
          <a:bodyPr/>
          <a:lstStyle/>
          <a:p>
            <a:r>
              <a:rPr lang="en-US" sz="4000" dirty="0"/>
              <a:t>Sample Results</a:t>
            </a:r>
          </a:p>
        </p:txBody>
      </p:sp>
      <p:sp>
        <p:nvSpPr>
          <p:cNvPr id="1821699" name="Rectangle 3"/>
          <p:cNvSpPr>
            <a:spLocks noGrp="1" noChangeArrowheads="1"/>
          </p:cNvSpPr>
          <p:nvPr>
            <p:ph type="body" idx="1"/>
          </p:nvPr>
        </p:nvSpPr>
        <p:spPr>
          <a:xfrm>
            <a:off x="196850" y="1260475"/>
            <a:ext cx="4573588" cy="5287963"/>
          </a:xfrm>
        </p:spPr>
        <p:txBody>
          <a:bodyPr/>
          <a:lstStyle/>
          <a:p>
            <a:r>
              <a:rPr lang="en-US" sz="2400"/>
              <a:t>Perceptron learns majority function easily; DTL hopeless</a:t>
            </a:r>
          </a:p>
          <a:p>
            <a:pPr lvl="1"/>
            <a:r>
              <a:rPr lang="en-US" sz="2000"/>
              <a:t>Linearly separable, but difficult to express with yes/no splits on attributes without a path for each combination of attributes that would yield a majority</a:t>
            </a:r>
          </a:p>
          <a:p>
            <a:pPr lvl="1"/>
            <a:endParaRPr lang="en-US" sz="2000"/>
          </a:p>
          <a:p>
            <a:r>
              <a:rPr lang="en-US" sz="2400"/>
              <a:t>DTL learns restaurant function easily; single layer perceptron can’t represent it</a:t>
            </a:r>
          </a:p>
          <a:p>
            <a:pPr lvl="1"/>
            <a:r>
              <a:rPr lang="en-US" sz="2000"/>
              <a:t>Data came from a decision tree</a:t>
            </a:r>
          </a:p>
          <a:p>
            <a:pPr lvl="1"/>
            <a:r>
              <a:rPr lang="en-US" sz="2000"/>
              <a:t>Data is not linearly separable </a:t>
            </a:r>
          </a:p>
        </p:txBody>
      </p:sp>
      <p:pic>
        <p:nvPicPr>
          <p:cNvPr id="1821702" name="Picture 6" descr="Picture 5"/>
          <p:cNvPicPr>
            <a:picLocks noChangeAspect="1" noChangeArrowheads="1"/>
          </p:cNvPicPr>
          <p:nvPr/>
        </p:nvPicPr>
        <p:blipFill>
          <a:blip r:embed="rId3"/>
          <a:srcRect/>
          <a:stretch>
            <a:fillRect/>
          </a:stretch>
        </p:blipFill>
        <p:spPr bwMode="auto">
          <a:xfrm>
            <a:off x="4808538" y="1123950"/>
            <a:ext cx="3684587" cy="2665413"/>
          </a:xfrm>
          <a:prstGeom prst="rect">
            <a:avLst/>
          </a:prstGeom>
          <a:noFill/>
        </p:spPr>
      </p:pic>
      <p:pic>
        <p:nvPicPr>
          <p:cNvPr id="1821703" name="Picture 7" descr="Picture 6"/>
          <p:cNvPicPr>
            <a:picLocks noChangeAspect="1" noChangeArrowheads="1"/>
          </p:cNvPicPr>
          <p:nvPr/>
        </p:nvPicPr>
        <p:blipFill>
          <a:blip r:embed="rId4"/>
          <a:srcRect/>
          <a:stretch>
            <a:fillRect/>
          </a:stretch>
        </p:blipFill>
        <p:spPr bwMode="auto">
          <a:xfrm>
            <a:off x="5238750" y="4017963"/>
            <a:ext cx="3638550" cy="2713037"/>
          </a:xfrm>
          <a:prstGeom prst="rect">
            <a:avLst/>
          </a:prstGeom>
          <a:noFill/>
        </p:spPr>
      </p:pic>
      <p:grpSp>
        <p:nvGrpSpPr>
          <p:cNvPr id="1821708" name="Group 12"/>
          <p:cNvGrpSpPr>
            <a:grpSpLocks/>
          </p:cNvGrpSpPr>
          <p:nvPr/>
        </p:nvGrpSpPr>
        <p:grpSpPr bwMode="auto">
          <a:xfrm>
            <a:off x="3957638" y="3360738"/>
            <a:ext cx="804862" cy="715962"/>
            <a:chOff x="512" y="407"/>
            <a:chExt cx="507" cy="451"/>
          </a:xfrm>
        </p:grpSpPr>
        <p:sp>
          <p:nvSpPr>
            <p:cNvPr id="1821705" name="Text Box 9"/>
            <p:cNvSpPr txBox="1">
              <a:spLocks noChangeArrowheads="1"/>
            </p:cNvSpPr>
            <p:nvPr/>
          </p:nvSpPr>
          <p:spPr bwMode="auto">
            <a:xfrm>
              <a:off x="512" y="407"/>
              <a:ext cx="507" cy="442"/>
            </a:xfrm>
            <a:prstGeom prst="rect">
              <a:avLst/>
            </a:prstGeom>
            <a:noFill/>
            <a:ln w="9525">
              <a:noFill/>
              <a:miter lim="800000"/>
              <a:headEnd/>
              <a:tailEnd/>
            </a:ln>
          </p:spPr>
          <p:txBody>
            <a:bodyPr wrap="none">
              <a:prstTxWarp prst="textNoShape">
                <a:avLst/>
              </a:prstTxWarp>
              <a:spAutoFit/>
            </a:bodyPr>
            <a:lstStyle/>
            <a:p>
              <a:r>
                <a:rPr lang="en-US" sz="4000"/>
                <a:t>(  )</a:t>
              </a:r>
            </a:p>
          </p:txBody>
        </p:sp>
        <p:sp>
          <p:nvSpPr>
            <p:cNvPr id="1821706" name="Text Box 10"/>
            <p:cNvSpPr txBox="1">
              <a:spLocks noChangeArrowheads="1"/>
            </p:cNvSpPr>
            <p:nvPr/>
          </p:nvSpPr>
          <p:spPr bwMode="auto">
            <a:xfrm>
              <a:off x="619" y="445"/>
              <a:ext cx="294" cy="250"/>
            </a:xfrm>
            <a:prstGeom prst="rect">
              <a:avLst/>
            </a:prstGeom>
            <a:noFill/>
            <a:ln w="9525">
              <a:noFill/>
              <a:miter lim="800000"/>
              <a:headEnd/>
              <a:tailEnd/>
            </a:ln>
          </p:spPr>
          <p:txBody>
            <a:bodyPr wrap="none">
              <a:prstTxWarp prst="textNoShape">
                <a:avLst/>
              </a:prstTxWarp>
              <a:spAutoFit/>
            </a:bodyPr>
            <a:lstStyle/>
            <a:p>
              <a:r>
                <a:rPr lang="en-US" sz="2000"/>
                <a:t>11</a:t>
              </a:r>
            </a:p>
          </p:txBody>
        </p:sp>
        <p:sp>
          <p:nvSpPr>
            <p:cNvPr id="1821707" name="Text Box 11"/>
            <p:cNvSpPr txBox="1">
              <a:spLocks noChangeArrowheads="1"/>
            </p:cNvSpPr>
            <p:nvPr/>
          </p:nvSpPr>
          <p:spPr bwMode="auto">
            <a:xfrm>
              <a:off x="663" y="608"/>
              <a:ext cx="205" cy="250"/>
            </a:xfrm>
            <a:prstGeom prst="rect">
              <a:avLst/>
            </a:prstGeom>
            <a:noFill/>
            <a:ln w="9525">
              <a:noFill/>
              <a:miter lim="800000"/>
              <a:headEnd/>
              <a:tailEnd/>
            </a:ln>
          </p:spPr>
          <p:txBody>
            <a:bodyPr wrap="none">
              <a:prstTxWarp prst="textNoShape">
                <a:avLst/>
              </a:prstTxWarp>
              <a:spAutoFit/>
            </a:bodyPr>
            <a:lstStyle/>
            <a:p>
              <a:r>
                <a:rPr lang="en-US" sz="2000"/>
                <a:t>6</a:t>
              </a:r>
            </a:p>
          </p:txBody>
        </p:sp>
      </p:grpSp>
    </p:spTree>
    <p:extLst>
      <p:ext uri="{BB962C8B-B14F-4D97-AF65-F5344CB8AC3E}">
        <p14:creationId xmlns:p14="http://schemas.microsoft.com/office/powerpoint/2010/main" val="3880709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21699">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8217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21699">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18217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21699">
                                            <p:txEl>
                                              <p:pRg st="3" end="3"/>
                                            </p:txEl>
                                          </p:spTgt>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499"/>
                                          </p:stCondLst>
                                        </p:cTn>
                                        <p:tgtEl>
                                          <p:spTgt spid="18217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821699">
                                            <p:txEl>
                                              <p:pRg st="4" end="4"/>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499"/>
                                          </p:stCondLst>
                                        </p:cTn>
                                        <p:tgtEl>
                                          <p:spTgt spid="1821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1699"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fld id="{51A286D4-9321-284A-B22B-4C535C46B9A4}" type="slidenum">
              <a:rPr lang="en-US"/>
              <a:pPr/>
              <a:t>14</a:t>
            </a:fld>
            <a:endParaRPr lang="en-US"/>
          </a:p>
        </p:txBody>
      </p:sp>
      <p:sp>
        <p:nvSpPr>
          <p:cNvPr id="2457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457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4579" name="Rectangle 3"/>
          <p:cNvSpPr>
            <a:spLocks noGrp="1" noChangeArrowheads="1"/>
          </p:cNvSpPr>
          <p:nvPr>
            <p:ph type="title"/>
          </p:nvPr>
        </p:nvSpPr>
        <p:spPr>
          <a:ln/>
        </p:spPr>
        <p:txBody>
          <a:bodyPr rIns="132080"/>
          <a:lstStyle/>
          <a:p>
            <a:r>
              <a:rPr lang="en-US" sz="3200" dirty="0"/>
              <a:t>M</a:t>
            </a:r>
            <a:r>
              <a:rPr lang="en-US" sz="3200" dirty="0" smtClean="0"/>
              <a:t>ulti</a:t>
            </a:r>
            <a:r>
              <a:rPr lang="en-US" sz="3200" dirty="0"/>
              <a:t>-layer </a:t>
            </a:r>
            <a:r>
              <a:rPr lang="en-US" sz="3200" dirty="0" err="1"/>
              <a:t>P</a:t>
            </a:r>
            <a:r>
              <a:rPr lang="en-US" sz="3200" dirty="0" err="1" smtClean="0"/>
              <a:t>erceptrons</a:t>
            </a:r>
            <a:endParaRPr lang="en-US" sz="3200" dirty="0"/>
          </a:p>
        </p:txBody>
      </p:sp>
      <p:sp>
        <p:nvSpPr>
          <p:cNvPr id="24580" name="Rectangle 4"/>
          <p:cNvSpPr>
            <a:spLocks noGrp="1" noChangeArrowheads="1"/>
          </p:cNvSpPr>
          <p:nvPr>
            <p:ph type="body" idx="1"/>
          </p:nvPr>
        </p:nvSpPr>
        <p:spPr>
          <a:ln/>
        </p:spPr>
        <p:txBody>
          <a:bodyPr rIns="132080"/>
          <a:lstStyle/>
          <a:p>
            <a:r>
              <a:rPr lang="en-US"/>
              <a:t>single layer perceptrons can only represent linear decision surfaces</a:t>
            </a:r>
          </a:p>
          <a:p>
            <a:r>
              <a:rPr lang="en-US"/>
              <a:t>multi-layer perceptrons can represent non-linear decision surfaces.</a:t>
            </a:r>
          </a:p>
        </p:txBody>
      </p:sp>
      <p:sp>
        <p:nvSpPr>
          <p:cNvPr id="24581" name="Text Box 5"/>
          <p:cNvSpPr txBox="1">
            <a:spLocks noChangeArrowheads="1"/>
          </p:cNvSpPr>
          <p:nvPr/>
        </p:nvSpPr>
        <p:spPr bwMode="auto">
          <a:xfrm>
            <a:off x="7500938" y="6400800"/>
            <a:ext cx="312737" cy="304800"/>
          </a:xfrm>
          <a:prstGeom prst="rect">
            <a:avLst/>
          </a:prstGeom>
          <a:noFill/>
          <a:ln w="12700">
            <a:noFill/>
            <a:miter lim="800000"/>
            <a:headEnd/>
            <a:tailEnd/>
          </a:ln>
        </p:spPr>
        <p:txBody>
          <a:bodyPr wrap="none" anchor="b">
            <a:prstTxWarp prst="textNoShape">
              <a:avLst/>
            </a:prstTxWarp>
          </a:bodyPr>
          <a:lstStyle/>
          <a:p>
            <a:pPr algn="ctr"/>
            <a:fld id="{8287AD10-6AFB-1F4B-B172-813C7ADF0B2F}" type="slidenum">
              <a:rPr lang="en-US" sz="1400">
                <a:solidFill>
                  <a:srgbClr val="5E574E"/>
                </a:solidFill>
                <a:latin typeface="Arial" charset="0"/>
                <a:ea typeface="Arial" charset="0"/>
                <a:cs typeface="Arial" charset="0"/>
                <a:sym typeface="Arial" charset="0"/>
              </a:rPr>
              <a:pPr algn="ctr"/>
              <a:t>14</a:t>
            </a:fld>
            <a:endParaRPr lang="en-US" sz="1400">
              <a:solidFill>
                <a:srgbClr val="5E574E"/>
              </a:solidFill>
              <a:latin typeface="Arial" charset="0"/>
              <a:ea typeface="Arial" charset="0"/>
              <a:cs typeface="Arial" charset="0"/>
              <a:sym typeface="Arial" charset="0"/>
            </a:endParaRPr>
          </a:p>
        </p:txBody>
      </p:sp>
      <p:pic>
        <p:nvPicPr>
          <p:cNvPr id="24582" name="Picture 6"/>
          <p:cNvPicPr>
            <a:picLocks noChangeAspect="1" noChangeArrowheads="1"/>
          </p:cNvPicPr>
          <p:nvPr/>
        </p:nvPicPr>
        <p:blipFill>
          <a:blip r:embed="rId3"/>
          <a:srcRect/>
          <a:stretch>
            <a:fillRect/>
          </a:stretch>
        </p:blipFill>
        <p:spPr bwMode="auto">
          <a:xfrm>
            <a:off x="863600" y="2792413"/>
            <a:ext cx="3111500" cy="2568575"/>
          </a:xfrm>
          <a:prstGeom prst="rect">
            <a:avLst/>
          </a:prstGeom>
          <a:noFill/>
          <a:ln w="9525" cap="flat">
            <a:noFill/>
            <a:round/>
            <a:headEnd/>
            <a:tailEnd/>
          </a:ln>
        </p:spPr>
      </p:pic>
      <p:pic>
        <p:nvPicPr>
          <p:cNvPr id="24583" name="Picture 7"/>
          <p:cNvPicPr>
            <a:picLocks noChangeAspect="1" noChangeArrowheads="1"/>
          </p:cNvPicPr>
          <p:nvPr/>
        </p:nvPicPr>
        <p:blipFill>
          <a:blip r:embed="rId4"/>
          <a:srcRect/>
          <a:stretch>
            <a:fillRect/>
          </a:stretch>
        </p:blipFill>
        <p:spPr bwMode="auto">
          <a:xfrm>
            <a:off x="5461000" y="2705100"/>
            <a:ext cx="3175000" cy="2730500"/>
          </a:xfrm>
          <a:prstGeom prst="rect">
            <a:avLst/>
          </a:prstGeom>
          <a:noFill/>
          <a:ln w="9525" cap="flat">
            <a:noFill/>
            <a:round/>
            <a:headEnd/>
            <a:tailEnd/>
          </a:ln>
        </p:spPr>
      </p:pic>
    </p:spTree>
    <p:extLst>
      <p:ext uri="{BB962C8B-B14F-4D97-AF65-F5344CB8AC3E}">
        <p14:creationId xmlns:p14="http://schemas.microsoft.com/office/powerpoint/2010/main" val="2990105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356350"/>
            <a:ext cx="2133600" cy="365125"/>
          </a:xfrm>
          <a:prstGeom prst="rect">
            <a:avLst/>
          </a:prstGeom>
        </p:spPr>
        <p:txBody>
          <a:bodyPr/>
          <a:lstStyle/>
          <a:p>
            <a:fld id="{CFB19FFE-253F-794E-BC1A-147A4E416FBA}" type="slidenum">
              <a:rPr lang="en-US"/>
              <a:pPr/>
              <a:t>15</a:t>
            </a:fld>
            <a:endParaRPr lang="en-US"/>
          </a:p>
        </p:txBody>
      </p:sp>
      <p:sp>
        <p:nvSpPr>
          <p:cNvPr id="1823746" name="Rectangle 2"/>
          <p:cNvSpPr>
            <a:spLocks noGrp="1" noChangeArrowheads="1"/>
          </p:cNvSpPr>
          <p:nvPr>
            <p:ph type="title"/>
          </p:nvPr>
        </p:nvSpPr>
        <p:spPr>
          <a:xfrm>
            <a:off x="647700" y="153988"/>
            <a:ext cx="7772400" cy="989012"/>
          </a:xfrm>
        </p:spPr>
        <p:txBody>
          <a:bodyPr/>
          <a:lstStyle/>
          <a:p>
            <a:r>
              <a:rPr lang="en-US" sz="3600" dirty="0"/>
              <a:t>Multilayer Neural Networks</a:t>
            </a:r>
          </a:p>
        </p:txBody>
      </p:sp>
      <p:pic>
        <p:nvPicPr>
          <p:cNvPr id="1823748" name="Picture 4" descr="Picture 7"/>
          <p:cNvPicPr>
            <a:picLocks noChangeAspect="1" noChangeArrowheads="1"/>
          </p:cNvPicPr>
          <p:nvPr/>
        </p:nvPicPr>
        <p:blipFill>
          <a:blip r:embed="rId3"/>
          <a:srcRect/>
          <a:stretch>
            <a:fillRect/>
          </a:stretch>
        </p:blipFill>
        <p:spPr bwMode="auto">
          <a:xfrm>
            <a:off x="2408238" y="4175125"/>
            <a:ext cx="5370512" cy="2566988"/>
          </a:xfrm>
          <a:prstGeom prst="rect">
            <a:avLst/>
          </a:prstGeom>
          <a:noFill/>
        </p:spPr>
      </p:pic>
      <p:sp>
        <p:nvSpPr>
          <p:cNvPr id="6" name="Content Placeholder 5"/>
          <p:cNvSpPr>
            <a:spLocks noGrp="1"/>
          </p:cNvSpPr>
          <p:nvPr>
            <p:ph idx="1"/>
          </p:nvPr>
        </p:nvSpPr>
        <p:spPr>
          <a:xfrm>
            <a:off x="497331" y="1225515"/>
            <a:ext cx="8241477" cy="4870486"/>
          </a:xfrm>
        </p:spPr>
        <p:txBody>
          <a:bodyPr/>
          <a:lstStyle/>
          <a:p>
            <a:pPr>
              <a:lnSpc>
                <a:spcPct val="90000"/>
              </a:lnSpc>
            </a:pPr>
            <a:r>
              <a:rPr lang="en-US" sz="2800" dirty="0" smtClean="0"/>
              <a:t>Units typically fully connected across layers unless have domain-specific knowledge to guide</a:t>
            </a:r>
          </a:p>
          <a:p>
            <a:pPr>
              <a:lnSpc>
                <a:spcPct val="90000"/>
              </a:lnSpc>
            </a:pPr>
            <a:r>
              <a:rPr lang="en-US" sz="2800" dirty="0" smtClean="0"/>
              <a:t>Number of hidden units either chosen by hand or found via search</a:t>
            </a:r>
          </a:p>
          <a:p>
            <a:pPr lvl="1">
              <a:lnSpc>
                <a:spcPct val="90000"/>
              </a:lnSpc>
            </a:pPr>
            <a:r>
              <a:rPr lang="en-US" sz="2400" dirty="0" smtClean="0"/>
              <a:t>If too many, network will memorize input (</a:t>
            </a:r>
            <a:r>
              <a:rPr lang="en-US" sz="2400" dirty="0" err="1" smtClean="0"/>
              <a:t>overfitting</a:t>
            </a:r>
            <a:r>
              <a:rPr lang="en-US" sz="2400" dirty="0" smtClean="0"/>
              <a:t>)</a:t>
            </a:r>
          </a:p>
          <a:p>
            <a:pPr lvl="1">
              <a:lnSpc>
                <a:spcPct val="90000"/>
              </a:lnSpc>
            </a:pPr>
            <a:r>
              <a:rPr lang="en-US" sz="2400" dirty="0" smtClean="0"/>
              <a:t>If too few, function will be difficult to represent</a:t>
            </a:r>
          </a:p>
          <a:p>
            <a:pPr lvl="1">
              <a:lnSpc>
                <a:spcPct val="90000"/>
              </a:lnSpc>
            </a:pPr>
            <a:r>
              <a:rPr lang="en-US" sz="2400" i="1" dirty="0" smtClean="0"/>
              <a:t>As with Goldilocks, need it just right (to generalize)</a:t>
            </a:r>
          </a:p>
          <a:p>
            <a:endParaRPr lang="en-US" dirty="0"/>
          </a:p>
        </p:txBody>
      </p:sp>
    </p:spTree>
    <p:extLst>
      <p:ext uri="{BB962C8B-B14F-4D97-AF65-F5344CB8AC3E}">
        <p14:creationId xmlns:p14="http://schemas.microsoft.com/office/powerpoint/2010/main" val="6672547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3124200"/>
            <a:ext cx="8423275" cy="1143000"/>
          </a:xfrm>
        </p:spPr>
        <p:txBody>
          <a:bodyPr/>
          <a:lstStyle/>
          <a:p>
            <a:pPr>
              <a:defRPr/>
            </a:pPr>
            <a:r>
              <a:rPr lang="en-US" sz="4400" dirty="0" smtClean="0">
                <a:solidFill>
                  <a:srgbClr val="000000"/>
                </a:solidFill>
                <a:effectLst/>
              </a:rPr>
              <a:t>Back-Propagation (learning)</a:t>
            </a:r>
            <a:br>
              <a:rPr lang="en-US" sz="4400" dirty="0" smtClean="0">
                <a:solidFill>
                  <a:srgbClr val="000000"/>
                </a:solidFill>
                <a:effectLst/>
              </a:rPr>
            </a:br>
            <a:r>
              <a:rPr lang="en-US" sz="4400" dirty="0" smtClean="0">
                <a:solidFill>
                  <a:srgbClr val="000000"/>
                </a:solidFill>
                <a:effectLst/>
              </a:rPr>
              <a:t/>
            </a:r>
            <a:br>
              <a:rPr lang="en-US" sz="4400" dirty="0" smtClean="0">
                <a:solidFill>
                  <a:srgbClr val="000000"/>
                </a:solidFill>
                <a:effectLst/>
              </a:rPr>
            </a:br>
            <a:r>
              <a:rPr lang="en-US" sz="1800" b="0" dirty="0" smtClean="0"/>
              <a:t>David </a:t>
            </a:r>
            <a:r>
              <a:rPr lang="en-US" sz="1800" b="0" dirty="0"/>
              <a:t>E </a:t>
            </a:r>
            <a:r>
              <a:rPr lang="en-US" sz="1800" b="0" dirty="0" err="1"/>
              <a:t>Rumelhart</a:t>
            </a:r>
            <a:r>
              <a:rPr lang="en-US" sz="1800" b="0" dirty="0"/>
              <a:t>, Geoffrey E Hinton, and Ronald J Williams. Learning representations by back</a:t>
            </a:r>
            <a:r>
              <a:rPr lang="en-US" sz="1800" b="0" dirty="0" smtClean="0"/>
              <a:t>-propagating </a:t>
            </a:r>
            <a:r>
              <a:rPr lang="en-US" sz="1800" b="0" dirty="0"/>
              <a:t>errors. </a:t>
            </a:r>
            <a:r>
              <a:rPr lang="en-US" sz="1800" b="0" i="1" dirty="0" smtClean="0"/>
              <a:t>Nature</a:t>
            </a:r>
            <a:r>
              <a:rPr lang="en-US" sz="1800" b="0" dirty="0" smtClean="0"/>
              <a:t>, 323(9) 533-536 1986.</a:t>
            </a:r>
            <a:br>
              <a:rPr lang="en-US" sz="1800" b="0" dirty="0" smtClean="0"/>
            </a:br>
            <a:r>
              <a:rPr lang="en-US" sz="2000" b="0" dirty="0" err="1" smtClean="0"/>
              <a:t>www.cs.toronto.edu</a:t>
            </a:r>
            <a:r>
              <a:rPr lang="en-US" sz="2000" b="0" dirty="0" smtClean="0"/>
              <a:t>/</a:t>
            </a:r>
            <a:r>
              <a:rPr lang="en-US" sz="2000" b="0" dirty="0" err="1" smtClean="0"/>
              <a:t>hinton</a:t>
            </a:r>
            <a:r>
              <a:rPr lang="en-US" sz="2000" b="0" dirty="0"/>
              <a:t>/</a:t>
            </a:r>
            <a:r>
              <a:rPr lang="en-US" sz="2000" b="0" dirty="0" err="1"/>
              <a:t>absps</a:t>
            </a:r>
            <a:r>
              <a:rPr lang="en-US" sz="2000" b="0" dirty="0"/>
              <a:t>/</a:t>
            </a:r>
            <a:r>
              <a:rPr lang="en-US" sz="2000" b="0" dirty="0" err="1"/>
              <a:t>naturebp.pdf</a:t>
            </a:r>
            <a:r>
              <a:rPr lang="en-US" sz="2000" b="0" dirty="0"/>
              <a:t>. </a:t>
            </a:r>
            <a:endParaRPr lang="en-US" sz="2000" b="0" dirty="0" smtClean="0">
              <a:solidFill>
                <a:srgbClr val="000000"/>
              </a:solidFill>
              <a:effectLst/>
            </a:endParaRPr>
          </a:p>
        </p:txBody>
      </p:sp>
    </p:spTree>
    <p:extLst>
      <p:ext uri="{BB962C8B-B14F-4D97-AF65-F5344CB8AC3E}">
        <p14:creationId xmlns:p14="http://schemas.microsoft.com/office/powerpoint/2010/main" val="2394273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4294967295"/>
          </p:nvPr>
        </p:nvSpPr>
        <p:spPr>
          <a:xfrm>
            <a:off x="6553200" y="6356350"/>
            <a:ext cx="2133600" cy="365125"/>
          </a:xfrm>
          <a:prstGeom prst="rect">
            <a:avLst/>
          </a:prstGeom>
        </p:spPr>
        <p:txBody>
          <a:bodyPr/>
          <a:lstStyle/>
          <a:p>
            <a:fld id="{40996FCB-66AF-0248-A1C0-0608220CF024}" type="slidenum">
              <a:rPr lang="en-US"/>
              <a:pPr/>
              <a:t>17</a:t>
            </a:fld>
            <a:endParaRPr lang="en-US"/>
          </a:p>
        </p:txBody>
      </p:sp>
      <p:sp>
        <p:nvSpPr>
          <p:cNvPr id="1825794" name="Rectangle 2"/>
          <p:cNvSpPr>
            <a:spLocks noGrp="1" noChangeArrowheads="1"/>
          </p:cNvSpPr>
          <p:nvPr>
            <p:ph type="title"/>
          </p:nvPr>
        </p:nvSpPr>
        <p:spPr>
          <a:xfrm>
            <a:off x="685800" y="533400"/>
            <a:ext cx="7772400" cy="739775"/>
          </a:xfrm>
        </p:spPr>
        <p:txBody>
          <a:bodyPr/>
          <a:lstStyle/>
          <a:p>
            <a:r>
              <a:rPr lang="en-US" sz="3600" dirty="0"/>
              <a:t>Learn by Back-Propagation</a:t>
            </a:r>
          </a:p>
        </p:txBody>
      </p:sp>
      <p:sp>
        <p:nvSpPr>
          <p:cNvPr id="1825795" name="Rectangle 3"/>
          <p:cNvSpPr>
            <a:spLocks noGrp="1" noChangeArrowheads="1"/>
          </p:cNvSpPr>
          <p:nvPr>
            <p:ph type="body" idx="1"/>
          </p:nvPr>
        </p:nvSpPr>
        <p:spPr>
          <a:xfrm>
            <a:off x="685800" y="1828800"/>
            <a:ext cx="7964488" cy="4114800"/>
          </a:xfrm>
        </p:spPr>
        <p:txBody>
          <a:bodyPr/>
          <a:lstStyle/>
          <a:p>
            <a:pPr>
              <a:lnSpc>
                <a:spcPct val="90000"/>
              </a:lnSpc>
            </a:pPr>
            <a:r>
              <a:rPr lang="en-US" sz="2400" dirty="0" smtClean="0"/>
              <a:t>Challenges for learning </a:t>
            </a:r>
            <a:r>
              <a:rPr lang="en-US" sz="2400" dirty="0"/>
              <a:t>in </a:t>
            </a:r>
            <a:r>
              <a:rPr lang="en-US" sz="2400" dirty="0" smtClean="0"/>
              <a:t>networks </a:t>
            </a:r>
            <a:r>
              <a:rPr lang="en-US" sz="2400" dirty="0"/>
              <a:t>with hidden units</a:t>
            </a:r>
          </a:p>
          <a:p>
            <a:pPr lvl="1">
              <a:lnSpc>
                <a:spcPct val="90000"/>
              </a:lnSpc>
            </a:pPr>
            <a:r>
              <a:rPr lang="en-US" sz="2000" dirty="0"/>
              <a:t>Can’t directly compute error on output of hidden units </a:t>
            </a:r>
            <a:r>
              <a:rPr lang="en-US" sz="2000" dirty="0" smtClean="0"/>
              <a:t/>
            </a:r>
            <a:br>
              <a:rPr lang="en-US" sz="2000" dirty="0" smtClean="0"/>
            </a:br>
            <a:r>
              <a:rPr lang="en-US" sz="2000" dirty="0" smtClean="0"/>
              <a:t>because </a:t>
            </a:r>
            <a:r>
              <a:rPr lang="en-US" sz="2000" dirty="0"/>
              <a:t>don’t have the true values for them</a:t>
            </a:r>
          </a:p>
          <a:p>
            <a:pPr lvl="1">
              <a:lnSpc>
                <a:spcPct val="90000"/>
              </a:lnSpc>
            </a:pPr>
            <a:r>
              <a:rPr lang="en-US" sz="2000" dirty="0"/>
              <a:t>Also a clustering problem/opportunity</a:t>
            </a:r>
          </a:p>
          <a:p>
            <a:pPr lvl="2">
              <a:lnSpc>
                <a:spcPct val="90000"/>
              </a:lnSpc>
            </a:pPr>
            <a:r>
              <a:rPr lang="en-US" sz="1800" dirty="0"/>
              <a:t>May yield new useful features</a:t>
            </a:r>
          </a:p>
          <a:p>
            <a:pPr>
              <a:lnSpc>
                <a:spcPct val="90000"/>
              </a:lnSpc>
            </a:pPr>
            <a:r>
              <a:rPr lang="en-US" sz="2400" dirty="0"/>
              <a:t>General approach is to (re)apportion error on output units to predecessors based on the weight of their connection, and continue this recursively backwards through the network</a:t>
            </a:r>
          </a:p>
        </p:txBody>
      </p:sp>
    </p:spTree>
    <p:extLst>
      <p:ext uri="{BB962C8B-B14F-4D97-AF65-F5344CB8AC3E}">
        <p14:creationId xmlns:p14="http://schemas.microsoft.com/office/powerpoint/2010/main" val="12384609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25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8257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257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8257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257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579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50D2307C-F46D-CE44-9268-581A0494D71E}" type="slidenum">
              <a:rPr lang="en-US"/>
              <a:pPr/>
              <a:t>18</a:t>
            </a:fld>
            <a:endParaRPr lang="en-US"/>
          </a:p>
        </p:txBody>
      </p:sp>
      <p:pic>
        <p:nvPicPr>
          <p:cNvPr id="26625" name="Picture 1"/>
          <p:cNvPicPr>
            <a:picLocks noChangeAspect="1" noChangeArrowheads="1"/>
          </p:cNvPicPr>
          <p:nvPr/>
        </p:nvPicPr>
        <p:blipFill>
          <a:blip r:embed="rId2"/>
          <a:srcRect/>
          <a:stretch>
            <a:fillRect/>
          </a:stretch>
        </p:blipFill>
        <p:spPr bwMode="auto">
          <a:xfrm>
            <a:off x="368300" y="4303713"/>
            <a:ext cx="3873500" cy="407987"/>
          </a:xfrm>
          <a:prstGeom prst="rect">
            <a:avLst/>
          </a:prstGeom>
          <a:noFill/>
          <a:ln w="9525" cap="flat">
            <a:noFill/>
            <a:round/>
            <a:headEnd/>
            <a:tailEnd/>
          </a:ln>
        </p:spPr>
      </p:pic>
      <p:pic>
        <p:nvPicPr>
          <p:cNvPr id="26626" name="Picture 2"/>
          <p:cNvPicPr>
            <a:picLocks noChangeAspect="1" noChangeArrowheads="1"/>
          </p:cNvPicPr>
          <p:nvPr/>
        </p:nvPicPr>
        <p:blipFill>
          <a:blip r:embed="rId3"/>
          <a:srcRect/>
          <a:stretch>
            <a:fillRect/>
          </a:stretch>
        </p:blipFill>
        <p:spPr bwMode="auto">
          <a:xfrm>
            <a:off x="457200" y="5308600"/>
            <a:ext cx="4030663" cy="406400"/>
          </a:xfrm>
          <a:prstGeom prst="rect">
            <a:avLst/>
          </a:prstGeom>
          <a:noFill/>
          <a:ln w="9525" cap="flat">
            <a:noFill/>
            <a:round/>
            <a:headEnd/>
            <a:tailEnd/>
          </a:ln>
        </p:spPr>
      </p:pic>
      <p:pic>
        <p:nvPicPr>
          <p:cNvPr id="26627" name="Picture 3"/>
          <p:cNvPicPr>
            <a:picLocks noChangeAspect="1" noChangeArrowheads="1"/>
          </p:cNvPicPr>
          <p:nvPr/>
        </p:nvPicPr>
        <p:blipFill>
          <a:blip r:embed="rId4"/>
          <a:srcRect/>
          <a:stretch>
            <a:fillRect/>
          </a:stretch>
        </p:blipFill>
        <p:spPr bwMode="auto">
          <a:xfrm>
            <a:off x="4140200" y="4826000"/>
            <a:ext cx="3249613" cy="368300"/>
          </a:xfrm>
          <a:prstGeom prst="rect">
            <a:avLst/>
          </a:prstGeom>
          <a:noFill/>
          <a:ln w="9525" cap="flat">
            <a:noFill/>
            <a:round/>
            <a:headEnd/>
            <a:tailEnd/>
          </a:ln>
        </p:spPr>
      </p:pic>
      <p:pic>
        <p:nvPicPr>
          <p:cNvPr id="26628" name="Picture 4"/>
          <p:cNvPicPr>
            <a:picLocks noChangeAspect="1" noChangeArrowheads="1"/>
          </p:cNvPicPr>
          <p:nvPr/>
        </p:nvPicPr>
        <p:blipFill>
          <a:blip r:embed="rId5"/>
          <a:srcRect/>
          <a:stretch>
            <a:fillRect/>
          </a:stretch>
        </p:blipFill>
        <p:spPr bwMode="auto">
          <a:xfrm>
            <a:off x="4152900" y="5789613"/>
            <a:ext cx="2857500" cy="446087"/>
          </a:xfrm>
          <a:prstGeom prst="rect">
            <a:avLst/>
          </a:prstGeom>
          <a:noFill/>
          <a:ln w="9525" cap="flat">
            <a:noFill/>
            <a:round/>
            <a:headEnd/>
            <a:tailEnd/>
          </a:ln>
        </p:spPr>
      </p:pic>
      <p:sp>
        <p:nvSpPr>
          <p:cNvPr id="26629" name="Rectangle 5"/>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6630" name="Picture 6"/>
          <p:cNvPicPr>
            <a:picLocks noChangeArrowheads="1"/>
          </p:cNvPicPr>
          <p:nvPr/>
        </p:nvPicPr>
        <p:blipFill>
          <a:blip r:embed="rId6"/>
          <a:srcRect/>
          <a:stretch>
            <a:fillRect/>
          </a:stretch>
        </p:blipFill>
        <p:spPr bwMode="auto">
          <a:xfrm>
            <a:off x="914400" y="911225"/>
            <a:ext cx="8229600" cy="384175"/>
          </a:xfrm>
          <a:prstGeom prst="rect">
            <a:avLst/>
          </a:prstGeom>
          <a:noFill/>
          <a:ln w="9525" cap="flat">
            <a:noFill/>
            <a:miter lim="800000"/>
            <a:headEnd/>
            <a:tailEnd/>
          </a:ln>
        </p:spPr>
      </p:pic>
      <p:sp>
        <p:nvSpPr>
          <p:cNvPr id="26631" name="Rectangle 7"/>
          <p:cNvSpPr>
            <a:spLocks noGrp="1" noChangeArrowheads="1"/>
          </p:cNvSpPr>
          <p:nvPr>
            <p:ph type="title"/>
          </p:nvPr>
        </p:nvSpPr>
        <p:spPr>
          <a:ln/>
        </p:spPr>
        <p:txBody>
          <a:bodyPr rIns="132080"/>
          <a:lstStyle/>
          <a:p>
            <a:r>
              <a:rPr lang="en-US"/>
              <a:t>training a multilayer network using Backpropogation</a:t>
            </a:r>
          </a:p>
        </p:txBody>
      </p:sp>
      <p:pic>
        <p:nvPicPr>
          <p:cNvPr id="26632" name="Picture 8"/>
          <p:cNvPicPr>
            <a:picLocks noChangeAspect="1" noChangeArrowheads="1"/>
          </p:cNvPicPr>
          <p:nvPr/>
        </p:nvPicPr>
        <p:blipFill>
          <a:blip r:embed="rId7"/>
          <a:srcRect/>
          <a:stretch>
            <a:fillRect/>
          </a:stretch>
        </p:blipFill>
        <p:spPr bwMode="auto">
          <a:xfrm>
            <a:off x="1739900" y="1293813"/>
            <a:ext cx="5646738" cy="2630487"/>
          </a:xfrm>
          <a:prstGeom prst="rect">
            <a:avLst/>
          </a:prstGeom>
          <a:noFill/>
          <a:ln w="9525" cap="flat">
            <a:noFill/>
            <a:round/>
            <a:headEnd/>
            <a:tailEnd/>
          </a:ln>
        </p:spPr>
      </p:pic>
    </p:spTree>
    <p:extLst>
      <p:ext uri="{BB962C8B-B14F-4D97-AF65-F5344CB8AC3E}">
        <p14:creationId xmlns:p14="http://schemas.microsoft.com/office/powerpoint/2010/main" val="9799041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381000"/>
            <a:ext cx="8153400" cy="1524000"/>
          </a:xfrm>
        </p:spPr>
        <p:txBody>
          <a:bodyPr/>
          <a:lstStyle/>
          <a:p>
            <a:pPr algn="l"/>
            <a:r>
              <a:rPr lang="en-US" dirty="0" smtClean="0"/>
              <a:t>Neural Networks</a:t>
            </a:r>
            <a:br>
              <a:rPr lang="en-US" dirty="0" smtClean="0"/>
            </a:br>
            <a:r>
              <a:rPr lang="en-US" dirty="0" smtClean="0"/>
              <a:t>(The back-propagation math)</a:t>
            </a:r>
            <a:br>
              <a:rPr lang="en-US" dirty="0" smtClean="0"/>
            </a:br>
            <a:r>
              <a:rPr lang="en-US" dirty="0" smtClean="0"/>
              <a:t>(ALFE chapter 4) </a:t>
            </a:r>
            <a:endParaRPr lang="en-US" dirty="0"/>
          </a:p>
        </p:txBody>
      </p:sp>
      <p:pic>
        <p:nvPicPr>
          <p:cNvPr id="7" name="Picture 6"/>
          <p:cNvPicPr>
            <a:picLocks noChangeAspect="1"/>
          </p:cNvPicPr>
          <p:nvPr/>
        </p:nvPicPr>
        <p:blipFill>
          <a:blip r:embed="rId2"/>
          <a:stretch>
            <a:fillRect/>
          </a:stretch>
        </p:blipFill>
        <p:spPr>
          <a:xfrm>
            <a:off x="5447151" y="152400"/>
            <a:ext cx="3191945" cy="2243843"/>
          </a:xfrm>
          <a:prstGeom prst="rect">
            <a:avLst/>
          </a:prstGeom>
        </p:spPr>
      </p:pic>
      <p:sp>
        <p:nvSpPr>
          <p:cNvPr id="11" name="Slide Number Placeholder 10"/>
          <p:cNvSpPr>
            <a:spLocks noGrp="1"/>
          </p:cNvSpPr>
          <p:nvPr>
            <p:ph type="sldNum" sz="quarter" idx="4294967295"/>
          </p:nvPr>
        </p:nvSpPr>
        <p:spPr>
          <a:xfrm>
            <a:off x="6553200" y="6356350"/>
            <a:ext cx="2133600" cy="365125"/>
          </a:xfrm>
          <a:prstGeom prst="rect">
            <a:avLst/>
          </a:prstGeom>
        </p:spPr>
        <p:txBody>
          <a:bodyPr/>
          <a:lstStyle/>
          <a:p>
            <a:fld id="{1E8346F4-DE6F-2D40-8847-61A78F982CDA}" type="slidenum">
              <a:rPr lang="en-US" smtClean="0"/>
              <a:t>19</a:t>
            </a:fld>
            <a:endParaRPr lang="en-US" dirty="0"/>
          </a:p>
        </p:txBody>
      </p:sp>
      <p:pic>
        <p:nvPicPr>
          <p:cNvPr id="12" name="Picture 11"/>
          <p:cNvPicPr>
            <a:picLocks noChangeAspect="1"/>
          </p:cNvPicPr>
          <p:nvPr/>
        </p:nvPicPr>
        <p:blipFill>
          <a:blip r:embed="rId3"/>
          <a:stretch>
            <a:fillRect/>
          </a:stretch>
        </p:blipFill>
        <p:spPr>
          <a:xfrm>
            <a:off x="581934" y="2466347"/>
            <a:ext cx="8104866" cy="3775488"/>
          </a:xfrm>
          <a:prstGeom prst="rect">
            <a:avLst/>
          </a:prstGeom>
        </p:spPr>
      </p:pic>
      <p:pic>
        <p:nvPicPr>
          <p:cNvPr id="10" name="Picture 9"/>
          <p:cNvPicPr>
            <a:picLocks noChangeAspect="1"/>
          </p:cNvPicPr>
          <p:nvPr/>
        </p:nvPicPr>
        <p:blipFill>
          <a:blip r:embed="rId4"/>
          <a:stretch>
            <a:fillRect/>
          </a:stretch>
        </p:blipFill>
        <p:spPr>
          <a:xfrm>
            <a:off x="5105400" y="4038600"/>
            <a:ext cx="3835400" cy="1016000"/>
          </a:xfrm>
          <a:prstGeom prst="rect">
            <a:avLst/>
          </a:prstGeom>
        </p:spPr>
      </p:pic>
    </p:spTree>
    <p:extLst>
      <p:ext uri="{BB962C8B-B14F-4D97-AF65-F5344CB8AC3E}">
        <p14:creationId xmlns:p14="http://schemas.microsoft.com/office/powerpoint/2010/main" val="16206681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CS561 (</a:t>
            </a:r>
            <a:r>
              <a:rPr lang="en-US" sz="3200" dirty="0"/>
              <a:t>S</a:t>
            </a:r>
            <a:r>
              <a:rPr lang="en-US" sz="3200" dirty="0" smtClean="0"/>
              <a:t>essions 20-21): Today’s Topics</a:t>
            </a:r>
            <a:endParaRPr lang="en-US" sz="3200" dirty="0"/>
          </a:p>
        </p:txBody>
      </p:sp>
      <p:sp>
        <p:nvSpPr>
          <p:cNvPr id="3" name="Content Placeholder 2"/>
          <p:cNvSpPr>
            <a:spLocks noGrp="1"/>
          </p:cNvSpPr>
          <p:nvPr>
            <p:ph idx="1"/>
          </p:nvPr>
        </p:nvSpPr>
        <p:spPr>
          <a:xfrm>
            <a:off x="457200" y="1295400"/>
            <a:ext cx="8153400" cy="4800600"/>
          </a:xfrm>
        </p:spPr>
        <p:txBody>
          <a:bodyPr/>
          <a:lstStyle/>
          <a:p>
            <a:r>
              <a:rPr lang="en-US" dirty="0" smtClean="0"/>
              <a:t>General Artificial Neural Networks and How They “Learn”</a:t>
            </a:r>
          </a:p>
          <a:p>
            <a:pPr lvl="1"/>
            <a:r>
              <a:rPr lang="en-US" dirty="0" smtClean="0"/>
              <a:t>Back Propagation Algorithm </a:t>
            </a:r>
            <a:r>
              <a:rPr lang="en-US" dirty="0"/>
              <a:t>(minimizing the </a:t>
            </a:r>
            <a:r>
              <a:rPr lang="en-US" dirty="0" smtClean="0"/>
              <a:t>errors)</a:t>
            </a:r>
          </a:p>
          <a:p>
            <a:pPr lvl="1"/>
            <a:r>
              <a:rPr lang="en-US" dirty="0" smtClean="0"/>
              <a:t>Hopfield networks (minimizing the energy)</a:t>
            </a:r>
            <a:endParaRPr lang="en-US" dirty="0"/>
          </a:p>
          <a:p>
            <a:r>
              <a:rPr lang="en-US" dirty="0" smtClean="0"/>
              <a:t>Deep Learning (go beyond simply classifications)</a:t>
            </a:r>
          </a:p>
          <a:p>
            <a:pPr lvl="1"/>
            <a:r>
              <a:rPr lang="en-US" dirty="0" smtClean="0"/>
              <a:t>Google’s Tensor Flow </a:t>
            </a:r>
          </a:p>
          <a:p>
            <a:pPr lvl="1"/>
            <a:r>
              <a:rPr lang="en-US" dirty="0" smtClean="0"/>
              <a:t>Convolution Neural Networks</a:t>
            </a:r>
          </a:p>
          <a:p>
            <a:r>
              <a:rPr lang="en-US" dirty="0" smtClean="0"/>
              <a:t>Modeling the Brain (very ambitious)</a:t>
            </a:r>
          </a:p>
          <a:p>
            <a:r>
              <a:rPr lang="en-US" dirty="0" smtClean="0"/>
              <a:t>Capabilities and Limitations (have we solved all the problems?)</a:t>
            </a:r>
          </a:p>
          <a:p>
            <a:r>
              <a:rPr lang="en-US" dirty="0" smtClean="0"/>
              <a:t>Applications</a:t>
            </a:r>
          </a:p>
        </p:txBody>
      </p:sp>
      <p:sp>
        <p:nvSpPr>
          <p:cNvPr id="4" name="Slide Number Placeholder 3"/>
          <p:cNvSpPr>
            <a:spLocks noGrp="1"/>
          </p:cNvSpPr>
          <p:nvPr>
            <p:ph type="sldNum" sz="quarter" idx="10"/>
          </p:nvPr>
        </p:nvSpPr>
        <p:spPr/>
        <p:txBody>
          <a:bodyPr/>
          <a:lstStyle/>
          <a:p>
            <a:fld id="{4A2C4E19-FF42-1D47-9D98-3C4F0C12BCE3}" type="slidenum">
              <a:rPr lang="en-US" smtClean="0"/>
              <a:pPr/>
              <a:t>2</a:t>
            </a:fld>
            <a:endParaRPr lang="en-US"/>
          </a:p>
        </p:txBody>
      </p:sp>
      <p:pic>
        <p:nvPicPr>
          <p:cNvPr id="5"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Tree>
    <p:extLst>
      <p:ext uri="{BB962C8B-B14F-4D97-AF65-F5344CB8AC3E}">
        <p14:creationId xmlns:p14="http://schemas.microsoft.com/office/powerpoint/2010/main" val="967669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(1/3)</a:t>
            </a:r>
            <a:endParaRPr lang="en-US" dirty="0"/>
          </a:p>
        </p:txBody>
      </p:sp>
      <p:sp>
        <p:nvSpPr>
          <p:cNvPr id="8" name="Slide Number Placeholder 7"/>
          <p:cNvSpPr>
            <a:spLocks noGrp="1"/>
          </p:cNvSpPr>
          <p:nvPr>
            <p:ph type="sldNum" sz="quarter" idx="4294967295"/>
          </p:nvPr>
        </p:nvSpPr>
        <p:spPr>
          <a:xfrm>
            <a:off x="6553200" y="6356350"/>
            <a:ext cx="2133600" cy="365125"/>
          </a:xfrm>
          <a:prstGeom prst="rect">
            <a:avLst/>
          </a:prstGeom>
        </p:spPr>
        <p:txBody>
          <a:bodyPr/>
          <a:lstStyle/>
          <a:p>
            <a:fld id="{1E8346F4-DE6F-2D40-8847-61A78F982CDA}" type="slidenum">
              <a:rPr lang="en-US" smtClean="0"/>
              <a:t>20</a:t>
            </a:fld>
            <a:endParaRPr lang="en-US" dirty="0"/>
          </a:p>
        </p:txBody>
      </p:sp>
      <p:pic>
        <p:nvPicPr>
          <p:cNvPr id="9" name="Picture 8"/>
          <p:cNvPicPr>
            <a:picLocks noChangeAspect="1"/>
          </p:cNvPicPr>
          <p:nvPr/>
        </p:nvPicPr>
        <p:blipFill>
          <a:blip r:embed="rId2"/>
          <a:stretch>
            <a:fillRect/>
          </a:stretch>
        </p:blipFill>
        <p:spPr>
          <a:xfrm>
            <a:off x="1371747" y="1309442"/>
            <a:ext cx="6361662" cy="912721"/>
          </a:xfrm>
          <a:prstGeom prst="rect">
            <a:avLst/>
          </a:prstGeom>
        </p:spPr>
      </p:pic>
      <p:pic>
        <p:nvPicPr>
          <p:cNvPr id="10" name="Picture 9"/>
          <p:cNvPicPr>
            <a:picLocks noChangeAspect="1"/>
          </p:cNvPicPr>
          <p:nvPr/>
        </p:nvPicPr>
        <p:blipFill>
          <a:blip r:embed="rId3"/>
          <a:stretch>
            <a:fillRect/>
          </a:stretch>
        </p:blipFill>
        <p:spPr>
          <a:xfrm>
            <a:off x="1371749" y="2199226"/>
            <a:ext cx="6361659" cy="4157124"/>
          </a:xfrm>
          <a:prstGeom prst="rect">
            <a:avLst/>
          </a:prstGeom>
        </p:spPr>
      </p:pic>
      <p:grpSp>
        <p:nvGrpSpPr>
          <p:cNvPr id="4" name="Group 3"/>
          <p:cNvGrpSpPr/>
          <p:nvPr/>
        </p:nvGrpSpPr>
        <p:grpSpPr>
          <a:xfrm>
            <a:off x="381000" y="3657600"/>
            <a:ext cx="1752600" cy="1600200"/>
            <a:chOff x="6553200" y="3196951"/>
            <a:chExt cx="2172849" cy="1832249"/>
          </a:xfrm>
        </p:grpSpPr>
        <p:pic>
          <p:nvPicPr>
            <p:cNvPr id="7" name="Picture 6"/>
            <p:cNvPicPr>
              <a:picLocks noChangeAspect="1"/>
            </p:cNvPicPr>
            <p:nvPr/>
          </p:nvPicPr>
          <p:blipFill>
            <a:blip r:embed="rId4"/>
            <a:stretch>
              <a:fillRect/>
            </a:stretch>
          </p:blipFill>
          <p:spPr>
            <a:xfrm>
              <a:off x="6553200" y="3501751"/>
              <a:ext cx="2172849" cy="1527449"/>
            </a:xfrm>
            <a:prstGeom prst="rect">
              <a:avLst/>
            </a:prstGeom>
          </p:spPr>
        </p:pic>
        <p:sp>
          <p:nvSpPr>
            <p:cNvPr id="3" name="TextBox 2"/>
            <p:cNvSpPr txBox="1"/>
            <p:nvPr/>
          </p:nvSpPr>
          <p:spPr>
            <a:xfrm>
              <a:off x="8153400" y="3349351"/>
              <a:ext cx="361723" cy="400110"/>
            </a:xfrm>
            <a:prstGeom prst="rect">
              <a:avLst/>
            </a:prstGeom>
            <a:noFill/>
          </p:spPr>
          <p:txBody>
            <a:bodyPr wrap="none" rtlCol="0">
              <a:spAutoFit/>
            </a:bodyPr>
            <a:lstStyle/>
            <a:p>
              <a:r>
                <a:rPr lang="en-US" sz="2000" i="1" dirty="0" smtClean="0">
                  <a:solidFill>
                    <a:srgbClr val="FF0000"/>
                  </a:solidFill>
                </a:rPr>
                <a:t>j</a:t>
              </a:r>
              <a:endParaRPr lang="en-US" sz="2000" i="1" dirty="0">
                <a:solidFill>
                  <a:srgbClr val="FF0000"/>
                </a:solidFill>
              </a:endParaRPr>
            </a:p>
          </p:txBody>
        </p:sp>
        <p:sp>
          <p:nvSpPr>
            <p:cNvPr id="11" name="TextBox 10"/>
            <p:cNvSpPr txBox="1"/>
            <p:nvPr/>
          </p:nvSpPr>
          <p:spPr>
            <a:xfrm>
              <a:off x="7467600" y="3196951"/>
              <a:ext cx="341952" cy="400110"/>
            </a:xfrm>
            <a:prstGeom prst="rect">
              <a:avLst/>
            </a:prstGeom>
            <a:noFill/>
          </p:spPr>
          <p:txBody>
            <a:bodyPr wrap="none" rtlCol="0">
              <a:spAutoFit/>
            </a:bodyPr>
            <a:lstStyle/>
            <a:p>
              <a:r>
                <a:rPr lang="en-US" sz="2000" i="1" dirty="0" smtClean="0">
                  <a:solidFill>
                    <a:srgbClr val="FF0000"/>
                  </a:solidFill>
                </a:rPr>
                <a:t>i</a:t>
              </a:r>
              <a:endParaRPr lang="en-US" sz="2000" i="1" dirty="0">
                <a:solidFill>
                  <a:srgbClr val="FF0000"/>
                </a:solidFill>
              </a:endParaRPr>
            </a:p>
          </p:txBody>
        </p:sp>
      </p:grpSp>
    </p:spTree>
    <p:extLst>
      <p:ext uri="{BB962C8B-B14F-4D97-AF65-F5344CB8AC3E}">
        <p14:creationId xmlns:p14="http://schemas.microsoft.com/office/powerpoint/2010/main" val="2579567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(2/3)</a:t>
            </a:r>
            <a:endParaRPr lang="en-US" dirty="0"/>
          </a:p>
        </p:txBody>
      </p:sp>
      <p:sp>
        <p:nvSpPr>
          <p:cNvPr id="7" name="Slide Number Placeholder 6"/>
          <p:cNvSpPr>
            <a:spLocks noGrp="1"/>
          </p:cNvSpPr>
          <p:nvPr>
            <p:ph type="sldNum" sz="quarter" idx="4294967295"/>
          </p:nvPr>
        </p:nvSpPr>
        <p:spPr>
          <a:xfrm>
            <a:off x="6553200" y="6356350"/>
            <a:ext cx="2133600" cy="365125"/>
          </a:xfrm>
          <a:prstGeom prst="rect">
            <a:avLst/>
          </a:prstGeom>
        </p:spPr>
        <p:txBody>
          <a:bodyPr/>
          <a:lstStyle/>
          <a:p>
            <a:fld id="{1E8346F4-DE6F-2D40-8847-61A78F982CDA}" type="slidenum">
              <a:rPr lang="en-US" smtClean="0"/>
              <a:t>21</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820138318"/>
              </p:ext>
            </p:extLst>
          </p:nvPr>
        </p:nvGraphicFramePr>
        <p:xfrm>
          <a:off x="2362200" y="5029200"/>
          <a:ext cx="4289955" cy="838200"/>
        </p:xfrm>
        <a:graphic>
          <a:graphicData uri="http://schemas.openxmlformats.org/presentationml/2006/ole">
            <mc:AlternateContent xmlns:mc="http://schemas.openxmlformats.org/markup-compatibility/2006">
              <mc:Choice xmlns:v="urn:schemas-microsoft-com:vml" Requires="v">
                <p:oleObj spid="_x0000_s1062" name="Equation" r:id="rId3" imgW="2209800" imgH="431800" progId="Equation.3">
                  <p:embed/>
                </p:oleObj>
              </mc:Choice>
              <mc:Fallback>
                <p:oleObj name="Equation" r:id="rId3" imgW="2209800" imgH="431800" progId="Equation.3">
                  <p:embed/>
                  <p:pic>
                    <p:nvPicPr>
                      <p:cNvPr id="0" name=""/>
                      <p:cNvPicPr/>
                      <p:nvPr/>
                    </p:nvPicPr>
                    <p:blipFill>
                      <a:blip r:embed="rId4"/>
                      <a:stretch>
                        <a:fillRect/>
                      </a:stretch>
                    </p:blipFill>
                    <p:spPr>
                      <a:xfrm>
                        <a:off x="2362200" y="5029200"/>
                        <a:ext cx="4289955" cy="838200"/>
                      </a:xfrm>
                      <a:prstGeom prst="rect">
                        <a:avLst/>
                      </a:prstGeom>
                    </p:spPr>
                  </p:pic>
                </p:oleObj>
              </mc:Fallback>
            </mc:AlternateContent>
          </a:graphicData>
        </a:graphic>
      </p:graphicFrame>
      <p:grpSp>
        <p:nvGrpSpPr>
          <p:cNvPr id="16" name="Group 15"/>
          <p:cNvGrpSpPr/>
          <p:nvPr/>
        </p:nvGrpSpPr>
        <p:grpSpPr>
          <a:xfrm>
            <a:off x="457200" y="1066800"/>
            <a:ext cx="8159688" cy="3841013"/>
            <a:chOff x="527112" y="1677304"/>
            <a:chExt cx="8159688" cy="3841013"/>
          </a:xfrm>
        </p:grpSpPr>
        <p:pic>
          <p:nvPicPr>
            <p:cNvPr id="5" name="Picture 4"/>
            <p:cNvPicPr>
              <a:picLocks noChangeAspect="1"/>
            </p:cNvPicPr>
            <p:nvPr/>
          </p:nvPicPr>
          <p:blipFill>
            <a:blip r:embed="rId5"/>
            <a:stretch>
              <a:fillRect/>
            </a:stretch>
          </p:blipFill>
          <p:spPr>
            <a:xfrm>
              <a:off x="527112" y="2120462"/>
              <a:ext cx="8122818" cy="3397855"/>
            </a:xfrm>
            <a:prstGeom prst="rect">
              <a:avLst/>
            </a:prstGeom>
          </p:spPr>
        </p:pic>
        <p:pic>
          <p:nvPicPr>
            <p:cNvPr id="8" name="Picture 7"/>
            <p:cNvPicPr>
              <a:picLocks noChangeAspect="1"/>
            </p:cNvPicPr>
            <p:nvPr/>
          </p:nvPicPr>
          <p:blipFill>
            <a:blip r:embed="rId6"/>
            <a:stretch>
              <a:fillRect/>
            </a:stretch>
          </p:blipFill>
          <p:spPr>
            <a:xfrm>
              <a:off x="527112" y="1677304"/>
              <a:ext cx="8122818" cy="546952"/>
            </a:xfrm>
            <a:prstGeom prst="rect">
              <a:avLst/>
            </a:prstGeom>
          </p:spPr>
        </p:pic>
        <p:sp>
          <p:nvSpPr>
            <p:cNvPr id="9" name="TextBox 8"/>
            <p:cNvSpPr txBox="1"/>
            <p:nvPr/>
          </p:nvSpPr>
          <p:spPr>
            <a:xfrm>
              <a:off x="6069117" y="5105400"/>
              <a:ext cx="941283" cy="400110"/>
            </a:xfrm>
            <a:prstGeom prst="rect">
              <a:avLst/>
            </a:prstGeom>
            <a:noFill/>
          </p:spPr>
          <p:txBody>
            <a:bodyPr wrap="none" rtlCol="0">
              <a:spAutoFit/>
            </a:bodyPr>
            <a:lstStyle/>
            <a:p>
              <a:r>
                <a:rPr lang="en-US" sz="2000" dirty="0" smtClean="0"/>
                <a:t>, where</a:t>
              </a:r>
              <a:endParaRPr lang="en-US" sz="2000" dirty="0"/>
            </a:p>
          </p:txBody>
        </p:sp>
        <p:grpSp>
          <p:nvGrpSpPr>
            <p:cNvPr id="15" name="Group 14"/>
            <p:cNvGrpSpPr/>
            <p:nvPr/>
          </p:nvGrpSpPr>
          <p:grpSpPr>
            <a:xfrm>
              <a:off x="6934200" y="2057400"/>
              <a:ext cx="1752600" cy="1451249"/>
              <a:chOff x="5943600" y="76200"/>
              <a:chExt cx="2172849" cy="1832249"/>
            </a:xfrm>
          </p:grpSpPr>
          <p:pic>
            <p:nvPicPr>
              <p:cNvPr id="11" name="Picture 10"/>
              <p:cNvPicPr>
                <a:picLocks noChangeAspect="1"/>
              </p:cNvPicPr>
              <p:nvPr/>
            </p:nvPicPr>
            <p:blipFill>
              <a:blip r:embed="rId7"/>
              <a:stretch>
                <a:fillRect/>
              </a:stretch>
            </p:blipFill>
            <p:spPr>
              <a:xfrm>
                <a:off x="5943600" y="381000"/>
                <a:ext cx="2172849" cy="1527449"/>
              </a:xfrm>
              <a:prstGeom prst="rect">
                <a:avLst/>
              </a:prstGeom>
            </p:spPr>
          </p:pic>
          <p:sp>
            <p:nvSpPr>
              <p:cNvPr id="12" name="TextBox 11"/>
              <p:cNvSpPr txBox="1"/>
              <p:nvPr/>
            </p:nvSpPr>
            <p:spPr>
              <a:xfrm>
                <a:off x="7543800" y="228600"/>
                <a:ext cx="384532" cy="400110"/>
              </a:xfrm>
              <a:prstGeom prst="rect">
                <a:avLst/>
              </a:prstGeom>
              <a:noFill/>
            </p:spPr>
            <p:txBody>
              <a:bodyPr wrap="none" rtlCol="0">
                <a:spAutoFit/>
              </a:bodyPr>
              <a:lstStyle/>
              <a:p>
                <a:r>
                  <a:rPr lang="en-US" sz="2000" i="1" dirty="0" smtClean="0">
                    <a:solidFill>
                      <a:srgbClr val="FF0000"/>
                    </a:solidFill>
                  </a:rPr>
                  <a:t>k</a:t>
                </a:r>
                <a:endParaRPr lang="en-US" sz="2000" i="1" dirty="0">
                  <a:solidFill>
                    <a:srgbClr val="FF0000"/>
                  </a:solidFill>
                </a:endParaRPr>
              </a:p>
            </p:txBody>
          </p:sp>
          <p:sp>
            <p:nvSpPr>
              <p:cNvPr id="13" name="TextBox 12"/>
              <p:cNvSpPr txBox="1"/>
              <p:nvPr/>
            </p:nvSpPr>
            <p:spPr>
              <a:xfrm>
                <a:off x="6858000" y="76200"/>
                <a:ext cx="361723" cy="400110"/>
              </a:xfrm>
              <a:prstGeom prst="rect">
                <a:avLst/>
              </a:prstGeom>
              <a:noFill/>
            </p:spPr>
            <p:txBody>
              <a:bodyPr wrap="none" rtlCol="0">
                <a:spAutoFit/>
              </a:bodyPr>
              <a:lstStyle/>
              <a:p>
                <a:r>
                  <a:rPr lang="en-US" sz="2000" i="1" dirty="0" smtClean="0">
                    <a:solidFill>
                      <a:srgbClr val="FF0000"/>
                    </a:solidFill>
                  </a:rPr>
                  <a:t>j</a:t>
                </a:r>
                <a:endParaRPr lang="en-US" sz="2000" i="1" dirty="0">
                  <a:solidFill>
                    <a:srgbClr val="FF0000"/>
                  </a:solidFill>
                </a:endParaRPr>
              </a:p>
            </p:txBody>
          </p:sp>
          <p:sp>
            <p:nvSpPr>
              <p:cNvPr id="14" name="TextBox 13"/>
              <p:cNvSpPr txBox="1"/>
              <p:nvPr/>
            </p:nvSpPr>
            <p:spPr>
              <a:xfrm>
                <a:off x="6096000" y="304800"/>
                <a:ext cx="341952" cy="400110"/>
              </a:xfrm>
              <a:prstGeom prst="rect">
                <a:avLst/>
              </a:prstGeom>
              <a:noFill/>
            </p:spPr>
            <p:txBody>
              <a:bodyPr wrap="none" rtlCol="0">
                <a:spAutoFit/>
              </a:bodyPr>
              <a:lstStyle/>
              <a:p>
                <a:r>
                  <a:rPr lang="en-US" sz="2000" i="1" dirty="0">
                    <a:solidFill>
                      <a:srgbClr val="FF0000"/>
                    </a:solidFill>
                  </a:rPr>
                  <a:t>i</a:t>
                </a:r>
              </a:p>
            </p:txBody>
          </p:sp>
        </p:grpSp>
      </p:grpSp>
    </p:spTree>
    <p:extLst>
      <p:ext uri="{BB962C8B-B14F-4D97-AF65-F5344CB8AC3E}">
        <p14:creationId xmlns:p14="http://schemas.microsoft.com/office/powerpoint/2010/main" val="2046850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(3/3)</a:t>
            </a:r>
            <a:endParaRPr lang="en-US" dirty="0"/>
          </a:p>
        </p:txBody>
      </p:sp>
      <p:sp>
        <p:nvSpPr>
          <p:cNvPr id="3" name="Content Placeholder 2"/>
          <p:cNvSpPr>
            <a:spLocks noGrp="1"/>
          </p:cNvSpPr>
          <p:nvPr>
            <p:ph idx="1"/>
          </p:nvPr>
        </p:nvSpPr>
        <p:spPr>
          <a:xfrm>
            <a:off x="457200" y="1295400"/>
            <a:ext cx="8178800" cy="533400"/>
          </a:xfrm>
        </p:spPr>
        <p:txBody>
          <a:bodyPr/>
          <a:lstStyle/>
          <a:p>
            <a:pPr marL="39688" indent="0">
              <a:buNone/>
            </a:pPr>
            <a:r>
              <a:rPr lang="en-US" dirty="0" smtClean="0"/>
              <a:t>Summery: change a link weight from unit </a:t>
            </a:r>
            <a:r>
              <a:rPr lang="en-US" i="1" dirty="0" smtClean="0"/>
              <a:t>i</a:t>
            </a:r>
            <a:r>
              <a:rPr lang="en-US" dirty="0" smtClean="0"/>
              <a:t> to </a:t>
            </a:r>
            <a:r>
              <a:rPr lang="en-US" i="1" dirty="0" smtClean="0"/>
              <a:t>j </a:t>
            </a:r>
            <a:r>
              <a:rPr lang="en-US" dirty="0" smtClean="0"/>
              <a:t>using these formulas:</a:t>
            </a:r>
            <a:endParaRPr lang="en-US" baseline="-25000" dirty="0"/>
          </a:p>
        </p:txBody>
      </p:sp>
      <p:sp>
        <p:nvSpPr>
          <p:cNvPr id="4" name="Slide Number Placeholder 3"/>
          <p:cNvSpPr>
            <a:spLocks noGrp="1"/>
          </p:cNvSpPr>
          <p:nvPr>
            <p:ph type="sldNum" sz="quarter" idx="10"/>
          </p:nvPr>
        </p:nvSpPr>
        <p:spPr/>
        <p:txBody>
          <a:bodyPr/>
          <a:lstStyle/>
          <a:p>
            <a:fld id="{4A2C4E19-FF42-1D47-9D98-3C4F0C12BCE3}" type="slidenum">
              <a:rPr lang="en-US" smtClean="0"/>
              <a:pPr/>
              <a:t>22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4202585081"/>
              </p:ext>
            </p:extLst>
          </p:nvPr>
        </p:nvGraphicFramePr>
        <p:xfrm>
          <a:off x="914400" y="1981200"/>
          <a:ext cx="1825625" cy="444500"/>
        </p:xfrm>
        <a:graphic>
          <a:graphicData uri="http://schemas.openxmlformats.org/presentationml/2006/ole">
            <mc:AlternateContent xmlns:mc="http://schemas.openxmlformats.org/markup-compatibility/2006">
              <mc:Choice xmlns:v="urn:schemas-microsoft-com:vml" Requires="v">
                <p:oleObj spid="_x0000_s2136" name="Equation" r:id="rId3" imgW="939800" imgH="228600" progId="Equation.3">
                  <p:embed/>
                </p:oleObj>
              </mc:Choice>
              <mc:Fallback>
                <p:oleObj name="Equation" r:id="rId3" imgW="939800" imgH="228600" progId="Equation.3">
                  <p:embed/>
                  <p:pic>
                    <p:nvPicPr>
                      <p:cNvPr id="0" name=""/>
                      <p:cNvPicPr/>
                      <p:nvPr/>
                    </p:nvPicPr>
                    <p:blipFill>
                      <a:blip r:embed="rId4"/>
                      <a:stretch>
                        <a:fillRect/>
                      </a:stretch>
                    </p:blipFill>
                    <p:spPr>
                      <a:xfrm>
                        <a:off x="914400" y="1981200"/>
                        <a:ext cx="1825625" cy="4445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028675103"/>
              </p:ext>
            </p:extLst>
          </p:nvPr>
        </p:nvGraphicFramePr>
        <p:xfrm>
          <a:off x="838200" y="2743200"/>
          <a:ext cx="2122487" cy="863600"/>
        </p:xfrm>
        <a:graphic>
          <a:graphicData uri="http://schemas.openxmlformats.org/presentationml/2006/ole">
            <mc:AlternateContent xmlns:mc="http://schemas.openxmlformats.org/markup-compatibility/2006">
              <mc:Choice xmlns:v="urn:schemas-microsoft-com:vml" Requires="v">
                <p:oleObj spid="_x0000_s2137" name="Equation" r:id="rId5" imgW="1092200" imgH="444500" progId="Equation.3">
                  <p:embed/>
                </p:oleObj>
              </mc:Choice>
              <mc:Fallback>
                <p:oleObj name="Equation" r:id="rId5" imgW="1092200" imgH="444500" progId="Equation.3">
                  <p:embed/>
                  <p:pic>
                    <p:nvPicPr>
                      <p:cNvPr id="0" name=""/>
                      <p:cNvPicPr/>
                      <p:nvPr/>
                    </p:nvPicPr>
                    <p:blipFill>
                      <a:blip r:embed="rId6"/>
                      <a:stretch>
                        <a:fillRect/>
                      </a:stretch>
                    </p:blipFill>
                    <p:spPr>
                      <a:xfrm>
                        <a:off x="838200" y="2743200"/>
                        <a:ext cx="2122487" cy="8636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15581665"/>
              </p:ext>
            </p:extLst>
          </p:nvPr>
        </p:nvGraphicFramePr>
        <p:xfrm>
          <a:off x="838200" y="3733800"/>
          <a:ext cx="3109913" cy="1554163"/>
        </p:xfrm>
        <a:graphic>
          <a:graphicData uri="http://schemas.openxmlformats.org/presentationml/2006/ole">
            <mc:AlternateContent xmlns:mc="http://schemas.openxmlformats.org/markup-compatibility/2006">
              <mc:Choice xmlns:v="urn:schemas-microsoft-com:vml" Requires="v">
                <p:oleObj spid="_x0000_s2138" name="Equation" r:id="rId7" imgW="1600200" imgH="800100" progId="Equation.3">
                  <p:embed/>
                </p:oleObj>
              </mc:Choice>
              <mc:Fallback>
                <p:oleObj name="Equation" r:id="rId7" imgW="1600200" imgH="800100" progId="Equation.3">
                  <p:embed/>
                  <p:pic>
                    <p:nvPicPr>
                      <p:cNvPr id="0" name=""/>
                      <p:cNvPicPr/>
                      <p:nvPr/>
                    </p:nvPicPr>
                    <p:blipFill>
                      <a:blip r:embed="rId8"/>
                      <a:stretch>
                        <a:fillRect/>
                      </a:stretch>
                    </p:blipFill>
                    <p:spPr>
                      <a:xfrm>
                        <a:off x="838200" y="3733800"/>
                        <a:ext cx="3109913" cy="1554163"/>
                      </a:xfrm>
                      <a:prstGeom prst="rect">
                        <a:avLst/>
                      </a:prstGeom>
                    </p:spPr>
                  </p:pic>
                </p:oleObj>
              </mc:Fallback>
            </mc:AlternateContent>
          </a:graphicData>
        </a:graphic>
      </p:graphicFrame>
      <p:sp>
        <p:nvSpPr>
          <p:cNvPr id="10" name="TextBox 9"/>
          <p:cNvSpPr txBox="1"/>
          <p:nvPr/>
        </p:nvSpPr>
        <p:spPr>
          <a:xfrm>
            <a:off x="4114800" y="3886200"/>
            <a:ext cx="2728548" cy="400110"/>
          </a:xfrm>
          <a:prstGeom prst="rect">
            <a:avLst/>
          </a:prstGeom>
          <a:noFill/>
        </p:spPr>
        <p:txBody>
          <a:bodyPr wrap="none" rtlCol="0">
            <a:spAutoFit/>
          </a:bodyPr>
          <a:lstStyle/>
          <a:p>
            <a:r>
              <a:rPr lang="en-US" sz="2000" i="1" dirty="0" smtClean="0"/>
              <a:t>When j is an output unit</a:t>
            </a:r>
            <a:endParaRPr lang="en-US" sz="2000" i="1" dirty="0"/>
          </a:p>
        </p:txBody>
      </p:sp>
      <p:sp>
        <p:nvSpPr>
          <p:cNvPr id="11" name="TextBox 10"/>
          <p:cNvSpPr txBox="1"/>
          <p:nvPr/>
        </p:nvSpPr>
        <p:spPr>
          <a:xfrm>
            <a:off x="4038600" y="4495800"/>
            <a:ext cx="3120407" cy="400110"/>
          </a:xfrm>
          <a:prstGeom prst="rect">
            <a:avLst/>
          </a:prstGeom>
          <a:noFill/>
        </p:spPr>
        <p:txBody>
          <a:bodyPr wrap="none" rtlCol="0">
            <a:spAutoFit/>
          </a:bodyPr>
          <a:lstStyle/>
          <a:p>
            <a:r>
              <a:rPr lang="en-US" sz="2000" i="1" dirty="0" smtClean="0"/>
              <a:t>When j is not an output unit</a:t>
            </a:r>
            <a:endParaRPr lang="en-US" sz="2000" i="1" dirty="0"/>
          </a:p>
        </p:txBody>
      </p:sp>
      <p:grpSp>
        <p:nvGrpSpPr>
          <p:cNvPr id="12" name="Group 11"/>
          <p:cNvGrpSpPr/>
          <p:nvPr/>
        </p:nvGrpSpPr>
        <p:grpSpPr>
          <a:xfrm>
            <a:off x="7010400" y="3048000"/>
            <a:ext cx="1752600" cy="1524000"/>
            <a:chOff x="6553200" y="3196951"/>
            <a:chExt cx="2172849" cy="1832249"/>
          </a:xfrm>
        </p:grpSpPr>
        <p:pic>
          <p:nvPicPr>
            <p:cNvPr id="13" name="Picture 12"/>
            <p:cNvPicPr>
              <a:picLocks noChangeAspect="1"/>
            </p:cNvPicPr>
            <p:nvPr/>
          </p:nvPicPr>
          <p:blipFill>
            <a:blip r:embed="rId9"/>
            <a:stretch>
              <a:fillRect/>
            </a:stretch>
          </p:blipFill>
          <p:spPr>
            <a:xfrm>
              <a:off x="6553200" y="3501751"/>
              <a:ext cx="2172849" cy="1527449"/>
            </a:xfrm>
            <a:prstGeom prst="rect">
              <a:avLst/>
            </a:prstGeom>
          </p:spPr>
        </p:pic>
        <p:sp>
          <p:nvSpPr>
            <p:cNvPr id="14" name="TextBox 13"/>
            <p:cNvSpPr txBox="1"/>
            <p:nvPr/>
          </p:nvSpPr>
          <p:spPr>
            <a:xfrm>
              <a:off x="8153400" y="3349351"/>
              <a:ext cx="361723" cy="400110"/>
            </a:xfrm>
            <a:prstGeom prst="rect">
              <a:avLst/>
            </a:prstGeom>
            <a:noFill/>
          </p:spPr>
          <p:txBody>
            <a:bodyPr wrap="none" rtlCol="0">
              <a:spAutoFit/>
            </a:bodyPr>
            <a:lstStyle/>
            <a:p>
              <a:r>
                <a:rPr lang="en-US" sz="2000" i="1" dirty="0" smtClean="0">
                  <a:solidFill>
                    <a:srgbClr val="FF0000"/>
                  </a:solidFill>
                </a:rPr>
                <a:t>j</a:t>
              </a:r>
              <a:endParaRPr lang="en-US" sz="2000" i="1" dirty="0">
                <a:solidFill>
                  <a:srgbClr val="FF0000"/>
                </a:solidFill>
              </a:endParaRPr>
            </a:p>
          </p:txBody>
        </p:sp>
        <p:sp>
          <p:nvSpPr>
            <p:cNvPr id="15" name="TextBox 14"/>
            <p:cNvSpPr txBox="1"/>
            <p:nvPr/>
          </p:nvSpPr>
          <p:spPr>
            <a:xfrm>
              <a:off x="7467600" y="3196951"/>
              <a:ext cx="341952" cy="400110"/>
            </a:xfrm>
            <a:prstGeom prst="rect">
              <a:avLst/>
            </a:prstGeom>
            <a:noFill/>
          </p:spPr>
          <p:txBody>
            <a:bodyPr wrap="none" rtlCol="0">
              <a:spAutoFit/>
            </a:bodyPr>
            <a:lstStyle/>
            <a:p>
              <a:r>
                <a:rPr lang="en-US" sz="2000" i="1" dirty="0" smtClean="0">
                  <a:solidFill>
                    <a:srgbClr val="FF0000"/>
                  </a:solidFill>
                </a:rPr>
                <a:t>i</a:t>
              </a:r>
              <a:endParaRPr lang="en-US" sz="2000" i="1" dirty="0">
                <a:solidFill>
                  <a:srgbClr val="FF0000"/>
                </a:solidFill>
              </a:endParaRPr>
            </a:p>
          </p:txBody>
        </p:sp>
      </p:grpSp>
      <p:grpSp>
        <p:nvGrpSpPr>
          <p:cNvPr id="16" name="Group 15"/>
          <p:cNvGrpSpPr/>
          <p:nvPr/>
        </p:nvGrpSpPr>
        <p:grpSpPr>
          <a:xfrm>
            <a:off x="7048500" y="4419600"/>
            <a:ext cx="1676400" cy="1371600"/>
            <a:chOff x="5943600" y="76200"/>
            <a:chExt cx="2172849" cy="1832249"/>
          </a:xfrm>
        </p:grpSpPr>
        <p:pic>
          <p:nvPicPr>
            <p:cNvPr id="17" name="Picture 16"/>
            <p:cNvPicPr>
              <a:picLocks noChangeAspect="1"/>
            </p:cNvPicPr>
            <p:nvPr/>
          </p:nvPicPr>
          <p:blipFill>
            <a:blip r:embed="rId9"/>
            <a:stretch>
              <a:fillRect/>
            </a:stretch>
          </p:blipFill>
          <p:spPr>
            <a:xfrm>
              <a:off x="5943600" y="381000"/>
              <a:ext cx="2172849" cy="1527449"/>
            </a:xfrm>
            <a:prstGeom prst="rect">
              <a:avLst/>
            </a:prstGeom>
          </p:spPr>
        </p:pic>
        <p:sp>
          <p:nvSpPr>
            <p:cNvPr id="18" name="TextBox 17"/>
            <p:cNvSpPr txBox="1"/>
            <p:nvPr/>
          </p:nvSpPr>
          <p:spPr>
            <a:xfrm>
              <a:off x="7543800" y="228600"/>
              <a:ext cx="384532" cy="400110"/>
            </a:xfrm>
            <a:prstGeom prst="rect">
              <a:avLst/>
            </a:prstGeom>
            <a:noFill/>
          </p:spPr>
          <p:txBody>
            <a:bodyPr wrap="none" rtlCol="0">
              <a:spAutoFit/>
            </a:bodyPr>
            <a:lstStyle/>
            <a:p>
              <a:r>
                <a:rPr lang="en-US" sz="2000" i="1" dirty="0" smtClean="0">
                  <a:solidFill>
                    <a:srgbClr val="FF0000"/>
                  </a:solidFill>
                </a:rPr>
                <a:t>k</a:t>
              </a:r>
              <a:endParaRPr lang="en-US" sz="2000" i="1" dirty="0">
                <a:solidFill>
                  <a:srgbClr val="FF0000"/>
                </a:solidFill>
              </a:endParaRPr>
            </a:p>
          </p:txBody>
        </p:sp>
        <p:sp>
          <p:nvSpPr>
            <p:cNvPr id="19" name="TextBox 18"/>
            <p:cNvSpPr txBox="1"/>
            <p:nvPr/>
          </p:nvSpPr>
          <p:spPr>
            <a:xfrm>
              <a:off x="6858000" y="76200"/>
              <a:ext cx="361723" cy="400110"/>
            </a:xfrm>
            <a:prstGeom prst="rect">
              <a:avLst/>
            </a:prstGeom>
            <a:noFill/>
          </p:spPr>
          <p:txBody>
            <a:bodyPr wrap="none" rtlCol="0">
              <a:spAutoFit/>
            </a:bodyPr>
            <a:lstStyle/>
            <a:p>
              <a:r>
                <a:rPr lang="en-US" sz="2000" i="1" dirty="0" smtClean="0">
                  <a:solidFill>
                    <a:srgbClr val="FF0000"/>
                  </a:solidFill>
                </a:rPr>
                <a:t>j</a:t>
              </a:r>
              <a:endParaRPr lang="en-US" sz="2000" i="1" dirty="0">
                <a:solidFill>
                  <a:srgbClr val="FF0000"/>
                </a:solidFill>
              </a:endParaRPr>
            </a:p>
          </p:txBody>
        </p:sp>
        <p:sp>
          <p:nvSpPr>
            <p:cNvPr id="20" name="TextBox 19"/>
            <p:cNvSpPr txBox="1"/>
            <p:nvPr/>
          </p:nvSpPr>
          <p:spPr>
            <a:xfrm>
              <a:off x="6096000" y="304800"/>
              <a:ext cx="341952" cy="400110"/>
            </a:xfrm>
            <a:prstGeom prst="rect">
              <a:avLst/>
            </a:prstGeom>
            <a:noFill/>
          </p:spPr>
          <p:txBody>
            <a:bodyPr wrap="none" rtlCol="0">
              <a:spAutoFit/>
            </a:bodyPr>
            <a:lstStyle/>
            <a:p>
              <a:r>
                <a:rPr lang="en-US" sz="2000" i="1" dirty="0">
                  <a:solidFill>
                    <a:srgbClr val="FF0000"/>
                  </a:solidFill>
                </a:rPr>
                <a:t>i</a:t>
              </a:r>
            </a:p>
          </p:txBody>
        </p:sp>
      </p:grpSp>
    </p:spTree>
    <p:extLst>
      <p:ext uri="{BB962C8B-B14F-4D97-AF65-F5344CB8AC3E}">
        <p14:creationId xmlns:p14="http://schemas.microsoft.com/office/powerpoint/2010/main" val="9612461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356350"/>
            <a:ext cx="2133600" cy="365125"/>
          </a:xfrm>
          <a:prstGeom prst="rect">
            <a:avLst/>
          </a:prstGeom>
        </p:spPr>
        <p:txBody>
          <a:bodyPr/>
          <a:lstStyle/>
          <a:p>
            <a:fld id="{2D1ED937-7DA3-D940-B29F-A2093F6E893D}" type="slidenum">
              <a:rPr lang="en-US"/>
              <a:pPr/>
              <a:t>23</a:t>
            </a:fld>
            <a:endParaRPr lang="en-US" dirty="0"/>
          </a:p>
        </p:txBody>
      </p:sp>
      <p:sp>
        <p:nvSpPr>
          <p:cNvPr id="1826818" name="Rectangle 1026"/>
          <p:cNvSpPr>
            <a:spLocks noGrp="1" noChangeArrowheads="1"/>
          </p:cNvSpPr>
          <p:nvPr>
            <p:ph type="title"/>
          </p:nvPr>
        </p:nvSpPr>
        <p:spPr/>
        <p:txBody>
          <a:bodyPr/>
          <a:lstStyle/>
          <a:p>
            <a:r>
              <a:rPr lang="en-US" sz="3200" dirty="0" smtClean="0"/>
              <a:t>Example of Back-propagation</a:t>
            </a:r>
            <a:endParaRPr lang="en-US" sz="3200" dirty="0"/>
          </a:p>
        </p:txBody>
      </p:sp>
      <p:pic>
        <p:nvPicPr>
          <p:cNvPr id="1826820" name="Picture 1028" descr="Picture 1"/>
          <p:cNvPicPr>
            <a:picLocks noChangeAspect="1" noChangeArrowheads="1"/>
          </p:cNvPicPr>
          <p:nvPr/>
        </p:nvPicPr>
        <p:blipFill>
          <a:blip r:embed="rId4"/>
          <a:srcRect/>
          <a:stretch>
            <a:fillRect/>
          </a:stretch>
        </p:blipFill>
        <p:spPr bwMode="auto">
          <a:xfrm>
            <a:off x="889000" y="1911350"/>
            <a:ext cx="7366000" cy="3035300"/>
          </a:xfrm>
          <a:prstGeom prst="rect">
            <a:avLst/>
          </a:prstGeom>
          <a:noFill/>
        </p:spPr>
      </p:pic>
      <p:sp>
        <p:nvSpPr>
          <p:cNvPr id="6" name="TextBox 5"/>
          <p:cNvSpPr txBox="1"/>
          <p:nvPr/>
        </p:nvSpPr>
        <p:spPr>
          <a:xfrm>
            <a:off x="304800" y="5410200"/>
            <a:ext cx="6983552" cy="461665"/>
          </a:xfrm>
          <a:prstGeom prst="rect">
            <a:avLst/>
          </a:prstGeom>
          <a:noFill/>
        </p:spPr>
        <p:txBody>
          <a:bodyPr wrap="none" rtlCol="0">
            <a:spAutoFit/>
          </a:bodyPr>
          <a:lstStyle/>
          <a:p>
            <a:r>
              <a:rPr lang="en-US" dirty="0" smtClean="0">
                <a:solidFill>
                  <a:srgbClr val="FF0000"/>
                </a:solidFill>
              </a:rPr>
              <a:t>Note</a:t>
            </a:r>
            <a:r>
              <a:rPr lang="en-US" i="1" dirty="0" smtClean="0">
                <a:solidFill>
                  <a:srgbClr val="FF0000"/>
                </a:solidFill>
              </a:rPr>
              <a:t>: </a:t>
            </a:r>
            <a:r>
              <a:rPr lang="en-US" i="1" dirty="0" smtClean="0">
                <a:solidFill>
                  <a:schemeClr val="tx1"/>
                </a:solidFill>
              </a:rPr>
              <a:t>δ</a:t>
            </a:r>
            <a:r>
              <a:rPr lang="en-US" i="1" dirty="0" smtClean="0">
                <a:solidFill>
                  <a:srgbClr val="FF0000"/>
                </a:solidFill>
              </a:rPr>
              <a:t> </a:t>
            </a:r>
            <a:r>
              <a:rPr lang="en-US" dirty="0" smtClean="0">
                <a:solidFill>
                  <a:srgbClr val="FF0000"/>
                </a:solidFill>
              </a:rPr>
              <a:t>here is equivalent to       in the previous slides.</a:t>
            </a:r>
            <a:endParaRPr lang="en-US" i="1" dirty="0">
              <a:solidFill>
                <a:srgbClr val="FF0000"/>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098763522"/>
              </p:ext>
            </p:extLst>
          </p:nvPr>
        </p:nvGraphicFramePr>
        <p:xfrm>
          <a:off x="3873500" y="5305425"/>
          <a:ext cx="511175" cy="790575"/>
        </p:xfrm>
        <a:graphic>
          <a:graphicData uri="http://schemas.openxmlformats.org/presentationml/2006/ole">
            <mc:AlternateContent xmlns:mc="http://schemas.openxmlformats.org/markup-compatibility/2006">
              <mc:Choice xmlns:v="urn:schemas-microsoft-com:vml" Requires="v">
                <p:oleObj spid="_x0000_s3099" name="Equation" r:id="rId5" imgW="266700" imgH="444500" progId="Equation.3">
                  <p:embed/>
                </p:oleObj>
              </mc:Choice>
              <mc:Fallback>
                <p:oleObj name="Equation" r:id="rId5" imgW="266700" imgH="444500" progId="Equation.3">
                  <p:embed/>
                  <p:pic>
                    <p:nvPicPr>
                      <p:cNvPr id="0" name=""/>
                      <p:cNvPicPr/>
                      <p:nvPr/>
                    </p:nvPicPr>
                    <p:blipFill>
                      <a:blip r:embed="rId6"/>
                      <a:stretch>
                        <a:fillRect/>
                      </a:stretch>
                    </p:blipFill>
                    <p:spPr>
                      <a:xfrm>
                        <a:off x="3873500" y="5305425"/>
                        <a:ext cx="511175" cy="790575"/>
                      </a:xfrm>
                      <a:prstGeom prst="rect">
                        <a:avLst/>
                      </a:prstGeom>
                    </p:spPr>
                  </p:pic>
                </p:oleObj>
              </mc:Fallback>
            </mc:AlternateContent>
          </a:graphicData>
        </a:graphic>
      </p:graphicFrame>
    </p:spTree>
    <p:extLst>
      <p:ext uri="{BB962C8B-B14F-4D97-AF65-F5344CB8AC3E}">
        <p14:creationId xmlns:p14="http://schemas.microsoft.com/office/powerpoint/2010/main" val="5226222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356350"/>
            <a:ext cx="2133600" cy="365125"/>
          </a:xfrm>
          <a:prstGeom prst="rect">
            <a:avLst/>
          </a:prstGeom>
        </p:spPr>
        <p:txBody>
          <a:bodyPr/>
          <a:lstStyle/>
          <a:p>
            <a:fld id="{9DDF8F50-413F-BD46-9F02-4630A101FABD}" type="slidenum">
              <a:rPr lang="en-US"/>
              <a:pPr/>
              <a:t>24</a:t>
            </a:fld>
            <a:endParaRPr lang="en-US"/>
          </a:p>
        </p:txBody>
      </p:sp>
      <p:sp>
        <p:nvSpPr>
          <p:cNvPr id="1827842" name="Rectangle 2"/>
          <p:cNvSpPr>
            <a:spLocks noGrp="1" noChangeArrowheads="1"/>
          </p:cNvSpPr>
          <p:nvPr>
            <p:ph type="title"/>
          </p:nvPr>
        </p:nvSpPr>
        <p:spPr/>
        <p:txBody>
          <a:bodyPr/>
          <a:lstStyle/>
          <a:p>
            <a:r>
              <a:rPr lang="en-US" dirty="0"/>
              <a:t>Example of Back-propagation</a:t>
            </a:r>
          </a:p>
        </p:txBody>
      </p:sp>
      <p:pic>
        <p:nvPicPr>
          <p:cNvPr id="1827844" name="Picture 4" descr="Picture 2"/>
          <p:cNvPicPr>
            <a:picLocks noChangeAspect="1" noChangeArrowheads="1"/>
          </p:cNvPicPr>
          <p:nvPr/>
        </p:nvPicPr>
        <p:blipFill>
          <a:blip r:embed="rId3"/>
          <a:srcRect/>
          <a:stretch>
            <a:fillRect/>
          </a:stretch>
        </p:blipFill>
        <p:spPr bwMode="auto">
          <a:xfrm>
            <a:off x="850900" y="1771650"/>
            <a:ext cx="7442200" cy="3314700"/>
          </a:xfrm>
          <a:prstGeom prst="rect">
            <a:avLst/>
          </a:prstGeom>
          <a:noFill/>
        </p:spPr>
      </p:pic>
    </p:spTree>
    <p:extLst>
      <p:ext uri="{BB962C8B-B14F-4D97-AF65-F5344CB8AC3E}">
        <p14:creationId xmlns:p14="http://schemas.microsoft.com/office/powerpoint/2010/main" val="13318376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356350"/>
            <a:ext cx="2133600" cy="365125"/>
          </a:xfrm>
          <a:prstGeom prst="rect">
            <a:avLst/>
          </a:prstGeom>
        </p:spPr>
        <p:txBody>
          <a:bodyPr/>
          <a:lstStyle/>
          <a:p>
            <a:fld id="{11158F3B-0299-D745-A444-D6A99B9B0C86}" type="slidenum">
              <a:rPr lang="en-US"/>
              <a:pPr/>
              <a:t>25</a:t>
            </a:fld>
            <a:endParaRPr lang="en-US"/>
          </a:p>
        </p:txBody>
      </p:sp>
      <p:sp>
        <p:nvSpPr>
          <p:cNvPr id="1828866" name="Rectangle 2"/>
          <p:cNvSpPr>
            <a:spLocks noGrp="1" noChangeArrowheads="1"/>
          </p:cNvSpPr>
          <p:nvPr>
            <p:ph type="title"/>
          </p:nvPr>
        </p:nvSpPr>
        <p:spPr/>
        <p:txBody>
          <a:bodyPr/>
          <a:lstStyle/>
          <a:p>
            <a:r>
              <a:rPr lang="en-US" dirty="0"/>
              <a:t>Example of Back-propagation</a:t>
            </a:r>
          </a:p>
        </p:txBody>
      </p:sp>
      <p:pic>
        <p:nvPicPr>
          <p:cNvPr id="1828868" name="Picture 4" descr="Picture 3"/>
          <p:cNvPicPr>
            <a:picLocks noChangeAspect="1" noChangeArrowheads="1"/>
          </p:cNvPicPr>
          <p:nvPr/>
        </p:nvPicPr>
        <p:blipFill>
          <a:blip r:embed="rId3"/>
          <a:srcRect/>
          <a:stretch>
            <a:fillRect/>
          </a:stretch>
        </p:blipFill>
        <p:spPr bwMode="auto">
          <a:xfrm>
            <a:off x="844550" y="1784350"/>
            <a:ext cx="7454900" cy="3289300"/>
          </a:xfrm>
          <a:prstGeom prst="rect">
            <a:avLst/>
          </a:prstGeom>
          <a:noFill/>
        </p:spPr>
      </p:pic>
    </p:spTree>
    <p:extLst>
      <p:ext uri="{BB962C8B-B14F-4D97-AF65-F5344CB8AC3E}">
        <p14:creationId xmlns:p14="http://schemas.microsoft.com/office/powerpoint/2010/main" val="28123005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356350"/>
            <a:ext cx="2133600" cy="365125"/>
          </a:xfrm>
          <a:prstGeom prst="rect">
            <a:avLst/>
          </a:prstGeom>
        </p:spPr>
        <p:txBody>
          <a:bodyPr/>
          <a:lstStyle/>
          <a:p>
            <a:fld id="{8F08921E-9325-6844-911A-0B43D33CE933}" type="slidenum">
              <a:rPr lang="en-US"/>
              <a:pPr/>
              <a:t>26</a:t>
            </a:fld>
            <a:endParaRPr lang="en-US"/>
          </a:p>
        </p:txBody>
      </p:sp>
      <p:sp>
        <p:nvSpPr>
          <p:cNvPr id="1829890" name="Rectangle 2"/>
          <p:cNvSpPr>
            <a:spLocks noGrp="1" noChangeArrowheads="1"/>
          </p:cNvSpPr>
          <p:nvPr>
            <p:ph type="title"/>
          </p:nvPr>
        </p:nvSpPr>
        <p:spPr/>
        <p:txBody>
          <a:bodyPr/>
          <a:lstStyle/>
          <a:p>
            <a:r>
              <a:rPr lang="en-US" dirty="0"/>
              <a:t>Example of Back-propagation</a:t>
            </a:r>
          </a:p>
        </p:txBody>
      </p:sp>
      <p:pic>
        <p:nvPicPr>
          <p:cNvPr id="1829892" name="Picture 4" descr="Picture 4"/>
          <p:cNvPicPr>
            <a:picLocks noChangeAspect="1" noChangeArrowheads="1"/>
          </p:cNvPicPr>
          <p:nvPr/>
        </p:nvPicPr>
        <p:blipFill>
          <a:blip r:embed="rId3"/>
          <a:srcRect/>
          <a:stretch>
            <a:fillRect/>
          </a:stretch>
        </p:blipFill>
        <p:spPr bwMode="auto">
          <a:xfrm>
            <a:off x="825500" y="1581150"/>
            <a:ext cx="7493000" cy="3695700"/>
          </a:xfrm>
          <a:prstGeom prst="rect">
            <a:avLst/>
          </a:prstGeom>
          <a:noFill/>
        </p:spPr>
      </p:pic>
    </p:spTree>
    <p:extLst>
      <p:ext uri="{BB962C8B-B14F-4D97-AF65-F5344CB8AC3E}">
        <p14:creationId xmlns:p14="http://schemas.microsoft.com/office/powerpoint/2010/main" val="2872593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356350"/>
            <a:ext cx="2133600" cy="365125"/>
          </a:xfrm>
          <a:prstGeom prst="rect">
            <a:avLst/>
          </a:prstGeom>
        </p:spPr>
        <p:txBody>
          <a:bodyPr/>
          <a:lstStyle/>
          <a:p>
            <a:fld id="{968FD81C-B725-2B40-814B-94A113B1E313}" type="slidenum">
              <a:rPr lang="en-US"/>
              <a:pPr/>
              <a:t>27</a:t>
            </a:fld>
            <a:endParaRPr lang="en-US"/>
          </a:p>
        </p:txBody>
      </p:sp>
      <p:sp>
        <p:nvSpPr>
          <p:cNvPr id="1836034" name="Rectangle 2"/>
          <p:cNvSpPr>
            <a:spLocks noGrp="1" noChangeArrowheads="1"/>
          </p:cNvSpPr>
          <p:nvPr>
            <p:ph type="title"/>
          </p:nvPr>
        </p:nvSpPr>
        <p:spPr>
          <a:xfrm>
            <a:off x="381000" y="685800"/>
            <a:ext cx="8229600" cy="696913"/>
          </a:xfrm>
        </p:spPr>
        <p:txBody>
          <a:bodyPr/>
          <a:lstStyle/>
          <a:p>
            <a:r>
              <a:rPr lang="en-US" sz="3200" dirty="0" smtClean="0"/>
              <a:t>Some Comments </a:t>
            </a:r>
            <a:r>
              <a:rPr lang="en-US" sz="3200" dirty="0"/>
              <a:t>on </a:t>
            </a:r>
            <a:r>
              <a:rPr lang="en-US" sz="3200" dirty="0" smtClean="0"/>
              <a:t>NNs So Far</a:t>
            </a:r>
            <a:endParaRPr lang="en-US" sz="3200" dirty="0"/>
          </a:p>
        </p:txBody>
      </p:sp>
      <p:sp>
        <p:nvSpPr>
          <p:cNvPr id="1836035" name="Rectangle 3"/>
          <p:cNvSpPr>
            <a:spLocks noGrp="1" noChangeArrowheads="1"/>
          </p:cNvSpPr>
          <p:nvPr>
            <p:ph type="body" idx="1"/>
          </p:nvPr>
        </p:nvSpPr>
        <p:spPr>
          <a:xfrm>
            <a:off x="533400" y="1676400"/>
            <a:ext cx="8069263" cy="4287838"/>
          </a:xfrm>
        </p:spPr>
        <p:txBody>
          <a:bodyPr/>
          <a:lstStyle/>
          <a:p>
            <a:pPr>
              <a:lnSpc>
                <a:spcPct val="90000"/>
              </a:lnSpc>
            </a:pPr>
            <a:r>
              <a:rPr lang="en-US" sz="2400" dirty="0"/>
              <a:t>Multi-layer networks can overcome the representational limitations of single-layer</a:t>
            </a:r>
          </a:p>
          <a:p>
            <a:pPr lvl="1">
              <a:lnSpc>
                <a:spcPct val="90000"/>
              </a:lnSpc>
            </a:pPr>
            <a:r>
              <a:rPr lang="en-US" sz="2000" dirty="0"/>
              <a:t>Although may have issues with local minima</a:t>
            </a:r>
          </a:p>
          <a:p>
            <a:pPr>
              <a:lnSpc>
                <a:spcPct val="90000"/>
              </a:lnSpc>
            </a:pPr>
            <a:r>
              <a:rPr lang="en-US" sz="2400" dirty="0"/>
              <a:t>Recurrent networks are even more powerful, but more complex to understand and work with</a:t>
            </a:r>
          </a:p>
          <a:p>
            <a:pPr>
              <a:lnSpc>
                <a:spcPct val="90000"/>
              </a:lnSpc>
            </a:pPr>
            <a:r>
              <a:rPr lang="en-US" sz="2400" dirty="0"/>
              <a:t>Most common applications are in continuous </a:t>
            </a:r>
            <a:r>
              <a:rPr lang="en-US" sz="2400" i="1" dirty="0"/>
              <a:t>perceptual</a:t>
            </a:r>
            <a:r>
              <a:rPr lang="en-US" sz="2400" dirty="0"/>
              <a:t> or </a:t>
            </a:r>
            <a:r>
              <a:rPr lang="en-US" sz="2400" i="1" dirty="0" err="1"/>
              <a:t>perceptuomotor</a:t>
            </a:r>
            <a:r>
              <a:rPr lang="en-US" sz="2400" dirty="0"/>
              <a:t> domains</a:t>
            </a:r>
          </a:p>
          <a:p>
            <a:pPr lvl="1">
              <a:lnSpc>
                <a:spcPct val="90000"/>
              </a:lnSpc>
            </a:pPr>
            <a:r>
              <a:rPr lang="en-US" sz="2000" dirty="0"/>
              <a:t>E.g., speech, driving, handwriting, fraud detection</a:t>
            </a:r>
          </a:p>
          <a:p>
            <a:pPr>
              <a:lnSpc>
                <a:spcPct val="90000"/>
              </a:lnSpc>
            </a:pPr>
            <a:r>
              <a:rPr lang="en-US" sz="2400" dirty="0"/>
              <a:t>Recently have been efforts to understand relationship between NN and Bayesian learning</a:t>
            </a:r>
          </a:p>
        </p:txBody>
      </p:sp>
    </p:spTree>
    <p:extLst>
      <p:ext uri="{BB962C8B-B14F-4D97-AF65-F5344CB8AC3E}">
        <p14:creationId xmlns:p14="http://schemas.microsoft.com/office/powerpoint/2010/main" val="28093590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36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36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36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360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83603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836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6035"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8EC0BDF4-2828-BE43-9FF6-E4048E3EC936}" type="slidenum">
              <a:rPr lang="en-US"/>
              <a:pPr/>
              <a:t>28</a:t>
            </a:fld>
            <a:endParaRPr lang="en-US"/>
          </a:p>
        </p:txBody>
      </p:sp>
      <p:sp>
        <p:nvSpPr>
          <p:cNvPr id="2560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560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5603" name="Rectangle 3"/>
          <p:cNvSpPr>
            <a:spLocks/>
          </p:cNvSpPr>
          <p:nvPr/>
        </p:nvSpPr>
        <p:spPr bwMode="auto">
          <a:xfrm>
            <a:off x="3962400" y="0"/>
            <a:ext cx="5181600" cy="6858000"/>
          </a:xfrm>
          <a:prstGeom prst="rect">
            <a:avLst/>
          </a:prstGeom>
          <a:solidFill>
            <a:srgbClr val="FFFFFF"/>
          </a:solidFill>
          <a:ln w="9525" cap="flat">
            <a:solidFill>
              <a:srgbClr val="FFFFFF"/>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25604" name="Rectangle 4"/>
          <p:cNvSpPr>
            <a:spLocks noGrp="1" noChangeArrowheads="1"/>
          </p:cNvSpPr>
          <p:nvPr>
            <p:ph type="body" idx="1"/>
          </p:nvPr>
        </p:nvSpPr>
        <p:spPr>
          <a:xfrm>
            <a:off x="457200" y="1295400"/>
            <a:ext cx="3814763" cy="5562600"/>
          </a:xfrm>
          <a:ln/>
        </p:spPr>
        <p:txBody>
          <a:bodyPr rIns="132080"/>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a:p>
            <a:pPr>
              <a:buFont typeface="Tahoma" charset="0"/>
              <a:buNone/>
            </a:pPr>
            <a:r>
              <a:rPr lang="en-US" u="sng">
                <a:solidFill>
                  <a:srgbClr val="996633"/>
                </a:solidFill>
                <a:hlinkClick r:id="rId3"/>
              </a:rPr>
              <a:t>http://ams.egeo.sai.jrc.it/eurostat/Lot16-SUPCOM95/node7.html</a:t>
            </a:r>
            <a:endParaRPr lang="en-US" u="sng">
              <a:solidFill>
                <a:srgbClr val="996633"/>
              </a:solidFill>
            </a:endParaRPr>
          </a:p>
        </p:txBody>
      </p:sp>
      <p:pic>
        <p:nvPicPr>
          <p:cNvPr id="25605" name="Picture 5"/>
          <p:cNvPicPr>
            <a:picLocks noChangeArrowheads="1"/>
          </p:cNvPicPr>
          <p:nvPr/>
        </p:nvPicPr>
        <p:blipFill>
          <a:blip r:embed="rId4"/>
          <a:srcRect/>
          <a:stretch>
            <a:fillRect/>
          </a:stretch>
        </p:blipFill>
        <p:spPr bwMode="auto">
          <a:xfrm>
            <a:off x="4510088" y="0"/>
            <a:ext cx="4633912" cy="6858000"/>
          </a:xfrm>
          <a:prstGeom prst="rect">
            <a:avLst/>
          </a:prstGeom>
          <a:noFill/>
          <a:ln w="9525" cap="flat">
            <a:solidFill>
              <a:srgbClr val="FFFFFF"/>
            </a:solidFill>
            <a:prstDash val="solid"/>
            <a:miter lim="800000"/>
            <a:headEnd/>
            <a:tailEnd/>
          </a:ln>
        </p:spPr>
      </p:pic>
      <p:sp>
        <p:nvSpPr>
          <p:cNvPr id="25606" name="Rectangle 6"/>
          <p:cNvSpPr>
            <a:spLocks noGrp="1" noChangeArrowheads="1"/>
          </p:cNvSpPr>
          <p:nvPr>
            <p:ph type="title"/>
          </p:nvPr>
        </p:nvSpPr>
        <p:spPr>
          <a:ln/>
        </p:spPr>
        <p:txBody>
          <a:bodyPr rIns="132080"/>
          <a:lstStyle/>
          <a:p>
            <a:r>
              <a:rPr lang="en-US"/>
              <a:t>training a multilayer network</a:t>
            </a:r>
          </a:p>
        </p:txBody>
      </p:sp>
    </p:spTree>
    <p:extLst>
      <p:ext uri="{BB962C8B-B14F-4D97-AF65-F5344CB8AC3E}">
        <p14:creationId xmlns:p14="http://schemas.microsoft.com/office/powerpoint/2010/main" val="1450194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Playground </a:t>
            </a:r>
            <a:r>
              <a:rPr lang="en-US" dirty="0">
                <a:hlinkClick r:id="rId2"/>
              </a:rPr>
              <a:t>http://playground.tensorflow.org</a:t>
            </a:r>
            <a:r>
              <a:rPr lang="en-US" dirty="0" smtClean="0">
                <a:hlinkClick r:id="rId2"/>
              </a:rPr>
              <a:t>/</a:t>
            </a:r>
            <a:endParaRPr lang="en-US" dirty="0"/>
          </a:p>
        </p:txBody>
      </p:sp>
      <p:sp>
        <p:nvSpPr>
          <p:cNvPr id="3" name="Content Placeholder 2"/>
          <p:cNvSpPr>
            <a:spLocks noGrp="1"/>
          </p:cNvSpPr>
          <p:nvPr>
            <p:ph idx="1"/>
          </p:nvPr>
        </p:nvSpPr>
        <p:spPr>
          <a:xfrm>
            <a:off x="457200" y="1066800"/>
            <a:ext cx="8229600" cy="457200"/>
          </a:xfrm>
        </p:spPr>
        <p:txBody>
          <a:bodyPr/>
          <a:lstStyle/>
          <a:p>
            <a:pPr marL="39688" indent="0">
              <a:buNone/>
            </a:pPr>
            <a:r>
              <a:rPr lang="en-US" dirty="0" smtClean="0"/>
              <a:t>Play with this very nice website and you will learn a lot!</a:t>
            </a:r>
            <a:endParaRPr lang="en-US" dirty="0"/>
          </a:p>
        </p:txBody>
      </p:sp>
      <p:sp>
        <p:nvSpPr>
          <p:cNvPr id="4" name="Slide Number Placeholder 3"/>
          <p:cNvSpPr>
            <a:spLocks noGrp="1"/>
          </p:cNvSpPr>
          <p:nvPr>
            <p:ph type="sldNum" sz="quarter" idx="10"/>
          </p:nvPr>
        </p:nvSpPr>
        <p:spPr/>
        <p:txBody>
          <a:bodyPr/>
          <a:lstStyle/>
          <a:p>
            <a:fld id="{4A2C4E19-FF42-1D47-9D98-3C4F0C12BCE3}" type="slidenum">
              <a:rPr lang="en-US" smtClean="0"/>
              <a:pPr/>
              <a:t>29</a:t>
            </a:fld>
            <a:endParaRPr lang="en-US"/>
          </a:p>
        </p:txBody>
      </p:sp>
      <p:pic>
        <p:nvPicPr>
          <p:cNvPr id="5" name="Picture 4"/>
          <p:cNvPicPr>
            <a:picLocks noChangeAspect="1"/>
          </p:cNvPicPr>
          <p:nvPr/>
        </p:nvPicPr>
        <p:blipFill>
          <a:blip r:embed="rId3"/>
          <a:stretch>
            <a:fillRect/>
          </a:stretch>
        </p:blipFill>
        <p:spPr>
          <a:xfrm>
            <a:off x="1905000" y="1600200"/>
            <a:ext cx="5523712" cy="5013640"/>
          </a:xfrm>
          <a:prstGeom prst="rect">
            <a:avLst/>
          </a:prstGeom>
        </p:spPr>
      </p:pic>
    </p:spTree>
    <p:extLst>
      <p:ext uri="{BB962C8B-B14F-4D97-AF65-F5344CB8AC3E}">
        <p14:creationId xmlns:p14="http://schemas.microsoft.com/office/powerpoint/2010/main" val="1994311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6553200" y="6356350"/>
            <a:ext cx="2133600" cy="365125"/>
          </a:xfrm>
          <a:prstGeom prst="rect">
            <a:avLst/>
          </a:prstGeom>
        </p:spPr>
        <p:txBody>
          <a:bodyPr/>
          <a:lstStyle/>
          <a:p>
            <a:fld id="{972BAA6A-A521-4743-B68A-510E7A8A0BCF}" type="slidenum">
              <a:rPr lang="en-US"/>
              <a:pPr/>
              <a:t>3</a:t>
            </a:fld>
            <a:endParaRPr lang="en-US"/>
          </a:p>
        </p:txBody>
      </p:sp>
      <p:sp>
        <p:nvSpPr>
          <p:cNvPr id="1807362" name="Rectangle 2"/>
          <p:cNvSpPr>
            <a:spLocks noGrp="1" noChangeArrowheads="1"/>
          </p:cNvSpPr>
          <p:nvPr>
            <p:ph type="title"/>
          </p:nvPr>
        </p:nvSpPr>
        <p:spPr>
          <a:xfrm>
            <a:off x="1447800" y="0"/>
            <a:ext cx="6454775" cy="989013"/>
          </a:xfrm>
        </p:spPr>
        <p:txBody>
          <a:bodyPr/>
          <a:lstStyle/>
          <a:p>
            <a:r>
              <a:rPr lang="en-US" sz="4000" dirty="0"/>
              <a:t>Neural </a:t>
            </a:r>
            <a:r>
              <a:rPr lang="en-US" sz="4000" dirty="0" smtClean="0"/>
              <a:t>Networks in Brain</a:t>
            </a:r>
            <a:endParaRPr lang="en-US" sz="4000" dirty="0"/>
          </a:p>
        </p:txBody>
      </p:sp>
      <p:sp>
        <p:nvSpPr>
          <p:cNvPr id="1807363" name="Rectangle 3"/>
          <p:cNvSpPr>
            <a:spLocks noGrp="1" noChangeArrowheads="1"/>
          </p:cNvSpPr>
          <p:nvPr>
            <p:ph type="body" idx="1"/>
          </p:nvPr>
        </p:nvSpPr>
        <p:spPr>
          <a:xfrm>
            <a:off x="2716213" y="1028700"/>
            <a:ext cx="6308725" cy="3086100"/>
          </a:xfrm>
        </p:spPr>
        <p:txBody>
          <a:bodyPr>
            <a:normAutofit fontScale="92500" lnSpcReduction="10000"/>
          </a:bodyPr>
          <a:lstStyle/>
          <a:p>
            <a:pPr>
              <a:lnSpc>
                <a:spcPct val="90000"/>
              </a:lnSpc>
            </a:pPr>
            <a:r>
              <a:rPr lang="en-US" sz="2000" dirty="0">
                <a:solidFill>
                  <a:srgbClr val="000000"/>
                </a:solidFill>
              </a:rPr>
              <a:t>Human brain is divided into regions with some functional specialization</a:t>
            </a:r>
          </a:p>
          <a:p>
            <a:pPr lvl="1">
              <a:lnSpc>
                <a:spcPct val="90000"/>
              </a:lnSpc>
            </a:pPr>
            <a:r>
              <a:rPr lang="en-US" sz="1800" dirty="0">
                <a:solidFill>
                  <a:srgbClr val="000000"/>
                </a:solidFill>
              </a:rPr>
              <a:t>E.g., Wernicke’s and </a:t>
            </a:r>
            <a:r>
              <a:rPr lang="en-US" sz="1800" dirty="0" err="1">
                <a:solidFill>
                  <a:srgbClr val="000000"/>
                </a:solidFill>
              </a:rPr>
              <a:t>Broca’s</a:t>
            </a:r>
            <a:r>
              <a:rPr lang="en-US" sz="1800" dirty="0">
                <a:solidFill>
                  <a:srgbClr val="000000"/>
                </a:solidFill>
              </a:rPr>
              <a:t> areas for language</a:t>
            </a:r>
          </a:p>
          <a:p>
            <a:pPr>
              <a:lnSpc>
                <a:spcPct val="90000"/>
              </a:lnSpc>
            </a:pPr>
            <a:r>
              <a:rPr lang="en-US" sz="2000" dirty="0">
                <a:solidFill>
                  <a:srgbClr val="000000"/>
                </a:solidFill>
              </a:rPr>
              <a:t>Computation is driven by very large networks of rather slow </a:t>
            </a:r>
            <a:r>
              <a:rPr lang="en-US" sz="2000" i="1" dirty="0">
                <a:solidFill>
                  <a:srgbClr val="000000"/>
                </a:solidFill>
              </a:rPr>
              <a:t>neurons</a:t>
            </a:r>
            <a:r>
              <a:rPr lang="en-US" sz="2000" dirty="0">
                <a:solidFill>
                  <a:srgbClr val="000000"/>
                </a:solidFill>
              </a:rPr>
              <a:t> connected via </a:t>
            </a:r>
            <a:r>
              <a:rPr lang="en-US" sz="2000" i="1" dirty="0">
                <a:solidFill>
                  <a:srgbClr val="000000"/>
                </a:solidFill>
              </a:rPr>
              <a:t>synapses</a:t>
            </a:r>
          </a:p>
          <a:p>
            <a:pPr lvl="1">
              <a:lnSpc>
                <a:spcPct val="90000"/>
              </a:lnSpc>
            </a:pPr>
            <a:r>
              <a:rPr lang="en-US" sz="1800" dirty="0">
                <a:solidFill>
                  <a:srgbClr val="000000"/>
                </a:solidFill>
              </a:rPr>
              <a:t>10</a:t>
            </a:r>
            <a:r>
              <a:rPr lang="en-US" sz="1800" baseline="30000" dirty="0">
                <a:solidFill>
                  <a:srgbClr val="000000"/>
                </a:solidFill>
              </a:rPr>
              <a:t>11</a:t>
            </a:r>
            <a:r>
              <a:rPr lang="en-US" sz="1800" dirty="0">
                <a:solidFill>
                  <a:srgbClr val="000000"/>
                </a:solidFill>
              </a:rPr>
              <a:t> neurons of &gt; 20 types</a:t>
            </a:r>
          </a:p>
          <a:p>
            <a:pPr lvl="1">
              <a:lnSpc>
                <a:spcPct val="90000"/>
              </a:lnSpc>
            </a:pPr>
            <a:r>
              <a:rPr lang="en-US" sz="1800" dirty="0">
                <a:solidFill>
                  <a:srgbClr val="000000"/>
                </a:solidFill>
              </a:rPr>
              <a:t>10</a:t>
            </a:r>
            <a:r>
              <a:rPr lang="en-US" sz="1800" baseline="30000" dirty="0">
                <a:solidFill>
                  <a:srgbClr val="000000"/>
                </a:solidFill>
              </a:rPr>
              <a:t>14</a:t>
            </a:r>
            <a:r>
              <a:rPr lang="en-US" sz="1800" dirty="0">
                <a:solidFill>
                  <a:srgbClr val="000000"/>
                </a:solidFill>
              </a:rPr>
              <a:t> synapses</a:t>
            </a:r>
          </a:p>
          <a:p>
            <a:pPr lvl="1">
              <a:lnSpc>
                <a:spcPct val="90000"/>
              </a:lnSpc>
            </a:pPr>
            <a:r>
              <a:rPr lang="en-US" sz="1800" dirty="0">
                <a:solidFill>
                  <a:srgbClr val="000000"/>
                </a:solidFill>
              </a:rPr>
              <a:t>1-10ms cycle time</a:t>
            </a:r>
          </a:p>
          <a:p>
            <a:pPr lvl="1">
              <a:lnSpc>
                <a:spcPct val="90000"/>
              </a:lnSpc>
            </a:pPr>
            <a:r>
              <a:rPr lang="en-US" sz="1800" dirty="0">
                <a:solidFill>
                  <a:srgbClr val="000000"/>
                </a:solidFill>
              </a:rPr>
              <a:t>Signals are noisy spike trains of electrical potential</a:t>
            </a:r>
          </a:p>
          <a:p>
            <a:pPr>
              <a:lnSpc>
                <a:spcPct val="90000"/>
              </a:lnSpc>
            </a:pPr>
            <a:r>
              <a:rPr lang="en-US" sz="2000" dirty="0">
                <a:solidFill>
                  <a:srgbClr val="000000"/>
                </a:solidFill>
              </a:rPr>
              <a:t>In AI/ML, models of neurons are highly </a:t>
            </a:r>
            <a:r>
              <a:rPr lang="en-US" sz="2000" dirty="0" smtClean="0">
                <a:solidFill>
                  <a:srgbClr val="000000"/>
                </a:solidFill>
              </a:rPr>
              <a:t>simplified</a:t>
            </a:r>
          </a:p>
          <a:p>
            <a:pPr>
              <a:lnSpc>
                <a:spcPct val="90000"/>
              </a:lnSpc>
            </a:pPr>
            <a:r>
              <a:rPr lang="en-US" sz="2000" dirty="0" smtClean="0">
                <a:solidFill>
                  <a:srgbClr val="000000"/>
                </a:solidFill>
              </a:rPr>
              <a:t>New Discovery: Glial Cells in Brain boost learning</a:t>
            </a:r>
            <a:endParaRPr lang="en-US" sz="2000" dirty="0">
              <a:solidFill>
                <a:srgbClr val="000000"/>
              </a:solidFill>
            </a:endParaRPr>
          </a:p>
        </p:txBody>
      </p:sp>
      <p:pic>
        <p:nvPicPr>
          <p:cNvPr id="1807365" name="Picture 5" descr="Picture 3"/>
          <p:cNvPicPr>
            <a:picLocks noChangeAspect="1" noChangeArrowheads="1"/>
          </p:cNvPicPr>
          <p:nvPr/>
        </p:nvPicPr>
        <p:blipFill>
          <a:blip r:embed="rId3"/>
          <a:srcRect/>
          <a:stretch>
            <a:fillRect/>
          </a:stretch>
        </p:blipFill>
        <p:spPr bwMode="auto">
          <a:xfrm>
            <a:off x="4329113" y="4416425"/>
            <a:ext cx="3662362" cy="2032000"/>
          </a:xfrm>
          <a:prstGeom prst="rect">
            <a:avLst/>
          </a:prstGeom>
          <a:noFill/>
        </p:spPr>
      </p:pic>
      <p:pic>
        <p:nvPicPr>
          <p:cNvPr id="1807366" name="Picture 6"/>
          <p:cNvPicPr>
            <a:picLocks noChangeAspect="1" noChangeArrowheads="1"/>
          </p:cNvPicPr>
          <p:nvPr/>
        </p:nvPicPr>
        <p:blipFill>
          <a:blip r:embed="rId4"/>
          <a:srcRect/>
          <a:stretch>
            <a:fillRect/>
          </a:stretch>
        </p:blipFill>
        <p:spPr bwMode="auto">
          <a:xfrm>
            <a:off x="22995" y="1524000"/>
            <a:ext cx="2568575" cy="2085975"/>
          </a:xfrm>
          <a:prstGeom prst="rect">
            <a:avLst/>
          </a:prstGeom>
          <a:noFill/>
          <a:ln w="9525">
            <a:noFill/>
            <a:miter lim="800000"/>
            <a:headEnd/>
            <a:tailEnd/>
          </a:ln>
          <a:effectLst/>
        </p:spPr>
      </p:pic>
      <p:pic>
        <p:nvPicPr>
          <p:cNvPr id="1807368" name="Picture 8"/>
          <p:cNvPicPr>
            <a:picLocks noChangeAspect="1" noChangeArrowheads="1"/>
          </p:cNvPicPr>
          <p:nvPr/>
        </p:nvPicPr>
        <p:blipFill>
          <a:blip r:embed="rId5"/>
          <a:srcRect/>
          <a:stretch>
            <a:fillRect/>
          </a:stretch>
        </p:blipFill>
        <p:spPr bwMode="auto">
          <a:xfrm>
            <a:off x="374650" y="4002088"/>
            <a:ext cx="3341688" cy="2855912"/>
          </a:xfrm>
          <a:prstGeom prst="rect">
            <a:avLst/>
          </a:prstGeom>
          <a:noFill/>
          <a:ln w="9525">
            <a:noFill/>
            <a:miter lim="800000"/>
            <a:headEnd/>
            <a:tailEnd/>
          </a:ln>
          <a:effectLst/>
        </p:spPr>
      </p:pic>
    </p:spTree>
    <p:extLst>
      <p:ext uri="{BB962C8B-B14F-4D97-AF65-F5344CB8AC3E}">
        <p14:creationId xmlns:p14="http://schemas.microsoft.com/office/powerpoint/2010/main" val="6868307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07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807363">
                                            <p:txEl>
                                              <p:pRg st="1" end="1"/>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180736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80736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180736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1807363">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499"/>
                                          </p:stCondLst>
                                        </p:cTn>
                                        <p:tgtEl>
                                          <p:spTgt spid="180736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499"/>
                                          </p:stCondLst>
                                        </p:cTn>
                                        <p:tgtEl>
                                          <p:spTgt spid="1807363">
                                            <p:txEl>
                                              <p:pRg st="6" end="6"/>
                                            </p:txEl>
                                          </p:spTgt>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499"/>
                                          </p:stCondLst>
                                        </p:cTn>
                                        <p:tgtEl>
                                          <p:spTgt spid="18073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0736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07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7363"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133600"/>
            <a:ext cx="8423275" cy="2667000"/>
          </a:xfrm>
        </p:spPr>
        <p:txBody>
          <a:bodyPr/>
          <a:lstStyle/>
          <a:p>
            <a:pPr eaLnBrk="1" hangingPunct="1">
              <a:defRPr/>
            </a:pPr>
            <a:r>
              <a:rPr lang="en-US" sz="4400" dirty="0">
                <a:solidFill>
                  <a:srgbClr val="000000"/>
                </a:solidFill>
              </a:rPr>
              <a:t>Hopfield </a:t>
            </a:r>
            <a:r>
              <a:rPr lang="en-US" sz="4400" dirty="0" smtClean="0">
                <a:solidFill>
                  <a:srgbClr val="000000"/>
                </a:solidFill>
              </a:rPr>
              <a:t>Networks</a:t>
            </a:r>
            <a:br>
              <a:rPr lang="en-US" sz="4400" dirty="0" smtClean="0">
                <a:solidFill>
                  <a:srgbClr val="000000"/>
                </a:solidFill>
              </a:rPr>
            </a:br>
            <a:r>
              <a:rPr lang="en-US" sz="4400" dirty="0" smtClean="0">
                <a:solidFill>
                  <a:srgbClr val="000000"/>
                </a:solidFill>
              </a:rPr>
              <a:t>	</a:t>
            </a:r>
            <a:r>
              <a:rPr lang="en-US" sz="4400" b="0" dirty="0" smtClean="0">
                <a:solidFill>
                  <a:srgbClr val="000000"/>
                </a:solidFill>
              </a:rPr>
              <a:t>minimizing </a:t>
            </a:r>
            <a:r>
              <a:rPr lang="en-US" sz="4400" b="0" dirty="0">
                <a:solidFill>
                  <a:srgbClr val="000000"/>
                </a:solidFill>
              </a:rPr>
              <a:t>the </a:t>
            </a:r>
            <a:r>
              <a:rPr lang="en-US" sz="4400" b="0" dirty="0" smtClean="0">
                <a:solidFill>
                  <a:srgbClr val="000000"/>
                </a:solidFill>
              </a:rPr>
              <a:t>energy</a:t>
            </a:r>
            <a:br>
              <a:rPr lang="en-US" sz="4400" b="0" dirty="0" smtClean="0">
                <a:solidFill>
                  <a:srgbClr val="000000"/>
                </a:solidFill>
              </a:rPr>
            </a:br>
            <a:r>
              <a:rPr lang="en-US" sz="4400" b="0" dirty="0" smtClean="0">
                <a:solidFill>
                  <a:srgbClr val="000000"/>
                </a:solidFill>
              </a:rPr>
              <a:t>	</a:t>
            </a:r>
            <a:br>
              <a:rPr lang="en-US" sz="4400" b="0" dirty="0" smtClean="0">
                <a:solidFill>
                  <a:srgbClr val="000000"/>
                </a:solidFill>
              </a:rPr>
            </a:br>
            <a:r>
              <a:rPr lang="en-US" sz="2800" b="0" dirty="0" smtClean="0">
                <a:solidFill>
                  <a:srgbClr val="000000"/>
                </a:solidFill>
              </a:rPr>
              <a:t>(Note: Back</a:t>
            </a:r>
            <a:r>
              <a:rPr lang="en-US" sz="2800" b="0" dirty="0" smtClean="0">
                <a:solidFill>
                  <a:srgbClr val="000000"/>
                </a:solidFill>
                <a:effectLst/>
              </a:rPr>
              <a:t>-Propagation </a:t>
            </a:r>
            <a:r>
              <a:rPr lang="en-US" sz="2800" b="0" dirty="0" smtClean="0">
                <a:solidFill>
                  <a:srgbClr val="000000"/>
                </a:solidFill>
                <a:effectLst/>
              </a:rPr>
              <a:t>is to minimize </a:t>
            </a:r>
            <a:r>
              <a:rPr lang="en-US" sz="2800" b="0" dirty="0" smtClean="0">
                <a:solidFill>
                  <a:srgbClr val="000000"/>
                </a:solidFill>
                <a:effectLst/>
              </a:rPr>
              <a:t>the </a:t>
            </a:r>
            <a:r>
              <a:rPr lang="en-US" sz="2800" b="0" dirty="0" smtClean="0">
                <a:solidFill>
                  <a:srgbClr val="000000"/>
                </a:solidFill>
                <a:effectLst/>
              </a:rPr>
              <a:t>errors)</a:t>
            </a:r>
            <a:endParaRPr lang="en-US" sz="4400" dirty="0" smtClean="0">
              <a:solidFill>
                <a:srgbClr val="000000"/>
              </a:solidFill>
              <a:effectLst/>
            </a:endParaRPr>
          </a:p>
        </p:txBody>
      </p:sp>
    </p:spTree>
    <p:extLst>
      <p:ext uri="{BB962C8B-B14F-4D97-AF65-F5344CB8AC3E}">
        <p14:creationId xmlns:p14="http://schemas.microsoft.com/office/powerpoint/2010/main" val="17889376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72881BAF-B17C-3D43-8374-D96572BC3FC5}" type="slidenum">
              <a:rPr lang="en-US"/>
              <a:pPr/>
              <a:t>31</a:t>
            </a:fld>
            <a:endParaRPr lang="en-US"/>
          </a:p>
        </p:txBody>
      </p:sp>
      <p:sp>
        <p:nvSpPr>
          <p:cNvPr id="2867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867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8675" name="Rectangle 3"/>
          <p:cNvSpPr>
            <a:spLocks noGrp="1" noChangeArrowheads="1"/>
          </p:cNvSpPr>
          <p:nvPr>
            <p:ph type="title"/>
          </p:nvPr>
        </p:nvSpPr>
        <p:spPr>
          <a:ln/>
        </p:spPr>
        <p:txBody>
          <a:bodyPr rIns="132080"/>
          <a:lstStyle/>
          <a:p>
            <a:r>
              <a:rPr lang="en-US" sz="2000"/>
              <a:t>Hopfield Networks</a:t>
            </a:r>
          </a:p>
        </p:txBody>
      </p:sp>
      <p:sp>
        <p:nvSpPr>
          <p:cNvPr id="28676" name="Rectangle 4"/>
          <p:cNvSpPr>
            <a:spLocks noGrp="1" noChangeArrowheads="1"/>
          </p:cNvSpPr>
          <p:nvPr>
            <p:ph type="body" idx="1"/>
          </p:nvPr>
        </p:nvSpPr>
        <p:spPr>
          <a:ln/>
        </p:spPr>
        <p:txBody>
          <a:bodyPr rIns="132080"/>
          <a:lstStyle/>
          <a:p>
            <a:pPr>
              <a:spcBef>
                <a:spcPct val="0"/>
              </a:spcBef>
            </a:pPr>
            <a:endParaRPr lang="en-US"/>
          </a:p>
          <a:p>
            <a:pPr>
              <a:spcBef>
                <a:spcPts val="300"/>
              </a:spcBef>
            </a:pPr>
            <a:endParaRPr lang="en-US"/>
          </a:p>
          <a:p>
            <a:pPr>
              <a:spcBef>
                <a:spcPts val="300"/>
              </a:spcBef>
            </a:pPr>
            <a:r>
              <a:rPr lang="en-US" sz="2200"/>
              <a:t>A paper by John Hopfield in 1982 was the catalyst </a:t>
            </a:r>
            <a:br>
              <a:rPr lang="en-US" sz="2200"/>
            </a:br>
            <a:r>
              <a:rPr lang="en-US" sz="2200"/>
              <a:t>in attracting the attention of many physicists to </a:t>
            </a:r>
            <a:br>
              <a:rPr lang="en-US" sz="2200"/>
            </a:br>
            <a:r>
              <a:rPr lang="en-US" sz="2200"/>
              <a:t>"Neural Networks".</a:t>
            </a:r>
          </a:p>
          <a:p>
            <a:pPr>
              <a:spcBef>
                <a:spcPts val="300"/>
              </a:spcBef>
            </a:pPr>
            <a:endParaRPr lang="en-US" sz="1300"/>
          </a:p>
          <a:p>
            <a:pPr>
              <a:spcBef>
                <a:spcPts val="300"/>
              </a:spcBef>
            </a:pPr>
            <a:endParaRPr lang="en-US" sz="1300"/>
          </a:p>
          <a:p>
            <a:pPr>
              <a:spcBef>
                <a:spcPts val="300"/>
              </a:spcBef>
            </a:pPr>
            <a:endParaRPr lang="en-US" sz="1300"/>
          </a:p>
          <a:p>
            <a:pPr>
              <a:spcBef>
                <a:spcPts val="300"/>
              </a:spcBef>
            </a:pPr>
            <a:r>
              <a:rPr lang="en-US"/>
              <a:t>In a network of McCulloch-Pitts neurons</a:t>
            </a:r>
          </a:p>
          <a:p>
            <a:pPr>
              <a:spcBef>
                <a:spcPts val="300"/>
              </a:spcBef>
              <a:buFont typeface="Tahoma" charset="0"/>
              <a:buNone/>
            </a:pPr>
            <a:r>
              <a:rPr lang="en-US"/>
              <a:t>	whose output is 1 iff </a:t>
            </a:r>
            <a:r>
              <a:rPr lang="en-US" sz="2400">
                <a:latin typeface="Symbol" charset="2"/>
                <a:ea typeface="Symbol" charset="2"/>
                <a:cs typeface="Symbol" charset="2"/>
                <a:sym typeface="Symbol" charset="2"/>
              </a:rPr>
              <a:t>Σ</a:t>
            </a:r>
            <a:r>
              <a:rPr lang="en-US"/>
              <a:t>w</a:t>
            </a:r>
            <a:r>
              <a:rPr lang="en-US" sz="1600"/>
              <a:t>ij</a:t>
            </a:r>
            <a:r>
              <a:rPr lang="en-US" sz="1800"/>
              <a:t> </a:t>
            </a:r>
            <a:r>
              <a:rPr lang="en-US"/>
              <a:t>s</a:t>
            </a:r>
            <a:r>
              <a:rPr lang="en-US" sz="1600"/>
              <a:t>j</a:t>
            </a:r>
            <a:r>
              <a:rPr lang="en-US"/>
              <a:t> </a:t>
            </a:r>
            <a:r>
              <a:rPr lang="en-US">
                <a:latin typeface="Symbol" charset="2"/>
                <a:ea typeface="Symbol" charset="2"/>
                <a:cs typeface="Symbol" charset="2"/>
                <a:sym typeface="Symbol" charset="2"/>
              </a:rPr>
              <a:t>≥</a:t>
            </a:r>
            <a:r>
              <a:rPr lang="en-US"/>
              <a:t> </a:t>
            </a:r>
            <a:r>
              <a:rPr lang="en-US">
                <a:latin typeface="Symbol" charset="2"/>
                <a:ea typeface="Symbol" charset="2"/>
                <a:cs typeface="Symbol" charset="2"/>
                <a:sym typeface="Symbol" charset="2"/>
              </a:rPr>
              <a:t>θ</a:t>
            </a:r>
            <a:r>
              <a:rPr lang="en-US" baseline="-25000"/>
              <a:t>i </a:t>
            </a:r>
            <a:r>
              <a:rPr lang="en-US"/>
              <a:t>and is otherwise 0,</a:t>
            </a:r>
          </a:p>
          <a:p>
            <a:pPr>
              <a:spcBef>
                <a:spcPts val="300"/>
              </a:spcBef>
              <a:buFont typeface="Tahoma" charset="0"/>
              <a:buNone/>
            </a:pPr>
            <a:r>
              <a:rPr lang="en-US"/>
              <a:t>	neurons are updated synchronously: every neuron processes its inputs at each time step to determine a new output.  </a:t>
            </a:r>
          </a:p>
        </p:txBody>
      </p:sp>
    </p:spTree>
    <p:extLst>
      <p:ext uri="{BB962C8B-B14F-4D97-AF65-F5344CB8AC3E}">
        <p14:creationId xmlns:p14="http://schemas.microsoft.com/office/powerpoint/2010/main" val="39312837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888D71F8-3583-7F47-9F1D-D729C88C4388}" type="slidenum">
              <a:rPr lang="en-US"/>
              <a:pPr/>
              <a:t>32</a:t>
            </a:fld>
            <a:endParaRPr lang="en-US"/>
          </a:p>
        </p:txBody>
      </p:sp>
      <p:sp>
        <p:nvSpPr>
          <p:cNvPr id="2969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969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9699" name="Rectangle 3"/>
          <p:cNvSpPr>
            <a:spLocks noGrp="1" noChangeArrowheads="1"/>
          </p:cNvSpPr>
          <p:nvPr>
            <p:ph type="title"/>
          </p:nvPr>
        </p:nvSpPr>
        <p:spPr>
          <a:ln/>
        </p:spPr>
        <p:txBody>
          <a:bodyPr rIns="132080"/>
          <a:lstStyle/>
          <a:p>
            <a:r>
              <a:rPr lang="en-US"/>
              <a:t>Hopfield Networks</a:t>
            </a:r>
          </a:p>
        </p:txBody>
      </p:sp>
      <p:sp>
        <p:nvSpPr>
          <p:cNvPr id="29700" name="Rectangle 4"/>
          <p:cNvSpPr>
            <a:spLocks noGrp="1" noChangeArrowheads="1"/>
          </p:cNvSpPr>
          <p:nvPr>
            <p:ph type="body" idx="1"/>
          </p:nvPr>
        </p:nvSpPr>
        <p:spPr>
          <a:xfrm>
            <a:off x="457200" y="1295400"/>
            <a:ext cx="8178800" cy="4953000"/>
          </a:xfrm>
          <a:ln/>
        </p:spPr>
        <p:txBody>
          <a:bodyPr rIns="132080"/>
          <a:lstStyle/>
          <a:p>
            <a:pPr>
              <a:spcBef>
                <a:spcPct val="0"/>
              </a:spcBef>
            </a:pPr>
            <a:endParaRPr lang="en-US" dirty="0"/>
          </a:p>
          <a:p>
            <a:pPr>
              <a:spcBef>
                <a:spcPts val="300"/>
              </a:spcBef>
            </a:pPr>
            <a:endParaRPr lang="en-US" dirty="0"/>
          </a:p>
          <a:p>
            <a:pPr>
              <a:spcBef>
                <a:spcPts val="300"/>
              </a:spcBef>
            </a:pPr>
            <a:r>
              <a:rPr lang="en-US" sz="2400" dirty="0"/>
              <a:t>A Hopfield net (Hopfield 1982) is a net of such units subject to the </a:t>
            </a:r>
            <a:r>
              <a:rPr lang="en-US" sz="2400" dirty="0">
                <a:solidFill>
                  <a:srgbClr val="009900"/>
                </a:solidFill>
              </a:rPr>
              <a:t>asynchronous rule for updating one neuron at a time</a:t>
            </a:r>
            <a:r>
              <a:rPr lang="en-US" sz="2400" dirty="0"/>
              <a:t>:   </a:t>
            </a:r>
          </a:p>
          <a:p>
            <a:pPr>
              <a:spcBef>
                <a:spcPts val="300"/>
              </a:spcBef>
            </a:pPr>
            <a:endParaRPr lang="en-US" sz="2400" dirty="0"/>
          </a:p>
          <a:p>
            <a:pPr>
              <a:spcBef>
                <a:spcPts val="300"/>
              </a:spcBef>
              <a:buFont typeface="Tahoma" charset="0"/>
              <a:buNone/>
            </a:pPr>
            <a:r>
              <a:rPr lang="en-US" sz="2400" dirty="0"/>
              <a:t>		"Pick a unit i at random. </a:t>
            </a:r>
          </a:p>
          <a:p>
            <a:pPr>
              <a:spcBef>
                <a:spcPts val="300"/>
              </a:spcBef>
              <a:buFont typeface="Tahoma" charset="0"/>
              <a:buNone/>
            </a:pPr>
            <a:r>
              <a:rPr lang="en-US" sz="2400" dirty="0"/>
              <a:t>		If </a:t>
            </a:r>
            <a:r>
              <a:rPr lang="en-US" sz="2800" dirty="0" err="1">
                <a:latin typeface="Symbol" charset="2"/>
                <a:ea typeface="Symbol" charset="2"/>
                <a:cs typeface="Symbol" charset="2"/>
                <a:sym typeface="Symbol" charset="2"/>
              </a:rPr>
              <a:t>Σ</a:t>
            </a:r>
            <a:r>
              <a:rPr lang="en-US" sz="2400" dirty="0" err="1"/>
              <a:t>w</a:t>
            </a:r>
            <a:r>
              <a:rPr lang="en-US" sz="1800" dirty="0" err="1"/>
              <a:t>ij</a:t>
            </a:r>
            <a:r>
              <a:rPr lang="en-US" sz="2200" dirty="0"/>
              <a:t> </a:t>
            </a:r>
            <a:r>
              <a:rPr lang="en-US" sz="2400" dirty="0" err="1"/>
              <a:t>s</a:t>
            </a:r>
            <a:r>
              <a:rPr lang="en-US" sz="1800" dirty="0" err="1"/>
              <a:t>j</a:t>
            </a:r>
            <a:r>
              <a:rPr lang="en-US" sz="2400" dirty="0"/>
              <a:t> </a:t>
            </a:r>
            <a:r>
              <a:rPr lang="en-US" sz="2400" dirty="0">
                <a:latin typeface="Symbol" charset="2"/>
                <a:ea typeface="Symbol" charset="2"/>
                <a:cs typeface="Symbol" charset="2"/>
                <a:sym typeface="Symbol" charset="2"/>
              </a:rPr>
              <a:t>≥</a:t>
            </a:r>
            <a:r>
              <a:rPr lang="en-US" sz="2400" dirty="0"/>
              <a:t> </a:t>
            </a:r>
            <a:r>
              <a:rPr lang="en-US" sz="2400" dirty="0" err="1">
                <a:latin typeface="Symbol" charset="2"/>
                <a:ea typeface="Symbol" charset="2"/>
                <a:cs typeface="Symbol" charset="2"/>
                <a:sym typeface="Symbol" charset="2"/>
              </a:rPr>
              <a:t>θ</a:t>
            </a:r>
            <a:r>
              <a:rPr lang="en-US" sz="2400" baseline="-25000" dirty="0" err="1"/>
              <a:t>i</a:t>
            </a:r>
            <a:r>
              <a:rPr lang="en-US" sz="2400" dirty="0"/>
              <a:t>, turn it on.  </a:t>
            </a:r>
          </a:p>
          <a:p>
            <a:pPr marL="782638" lvl="1">
              <a:spcBef>
                <a:spcPts val="300"/>
              </a:spcBef>
              <a:buFont typeface="Tahoma" charset="0"/>
              <a:buNone/>
            </a:pPr>
            <a:r>
              <a:rPr lang="en-US" sz="2000" dirty="0"/>
              <a:t>		</a:t>
            </a:r>
            <a:r>
              <a:rPr lang="en-US" sz="2000" dirty="0" smtClean="0"/>
              <a:t>	</a:t>
            </a:r>
            <a:r>
              <a:rPr lang="en-US" sz="2400" dirty="0" smtClean="0"/>
              <a:t>Otherwise </a:t>
            </a:r>
            <a:r>
              <a:rPr lang="en-US" sz="2400" dirty="0"/>
              <a:t>turn it off."  </a:t>
            </a:r>
          </a:p>
          <a:p>
            <a:pPr>
              <a:spcBef>
                <a:spcPts val="300"/>
              </a:spcBef>
            </a:pPr>
            <a:endParaRPr lang="en-US" dirty="0"/>
          </a:p>
          <a:p>
            <a:pPr>
              <a:spcBef>
                <a:spcPts val="300"/>
              </a:spcBef>
            </a:pPr>
            <a:r>
              <a:rPr lang="en-US" sz="2400" dirty="0"/>
              <a:t>Moreover, Hopfield assumes </a:t>
            </a:r>
            <a:r>
              <a:rPr lang="en-US" sz="2400" dirty="0">
                <a:solidFill>
                  <a:srgbClr val="009900"/>
                </a:solidFill>
              </a:rPr>
              <a:t>symmetric weights</a:t>
            </a:r>
            <a:r>
              <a:rPr lang="en-US" sz="2400" dirty="0"/>
              <a:t>:</a:t>
            </a:r>
          </a:p>
          <a:p>
            <a:pPr>
              <a:spcBef>
                <a:spcPts val="300"/>
              </a:spcBef>
              <a:buFont typeface="Tahoma" charset="0"/>
              <a:buNone/>
            </a:pPr>
            <a:r>
              <a:rPr lang="en-US" sz="2400" dirty="0"/>
              <a:t>		</a:t>
            </a:r>
            <a:r>
              <a:rPr lang="en-US" sz="2400" dirty="0" err="1"/>
              <a:t>w</a:t>
            </a:r>
            <a:r>
              <a:rPr lang="en-US" sz="1800" dirty="0" err="1"/>
              <a:t>ij</a:t>
            </a:r>
            <a:r>
              <a:rPr lang="en-US" sz="2400" baseline="-25000" dirty="0"/>
              <a:t> </a:t>
            </a:r>
            <a:r>
              <a:rPr lang="en-US" sz="2400" dirty="0"/>
              <a:t>= </a:t>
            </a:r>
            <a:r>
              <a:rPr lang="en-US" sz="2400" dirty="0" err="1"/>
              <a:t>w</a:t>
            </a:r>
            <a:r>
              <a:rPr lang="en-US" sz="1800" dirty="0" err="1"/>
              <a:t>ji</a:t>
            </a:r>
            <a:endParaRPr lang="en-US" sz="1800" dirty="0"/>
          </a:p>
        </p:txBody>
      </p:sp>
    </p:spTree>
    <p:extLst>
      <p:ext uri="{BB962C8B-B14F-4D97-AF65-F5344CB8AC3E}">
        <p14:creationId xmlns:p14="http://schemas.microsoft.com/office/powerpoint/2010/main" val="33518547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 Number Placeholder 3"/>
          <p:cNvSpPr>
            <a:spLocks noGrp="1"/>
          </p:cNvSpPr>
          <p:nvPr>
            <p:ph type="sldNum" sz="quarter" idx="10"/>
          </p:nvPr>
        </p:nvSpPr>
        <p:spPr/>
        <p:txBody>
          <a:bodyPr/>
          <a:lstStyle/>
          <a:p>
            <a:fld id="{64F81A93-B46A-D64D-AD8F-1D57A55856DE}" type="slidenum">
              <a:rPr lang="en-US"/>
              <a:pPr/>
              <a:t>33</a:t>
            </a:fld>
            <a:endParaRPr lang="en-US"/>
          </a:p>
        </p:txBody>
      </p:sp>
      <p:sp>
        <p:nvSpPr>
          <p:cNvPr id="2150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150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1507" name="Rectangle 3"/>
          <p:cNvSpPr>
            <a:spLocks noGrp="1" noChangeArrowheads="1"/>
          </p:cNvSpPr>
          <p:nvPr>
            <p:ph type="title"/>
          </p:nvPr>
        </p:nvSpPr>
        <p:spPr>
          <a:ln/>
        </p:spPr>
        <p:txBody>
          <a:bodyPr rIns="132080"/>
          <a:lstStyle/>
          <a:p>
            <a:r>
              <a:rPr lang="en-US" sz="2000" dirty="0" smtClean="0"/>
              <a:t>Different Representation of Units: MP </a:t>
            </a:r>
            <a:r>
              <a:rPr lang="en-US" sz="2000" dirty="0" err="1" smtClean="0"/>
              <a:t>vs</a:t>
            </a:r>
            <a:r>
              <a:rPr lang="en-US" sz="2000" dirty="0" smtClean="0"/>
              <a:t> Hopfield</a:t>
            </a:r>
            <a:endParaRPr lang="en-US" sz="2000" dirty="0"/>
          </a:p>
        </p:txBody>
      </p:sp>
      <p:pic>
        <p:nvPicPr>
          <p:cNvPr id="2" name="Picture 1"/>
          <p:cNvPicPr>
            <a:picLocks noChangeAspect="1"/>
          </p:cNvPicPr>
          <p:nvPr/>
        </p:nvPicPr>
        <p:blipFill>
          <a:blip r:embed="rId3"/>
          <a:stretch>
            <a:fillRect/>
          </a:stretch>
        </p:blipFill>
        <p:spPr>
          <a:xfrm>
            <a:off x="4800600" y="1447800"/>
            <a:ext cx="2366519" cy="4724400"/>
          </a:xfrm>
          <a:prstGeom prst="rect">
            <a:avLst/>
          </a:prstGeom>
        </p:spPr>
      </p:pic>
      <p:pic>
        <p:nvPicPr>
          <p:cNvPr id="9" name="Picture 8"/>
          <p:cNvPicPr>
            <a:picLocks noChangeAspect="1"/>
          </p:cNvPicPr>
          <p:nvPr/>
        </p:nvPicPr>
        <p:blipFill>
          <a:blip r:embed="rId4"/>
          <a:stretch>
            <a:fillRect/>
          </a:stretch>
        </p:blipFill>
        <p:spPr>
          <a:xfrm>
            <a:off x="1289050" y="1418511"/>
            <a:ext cx="2527300" cy="1421102"/>
          </a:xfrm>
          <a:prstGeom prst="rect">
            <a:avLst/>
          </a:prstGeom>
        </p:spPr>
      </p:pic>
      <p:pic>
        <p:nvPicPr>
          <p:cNvPr id="11" name="Picture 10"/>
          <p:cNvPicPr>
            <a:picLocks noChangeAspect="1"/>
          </p:cNvPicPr>
          <p:nvPr/>
        </p:nvPicPr>
        <p:blipFill>
          <a:blip r:embed="rId5"/>
          <a:stretch>
            <a:fillRect/>
          </a:stretch>
        </p:blipFill>
        <p:spPr>
          <a:xfrm>
            <a:off x="1402169" y="3132124"/>
            <a:ext cx="2301063" cy="1346200"/>
          </a:xfrm>
          <a:prstGeom prst="rect">
            <a:avLst/>
          </a:prstGeom>
        </p:spPr>
      </p:pic>
      <p:pic>
        <p:nvPicPr>
          <p:cNvPr id="14" name="Picture 13"/>
          <p:cNvPicPr>
            <a:picLocks noChangeAspect="1"/>
          </p:cNvPicPr>
          <p:nvPr/>
        </p:nvPicPr>
        <p:blipFill>
          <a:blip r:embed="rId6"/>
          <a:stretch>
            <a:fillRect/>
          </a:stretch>
        </p:blipFill>
        <p:spPr>
          <a:xfrm>
            <a:off x="1219200" y="4770835"/>
            <a:ext cx="2667000" cy="1325165"/>
          </a:xfrm>
          <a:prstGeom prst="rect">
            <a:avLst/>
          </a:prstGeom>
        </p:spPr>
      </p:pic>
    </p:spTree>
    <p:extLst>
      <p:ext uri="{BB962C8B-B14F-4D97-AF65-F5344CB8AC3E}">
        <p14:creationId xmlns:p14="http://schemas.microsoft.com/office/powerpoint/2010/main" val="6200116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36BB5039-06E5-8847-99FF-2CF38D90E386}" type="slidenum">
              <a:rPr lang="en-US"/>
              <a:pPr/>
              <a:t>34</a:t>
            </a:fld>
            <a:endParaRPr lang="en-US"/>
          </a:p>
        </p:txBody>
      </p:sp>
      <p:sp>
        <p:nvSpPr>
          <p:cNvPr id="3072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072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0723" name="Rectangle 3"/>
          <p:cNvSpPr>
            <a:spLocks noGrp="1" noChangeArrowheads="1"/>
          </p:cNvSpPr>
          <p:nvPr>
            <p:ph type="title"/>
          </p:nvPr>
        </p:nvSpPr>
        <p:spPr>
          <a:ln/>
        </p:spPr>
        <p:txBody>
          <a:bodyPr rIns="132080"/>
          <a:lstStyle/>
          <a:p>
            <a:r>
              <a:rPr lang="en-US" sz="2000"/>
              <a:t>“Energy” of a Neural Network</a:t>
            </a:r>
          </a:p>
        </p:txBody>
      </p:sp>
      <p:sp>
        <p:nvSpPr>
          <p:cNvPr id="30724" name="Rectangle 4"/>
          <p:cNvSpPr>
            <a:spLocks noGrp="1" noChangeArrowheads="1"/>
          </p:cNvSpPr>
          <p:nvPr>
            <p:ph type="body" idx="1"/>
          </p:nvPr>
        </p:nvSpPr>
        <p:spPr>
          <a:ln/>
        </p:spPr>
        <p:txBody>
          <a:bodyPr rIns="132080"/>
          <a:lstStyle/>
          <a:p>
            <a:pPr>
              <a:spcBef>
                <a:spcPct val="0"/>
              </a:spcBef>
            </a:pPr>
            <a:endParaRPr lang="en-US" sz="1800" dirty="0"/>
          </a:p>
          <a:p>
            <a:pPr>
              <a:spcBef>
                <a:spcPts val="300"/>
              </a:spcBef>
            </a:pPr>
            <a:endParaRPr lang="en-US" sz="1800" dirty="0"/>
          </a:p>
          <a:p>
            <a:pPr>
              <a:spcBef>
                <a:spcPts val="300"/>
              </a:spcBef>
            </a:pPr>
            <a:r>
              <a:rPr lang="en-US" sz="2200" dirty="0"/>
              <a:t>Hopfield defined the “</a:t>
            </a:r>
            <a:r>
              <a:rPr lang="en-US" sz="2200" dirty="0">
                <a:solidFill>
                  <a:srgbClr val="009900"/>
                </a:solidFill>
              </a:rPr>
              <a:t>energy</a:t>
            </a:r>
            <a:r>
              <a:rPr lang="en-US" sz="2200" dirty="0"/>
              <a:t>”: </a:t>
            </a:r>
          </a:p>
          <a:p>
            <a:pPr>
              <a:spcBef>
                <a:spcPts val="300"/>
              </a:spcBef>
            </a:pPr>
            <a:endParaRPr lang="en-US" sz="2200" dirty="0"/>
          </a:p>
          <a:p>
            <a:pPr>
              <a:spcBef>
                <a:spcPts val="300"/>
              </a:spcBef>
            </a:pPr>
            <a:endParaRPr lang="en-US" sz="2200" dirty="0"/>
          </a:p>
          <a:p>
            <a:pPr algn="ctr">
              <a:spcBef>
                <a:spcPts val="300"/>
              </a:spcBef>
              <a:buFont typeface="Tahoma" charset="0"/>
              <a:buNone/>
            </a:pPr>
            <a:r>
              <a:rPr lang="en-US" sz="3300" dirty="0">
                <a:solidFill>
                  <a:srgbClr val="996633"/>
                </a:solidFill>
              </a:rPr>
              <a:t>E = - ½ </a:t>
            </a:r>
            <a:r>
              <a:rPr lang="en-US" sz="3500" dirty="0" err="1">
                <a:solidFill>
                  <a:srgbClr val="996633"/>
                </a:solidFill>
                <a:latin typeface="Symbol" charset="2"/>
                <a:ea typeface="Symbol" charset="2"/>
                <a:cs typeface="Symbol" charset="2"/>
                <a:sym typeface="Symbol" charset="2"/>
              </a:rPr>
              <a:t>Σ</a:t>
            </a:r>
            <a:r>
              <a:rPr lang="en-US" sz="3300" baseline="-25000" dirty="0">
                <a:solidFill>
                  <a:srgbClr val="996633"/>
                </a:solidFill>
              </a:rPr>
              <a:t> </a:t>
            </a:r>
            <a:r>
              <a:rPr lang="en-US" sz="3300" baseline="-25000" dirty="0" err="1">
                <a:solidFill>
                  <a:srgbClr val="996633"/>
                </a:solidFill>
              </a:rPr>
              <a:t>ij</a:t>
            </a:r>
            <a:r>
              <a:rPr lang="en-US" sz="3300" baseline="-25000" dirty="0">
                <a:solidFill>
                  <a:srgbClr val="996633"/>
                </a:solidFill>
              </a:rPr>
              <a:t> </a:t>
            </a:r>
            <a:r>
              <a:rPr lang="en-US" sz="3300" dirty="0" err="1">
                <a:solidFill>
                  <a:srgbClr val="996633"/>
                </a:solidFill>
              </a:rPr>
              <a:t>s</a:t>
            </a:r>
            <a:r>
              <a:rPr lang="en-US" sz="3300" baseline="-25000" dirty="0" err="1">
                <a:solidFill>
                  <a:srgbClr val="996633"/>
                </a:solidFill>
              </a:rPr>
              <a:t>i</a:t>
            </a:r>
            <a:r>
              <a:rPr lang="en-US" sz="3300" dirty="0" err="1">
                <a:solidFill>
                  <a:srgbClr val="996633"/>
                </a:solidFill>
              </a:rPr>
              <a:t>s</a:t>
            </a:r>
            <a:r>
              <a:rPr lang="en-US" sz="3300" baseline="-25000" dirty="0" err="1">
                <a:solidFill>
                  <a:srgbClr val="996633"/>
                </a:solidFill>
              </a:rPr>
              <a:t>j</a:t>
            </a:r>
            <a:r>
              <a:rPr lang="en-US" sz="3300" dirty="0" err="1">
                <a:solidFill>
                  <a:srgbClr val="996633"/>
                </a:solidFill>
              </a:rPr>
              <a:t>w</a:t>
            </a:r>
            <a:r>
              <a:rPr lang="en-US" sz="3300" baseline="-25000" dirty="0" err="1">
                <a:solidFill>
                  <a:srgbClr val="996633"/>
                </a:solidFill>
              </a:rPr>
              <a:t>ij</a:t>
            </a:r>
            <a:r>
              <a:rPr lang="en-US" sz="3300" dirty="0">
                <a:solidFill>
                  <a:srgbClr val="996633"/>
                </a:solidFill>
              </a:rPr>
              <a:t> + </a:t>
            </a:r>
            <a:r>
              <a:rPr lang="en-US" sz="3500" dirty="0" err="1">
                <a:solidFill>
                  <a:srgbClr val="996633"/>
                </a:solidFill>
                <a:latin typeface="Symbol" charset="2"/>
                <a:ea typeface="Symbol" charset="2"/>
                <a:cs typeface="Symbol" charset="2"/>
                <a:sym typeface="Symbol" charset="2"/>
              </a:rPr>
              <a:t>Σ</a:t>
            </a:r>
            <a:r>
              <a:rPr lang="en-US" sz="3300" dirty="0">
                <a:solidFill>
                  <a:srgbClr val="996633"/>
                </a:solidFill>
              </a:rPr>
              <a:t> </a:t>
            </a:r>
            <a:r>
              <a:rPr lang="en-US" sz="3300" baseline="-25000" dirty="0">
                <a:solidFill>
                  <a:srgbClr val="996633"/>
                </a:solidFill>
              </a:rPr>
              <a:t>i</a:t>
            </a:r>
            <a:r>
              <a:rPr lang="en-US" sz="3300" dirty="0">
                <a:solidFill>
                  <a:srgbClr val="996633"/>
                </a:solidFill>
              </a:rPr>
              <a:t> </a:t>
            </a:r>
            <a:r>
              <a:rPr lang="en-US" sz="3300" dirty="0" err="1">
                <a:solidFill>
                  <a:srgbClr val="996633"/>
                </a:solidFill>
              </a:rPr>
              <a:t>s</a:t>
            </a:r>
            <a:r>
              <a:rPr lang="en-US" sz="3300" baseline="-25000" dirty="0" err="1">
                <a:solidFill>
                  <a:srgbClr val="996633"/>
                </a:solidFill>
              </a:rPr>
              <a:t>i</a:t>
            </a:r>
            <a:r>
              <a:rPr lang="en-US" sz="3300" dirty="0" err="1">
                <a:solidFill>
                  <a:srgbClr val="996633"/>
                </a:solidFill>
                <a:latin typeface="Symbol" charset="2"/>
                <a:ea typeface="Symbol" charset="2"/>
                <a:cs typeface="Symbol" charset="2"/>
                <a:sym typeface="Symbol" charset="2"/>
              </a:rPr>
              <a:t>θ</a:t>
            </a:r>
            <a:r>
              <a:rPr lang="en-US" sz="3300" baseline="-25000" dirty="0" err="1">
                <a:solidFill>
                  <a:srgbClr val="996633"/>
                </a:solidFill>
              </a:rPr>
              <a:t>i</a:t>
            </a:r>
            <a:endParaRPr lang="en-US" sz="3300" baseline="-25000" dirty="0">
              <a:solidFill>
                <a:srgbClr val="996633"/>
              </a:solidFill>
            </a:endParaRPr>
          </a:p>
          <a:p>
            <a:pPr>
              <a:spcBef>
                <a:spcPts val="300"/>
              </a:spcBef>
            </a:pPr>
            <a:endParaRPr lang="en-US" sz="3300" dirty="0"/>
          </a:p>
          <a:p>
            <a:pPr>
              <a:spcBef>
                <a:spcPts val="300"/>
              </a:spcBef>
            </a:pPr>
            <a:endParaRPr lang="en-US" dirty="0"/>
          </a:p>
          <a:p>
            <a:pPr>
              <a:spcBef>
                <a:spcPts val="300"/>
              </a:spcBef>
            </a:pPr>
            <a:r>
              <a:rPr lang="en-US" sz="2200" dirty="0"/>
              <a:t>If we pick unit i and the firing rule (previous slide) does not change its </a:t>
            </a:r>
            <a:r>
              <a:rPr lang="en-US" sz="2200" dirty="0" err="1"/>
              <a:t>s</a:t>
            </a:r>
            <a:r>
              <a:rPr lang="en-US" sz="2200" baseline="-25000" dirty="0" err="1"/>
              <a:t>i</a:t>
            </a:r>
            <a:r>
              <a:rPr lang="en-US" sz="2200" dirty="0"/>
              <a:t>, it will not change E.   </a:t>
            </a:r>
          </a:p>
        </p:txBody>
      </p:sp>
    </p:spTree>
    <p:extLst>
      <p:ext uri="{BB962C8B-B14F-4D97-AF65-F5344CB8AC3E}">
        <p14:creationId xmlns:p14="http://schemas.microsoft.com/office/powerpoint/2010/main" val="32178271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C95DA8CC-FD43-8241-978A-2DCF02CF0A56}" type="slidenum">
              <a:rPr lang="en-US"/>
              <a:pPr/>
              <a:t>35</a:t>
            </a:fld>
            <a:endParaRPr lang="en-US"/>
          </a:p>
        </p:txBody>
      </p:sp>
      <p:sp>
        <p:nvSpPr>
          <p:cNvPr id="3174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174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1747" name="Rectangle 3"/>
          <p:cNvSpPr>
            <a:spLocks noGrp="1" noChangeArrowheads="1"/>
          </p:cNvSpPr>
          <p:nvPr>
            <p:ph type="title"/>
          </p:nvPr>
        </p:nvSpPr>
        <p:spPr>
          <a:ln/>
        </p:spPr>
        <p:txBody>
          <a:bodyPr rIns="132080"/>
          <a:lstStyle/>
          <a:p>
            <a:r>
              <a:rPr lang="en-US"/>
              <a:t>s</a:t>
            </a:r>
            <a:r>
              <a:rPr lang="en-US" sz="1400"/>
              <a:t>i</a:t>
            </a:r>
            <a:r>
              <a:rPr lang="en-US"/>
              <a:t>: 0 to 1 transition</a:t>
            </a:r>
          </a:p>
        </p:txBody>
      </p:sp>
      <p:sp>
        <p:nvSpPr>
          <p:cNvPr id="31748" name="Rectangle 4"/>
          <p:cNvSpPr>
            <a:spLocks noGrp="1" noChangeArrowheads="1"/>
          </p:cNvSpPr>
          <p:nvPr>
            <p:ph type="body" idx="1"/>
          </p:nvPr>
        </p:nvSpPr>
        <p:spPr>
          <a:ln/>
        </p:spPr>
        <p:txBody>
          <a:bodyPr rIns="132080"/>
          <a:lstStyle/>
          <a:p>
            <a:pPr>
              <a:spcBef>
                <a:spcPct val="0"/>
              </a:spcBef>
            </a:pPr>
            <a:endParaRPr lang="en-US" sz="1800"/>
          </a:p>
          <a:p>
            <a:pPr>
              <a:spcBef>
                <a:spcPts val="300"/>
              </a:spcBef>
            </a:pPr>
            <a:r>
              <a:rPr lang="en-US" sz="2200"/>
              <a:t>If s</a:t>
            </a:r>
            <a:r>
              <a:rPr lang="en-US" sz="2200" baseline="-25000"/>
              <a:t>i </a:t>
            </a:r>
            <a:r>
              <a:rPr lang="en-US" sz="2200"/>
              <a:t>initially equals 0, and </a:t>
            </a:r>
            <a:r>
              <a:rPr lang="en-US" sz="2400">
                <a:latin typeface="Symbol" charset="2"/>
                <a:ea typeface="Symbol" charset="2"/>
                <a:cs typeface="Symbol" charset="2"/>
                <a:sym typeface="Symbol" charset="2"/>
              </a:rPr>
              <a:t>Σ</a:t>
            </a:r>
            <a:r>
              <a:rPr lang="en-US" sz="2200"/>
              <a:t> w</a:t>
            </a:r>
            <a:r>
              <a:rPr lang="en-US" sz="2200" baseline="-25000"/>
              <a:t>ij</a:t>
            </a:r>
            <a:r>
              <a:rPr lang="en-US" sz="2200"/>
              <a:t>s</a:t>
            </a:r>
            <a:r>
              <a:rPr lang="en-US" sz="2200" baseline="-25000"/>
              <a:t>j</a:t>
            </a:r>
            <a:r>
              <a:rPr lang="en-US" sz="2200"/>
              <a:t> </a:t>
            </a:r>
            <a:r>
              <a:rPr lang="en-US" sz="2400">
                <a:latin typeface="Symbol" charset="2"/>
                <a:ea typeface="Symbol" charset="2"/>
                <a:cs typeface="Symbol" charset="2"/>
                <a:sym typeface="Symbol" charset="2"/>
              </a:rPr>
              <a:t>≥</a:t>
            </a:r>
            <a:r>
              <a:rPr lang="en-US" sz="2400"/>
              <a:t> </a:t>
            </a:r>
            <a:r>
              <a:rPr lang="en-US" sz="2200">
                <a:latin typeface="Symbol" charset="2"/>
                <a:ea typeface="Symbol" charset="2"/>
                <a:cs typeface="Symbol" charset="2"/>
                <a:sym typeface="Symbol" charset="2"/>
              </a:rPr>
              <a:t>θ</a:t>
            </a:r>
            <a:r>
              <a:rPr lang="en-US" sz="2200" baseline="-25000"/>
              <a:t>i</a:t>
            </a:r>
            <a:r>
              <a:rPr lang="en-US" sz="2200"/>
              <a:t> </a:t>
            </a:r>
          </a:p>
          <a:p>
            <a:pPr>
              <a:spcBef>
                <a:spcPts val="300"/>
              </a:spcBef>
            </a:pPr>
            <a:endParaRPr lang="en-US" sz="2200"/>
          </a:p>
          <a:p>
            <a:pPr>
              <a:spcBef>
                <a:spcPts val="300"/>
              </a:spcBef>
            </a:pPr>
            <a:endParaRPr lang="en-US" sz="2200"/>
          </a:p>
          <a:p>
            <a:pPr>
              <a:spcBef>
                <a:spcPts val="300"/>
              </a:spcBef>
              <a:buFont typeface="Tahoma" charset="0"/>
              <a:buNone/>
            </a:pPr>
            <a:r>
              <a:rPr lang="en-US" sz="2200"/>
              <a:t>then s</a:t>
            </a:r>
            <a:r>
              <a:rPr lang="en-US" sz="2200" baseline="-25000"/>
              <a:t>i</a:t>
            </a:r>
            <a:r>
              <a:rPr lang="en-US" sz="2200"/>
              <a:t> goes from 0 to 1 with all other s</a:t>
            </a:r>
            <a:r>
              <a:rPr lang="en-US" sz="2200" baseline="-25000"/>
              <a:t>j</a:t>
            </a:r>
            <a:r>
              <a:rPr lang="en-US" sz="2200"/>
              <a:t> constant, </a:t>
            </a:r>
          </a:p>
          <a:p>
            <a:pPr>
              <a:spcBef>
                <a:spcPts val="300"/>
              </a:spcBef>
              <a:buFont typeface="Tahoma" charset="0"/>
              <a:buNone/>
            </a:pPr>
            <a:r>
              <a:rPr lang="en-US" sz="2200"/>
              <a:t>and the "energy gap", or change in E, is given by </a:t>
            </a:r>
          </a:p>
          <a:p>
            <a:pPr>
              <a:spcBef>
                <a:spcPts val="300"/>
              </a:spcBef>
              <a:buFont typeface="Symbol" charset="2"/>
              <a:buChar char="•"/>
            </a:pPr>
            <a:endParaRPr lang="en-US" sz="2200">
              <a:latin typeface="Symbol" charset="2"/>
              <a:sym typeface="Symbol" charset="2"/>
            </a:endParaRPr>
          </a:p>
          <a:p>
            <a:pPr>
              <a:spcBef>
                <a:spcPts val="300"/>
              </a:spcBef>
              <a:buFont typeface="Symbol" charset="2"/>
              <a:buChar char="•"/>
            </a:pPr>
            <a:endParaRPr lang="en-US" sz="2200">
              <a:latin typeface="Symbol" charset="2"/>
              <a:sym typeface="Symbol" charset="2"/>
            </a:endParaRPr>
          </a:p>
          <a:p>
            <a:pPr>
              <a:spcBef>
                <a:spcPts val="300"/>
              </a:spcBef>
              <a:buFont typeface="Tahoma" charset="0"/>
              <a:buNone/>
            </a:pPr>
            <a:r>
              <a:rPr lang="en-US" sz="2500">
                <a:latin typeface="Symbol" charset="2"/>
                <a:ea typeface="Symbol" charset="2"/>
                <a:cs typeface="Symbol" charset="2"/>
                <a:sym typeface="Symbol" charset="2"/>
              </a:rPr>
              <a:t>Δ</a:t>
            </a:r>
            <a:r>
              <a:rPr lang="en-US" sz="2500"/>
              <a:t>E = - ½ </a:t>
            </a:r>
            <a:r>
              <a:rPr lang="en-US" sz="2700">
                <a:latin typeface="Symbol" charset="2"/>
                <a:ea typeface="Symbol" charset="2"/>
                <a:cs typeface="Symbol" charset="2"/>
                <a:sym typeface="Symbol" charset="2"/>
              </a:rPr>
              <a:t>Σ</a:t>
            </a:r>
            <a:r>
              <a:rPr lang="en-US" sz="2500" baseline="-25000"/>
              <a:t>j</a:t>
            </a:r>
            <a:r>
              <a:rPr lang="en-US" sz="2500"/>
              <a:t> (w</a:t>
            </a:r>
            <a:r>
              <a:rPr lang="en-US" sz="2500" baseline="-25000"/>
              <a:t>ij</a:t>
            </a:r>
            <a:r>
              <a:rPr lang="en-US" sz="2500"/>
              <a:t>s</a:t>
            </a:r>
            <a:r>
              <a:rPr lang="en-US" sz="2500" baseline="-25000"/>
              <a:t>j</a:t>
            </a:r>
            <a:r>
              <a:rPr lang="en-US" sz="2500"/>
              <a:t> + w</a:t>
            </a:r>
            <a:r>
              <a:rPr lang="en-US" sz="2500" baseline="-25000"/>
              <a:t>ji</a:t>
            </a:r>
            <a:r>
              <a:rPr lang="en-US" sz="2500"/>
              <a:t>s</a:t>
            </a:r>
            <a:r>
              <a:rPr lang="en-US" sz="2500" baseline="-25000"/>
              <a:t>j</a:t>
            </a:r>
            <a:r>
              <a:rPr lang="en-US" sz="2500"/>
              <a:t>) + </a:t>
            </a:r>
            <a:r>
              <a:rPr lang="en-US" sz="2500">
                <a:latin typeface="Symbol" charset="2"/>
                <a:ea typeface="Symbol" charset="2"/>
                <a:cs typeface="Symbol" charset="2"/>
                <a:sym typeface="Symbol" charset="2"/>
              </a:rPr>
              <a:t>θ</a:t>
            </a:r>
            <a:r>
              <a:rPr lang="en-US" sz="2500" baseline="-25000"/>
              <a:t>i</a:t>
            </a:r>
            <a:r>
              <a:rPr lang="en-US" sz="2500"/>
              <a:t> </a:t>
            </a:r>
          </a:p>
          <a:p>
            <a:pPr>
              <a:spcBef>
                <a:spcPts val="300"/>
              </a:spcBef>
              <a:buFont typeface="Tahoma" charset="0"/>
              <a:buNone/>
            </a:pPr>
            <a:r>
              <a:rPr lang="en-US" sz="2500"/>
              <a:t>       = - (</a:t>
            </a:r>
            <a:r>
              <a:rPr lang="en-US" sz="2700">
                <a:latin typeface="Symbol" charset="2"/>
                <a:ea typeface="Symbol" charset="2"/>
                <a:cs typeface="Symbol" charset="2"/>
                <a:sym typeface="Symbol" charset="2"/>
              </a:rPr>
              <a:t>Σ</a:t>
            </a:r>
            <a:r>
              <a:rPr lang="en-US" sz="2500"/>
              <a:t> </a:t>
            </a:r>
            <a:r>
              <a:rPr lang="en-US" sz="2500" baseline="-25000"/>
              <a:t>j</a:t>
            </a:r>
            <a:r>
              <a:rPr lang="en-US" sz="2500"/>
              <a:t> w</a:t>
            </a:r>
            <a:r>
              <a:rPr lang="en-US" sz="2500" baseline="-25000"/>
              <a:t>ij</a:t>
            </a:r>
            <a:r>
              <a:rPr lang="en-US" sz="2500"/>
              <a:t>s</a:t>
            </a:r>
            <a:r>
              <a:rPr lang="en-US" sz="2500" baseline="-25000"/>
              <a:t>j</a:t>
            </a:r>
            <a:r>
              <a:rPr lang="en-US" sz="2500"/>
              <a:t> - </a:t>
            </a:r>
            <a:r>
              <a:rPr lang="en-US" sz="2500">
                <a:latin typeface="Symbol" charset="2"/>
                <a:ea typeface="Symbol" charset="2"/>
                <a:cs typeface="Symbol" charset="2"/>
                <a:sym typeface="Symbol" charset="2"/>
              </a:rPr>
              <a:t>θ</a:t>
            </a:r>
            <a:r>
              <a:rPr lang="en-US" sz="2500" baseline="-25000"/>
              <a:t>i</a:t>
            </a:r>
            <a:r>
              <a:rPr lang="en-US" sz="2500"/>
              <a:t>)			(by symmetry)</a:t>
            </a:r>
          </a:p>
          <a:p>
            <a:pPr>
              <a:spcBef>
                <a:spcPts val="300"/>
              </a:spcBef>
              <a:buFont typeface="Tahoma" charset="0"/>
              <a:buNone/>
            </a:pPr>
            <a:r>
              <a:rPr lang="en-US" sz="2500"/>
              <a:t>       </a:t>
            </a:r>
            <a:r>
              <a:rPr lang="en-US" sz="2500">
                <a:latin typeface="Symbol" charset="2"/>
                <a:ea typeface="Symbol" charset="2"/>
                <a:cs typeface="Symbol" charset="2"/>
                <a:sym typeface="Symbol" charset="2"/>
              </a:rPr>
              <a:t>≤</a:t>
            </a:r>
            <a:r>
              <a:rPr lang="en-US" sz="2500"/>
              <a:t>  0.</a:t>
            </a:r>
          </a:p>
        </p:txBody>
      </p:sp>
    </p:spTree>
    <p:extLst>
      <p:ext uri="{BB962C8B-B14F-4D97-AF65-F5344CB8AC3E}">
        <p14:creationId xmlns:p14="http://schemas.microsoft.com/office/powerpoint/2010/main" val="31846995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B0A740E8-3830-D441-904A-5506A2B65A75}" type="slidenum">
              <a:rPr lang="en-US"/>
              <a:pPr/>
              <a:t>36</a:t>
            </a:fld>
            <a:endParaRPr lang="en-US"/>
          </a:p>
        </p:txBody>
      </p:sp>
      <p:sp>
        <p:nvSpPr>
          <p:cNvPr id="3276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277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2771" name="Rectangle 3"/>
          <p:cNvSpPr>
            <a:spLocks noGrp="1" noChangeArrowheads="1"/>
          </p:cNvSpPr>
          <p:nvPr>
            <p:ph type="title"/>
          </p:nvPr>
        </p:nvSpPr>
        <p:spPr>
          <a:ln/>
        </p:spPr>
        <p:txBody>
          <a:bodyPr rIns="132080"/>
          <a:lstStyle/>
          <a:p>
            <a:r>
              <a:rPr lang="en-US"/>
              <a:t>s</a:t>
            </a:r>
            <a:r>
              <a:rPr lang="en-US" sz="1400"/>
              <a:t>i</a:t>
            </a:r>
            <a:r>
              <a:rPr lang="en-US"/>
              <a:t>: 1 to 0 transition</a:t>
            </a:r>
          </a:p>
        </p:txBody>
      </p:sp>
      <p:sp>
        <p:nvSpPr>
          <p:cNvPr id="32772" name="Rectangle 4"/>
          <p:cNvSpPr>
            <a:spLocks noGrp="1" noChangeArrowheads="1"/>
          </p:cNvSpPr>
          <p:nvPr>
            <p:ph type="body" idx="1"/>
          </p:nvPr>
        </p:nvSpPr>
        <p:spPr>
          <a:ln/>
        </p:spPr>
        <p:txBody>
          <a:bodyPr rIns="132080"/>
          <a:lstStyle/>
          <a:p>
            <a:pPr>
              <a:spcBef>
                <a:spcPct val="0"/>
              </a:spcBef>
            </a:pPr>
            <a:endParaRPr lang="en-US" dirty="0"/>
          </a:p>
          <a:p>
            <a:pPr>
              <a:spcBef>
                <a:spcPts val="300"/>
              </a:spcBef>
            </a:pPr>
            <a:endParaRPr lang="en-US" dirty="0"/>
          </a:p>
          <a:p>
            <a:pPr>
              <a:spcBef>
                <a:spcPts val="300"/>
              </a:spcBef>
            </a:pPr>
            <a:r>
              <a:rPr lang="en-US" sz="2200" dirty="0"/>
              <a:t>If </a:t>
            </a:r>
            <a:r>
              <a:rPr lang="en-US" sz="2200" dirty="0" err="1"/>
              <a:t>s</a:t>
            </a:r>
            <a:r>
              <a:rPr lang="en-US" sz="2200" baseline="-25000" dirty="0" err="1"/>
              <a:t>i</a:t>
            </a:r>
            <a:r>
              <a:rPr lang="en-US" sz="2200" baseline="-25000" dirty="0"/>
              <a:t> </a:t>
            </a:r>
            <a:r>
              <a:rPr lang="en-US" sz="2200" dirty="0"/>
              <a:t>initially equals 1, and </a:t>
            </a:r>
            <a:r>
              <a:rPr lang="en-US" sz="2400" dirty="0" err="1">
                <a:latin typeface="Symbol" charset="2"/>
                <a:ea typeface="Symbol" charset="2"/>
                <a:cs typeface="Symbol" charset="2"/>
                <a:sym typeface="Symbol" charset="2"/>
              </a:rPr>
              <a:t>Σ</a:t>
            </a:r>
            <a:r>
              <a:rPr lang="en-US" sz="2200" dirty="0"/>
              <a:t> </a:t>
            </a:r>
            <a:r>
              <a:rPr lang="en-US" sz="2200" dirty="0" err="1"/>
              <a:t>w</a:t>
            </a:r>
            <a:r>
              <a:rPr lang="en-US" sz="2200" baseline="-25000" dirty="0" err="1"/>
              <a:t>ij</a:t>
            </a:r>
            <a:r>
              <a:rPr lang="en-US" sz="2200" dirty="0" err="1"/>
              <a:t>s</a:t>
            </a:r>
            <a:r>
              <a:rPr lang="en-US" sz="2200" baseline="-25000" dirty="0" err="1"/>
              <a:t>j</a:t>
            </a:r>
            <a:r>
              <a:rPr lang="en-US" sz="2200" dirty="0"/>
              <a:t> &lt; </a:t>
            </a:r>
            <a:r>
              <a:rPr lang="en-US" sz="2200" dirty="0" err="1">
                <a:latin typeface="Symbol" charset="2"/>
                <a:ea typeface="Symbol" charset="2"/>
                <a:cs typeface="Symbol" charset="2"/>
                <a:sym typeface="Symbol" charset="2"/>
              </a:rPr>
              <a:t>θ</a:t>
            </a:r>
            <a:r>
              <a:rPr lang="en-US" sz="2200" baseline="-25000" dirty="0" err="1"/>
              <a:t>i</a:t>
            </a:r>
            <a:r>
              <a:rPr lang="en-US" sz="2200" dirty="0"/>
              <a:t> </a:t>
            </a:r>
          </a:p>
          <a:p>
            <a:pPr>
              <a:spcBef>
                <a:spcPts val="300"/>
              </a:spcBef>
            </a:pPr>
            <a:endParaRPr lang="en-US" sz="2200" dirty="0"/>
          </a:p>
          <a:p>
            <a:pPr>
              <a:spcBef>
                <a:spcPts val="300"/>
              </a:spcBef>
              <a:buFont typeface="Tahoma" charset="0"/>
              <a:buNone/>
            </a:pPr>
            <a:r>
              <a:rPr lang="en-US" sz="2200" dirty="0"/>
              <a:t>then </a:t>
            </a:r>
            <a:r>
              <a:rPr lang="en-US" sz="2200" dirty="0" err="1"/>
              <a:t>s</a:t>
            </a:r>
            <a:r>
              <a:rPr lang="en-US" sz="2200" baseline="-25000" dirty="0" err="1"/>
              <a:t>i</a:t>
            </a:r>
            <a:r>
              <a:rPr lang="en-US" sz="2200" dirty="0"/>
              <a:t> goes from 1 to 0 with all other </a:t>
            </a:r>
            <a:r>
              <a:rPr lang="en-US" sz="2200" dirty="0" err="1"/>
              <a:t>s</a:t>
            </a:r>
            <a:r>
              <a:rPr lang="en-US" sz="2200" baseline="-25000" dirty="0" err="1"/>
              <a:t>j</a:t>
            </a:r>
            <a:r>
              <a:rPr lang="en-US" sz="2200" dirty="0"/>
              <a:t> constant</a:t>
            </a:r>
          </a:p>
          <a:p>
            <a:pPr>
              <a:spcBef>
                <a:spcPts val="300"/>
              </a:spcBef>
            </a:pPr>
            <a:endParaRPr lang="en-US" sz="2200" dirty="0"/>
          </a:p>
          <a:p>
            <a:pPr>
              <a:spcBef>
                <a:spcPts val="300"/>
              </a:spcBef>
              <a:buFont typeface="Tahoma" charset="0"/>
              <a:buNone/>
            </a:pPr>
            <a:r>
              <a:rPr lang="en-US" sz="2200" dirty="0"/>
              <a:t>The "energy gap," or change in E, is given, for symmetric </a:t>
            </a:r>
            <a:r>
              <a:rPr lang="en-US" sz="2200" dirty="0" err="1"/>
              <a:t>w</a:t>
            </a:r>
            <a:r>
              <a:rPr lang="en-US" sz="2200" baseline="-25000" dirty="0" err="1"/>
              <a:t>ij</a:t>
            </a:r>
            <a:r>
              <a:rPr lang="en-US" sz="2200" dirty="0"/>
              <a:t>, by: </a:t>
            </a:r>
          </a:p>
          <a:p>
            <a:pPr>
              <a:spcBef>
                <a:spcPts val="300"/>
              </a:spcBef>
              <a:buFont typeface="Symbol" charset="2"/>
              <a:buChar char="•"/>
            </a:pPr>
            <a:endParaRPr lang="en-US" sz="2200" dirty="0">
              <a:latin typeface="Symbol" charset="2"/>
              <a:sym typeface="Symbol" charset="2"/>
            </a:endParaRPr>
          </a:p>
          <a:p>
            <a:pPr>
              <a:spcBef>
                <a:spcPts val="300"/>
              </a:spcBef>
              <a:buFont typeface="Tahoma" charset="0"/>
              <a:buNone/>
            </a:pPr>
            <a:r>
              <a:rPr lang="en-US" sz="2500" dirty="0">
                <a:latin typeface="Symbol" charset="2"/>
                <a:ea typeface="Symbol" charset="2"/>
                <a:cs typeface="Symbol" charset="2"/>
                <a:sym typeface="Symbol" charset="2"/>
              </a:rPr>
              <a:t>Δ</a:t>
            </a:r>
            <a:r>
              <a:rPr lang="en-US" sz="2500" dirty="0"/>
              <a:t>E = </a:t>
            </a:r>
            <a:r>
              <a:rPr lang="en-US" sz="2700" dirty="0" err="1">
                <a:latin typeface="Symbol" charset="2"/>
                <a:ea typeface="Symbol" charset="2"/>
                <a:cs typeface="Symbol" charset="2"/>
                <a:sym typeface="Symbol" charset="2"/>
              </a:rPr>
              <a:t>Σ</a:t>
            </a:r>
            <a:r>
              <a:rPr lang="en-US" sz="2700" baseline="-25000" dirty="0" err="1"/>
              <a:t>j</a:t>
            </a:r>
            <a:r>
              <a:rPr lang="en-US" sz="2500" dirty="0"/>
              <a:t> </a:t>
            </a:r>
            <a:r>
              <a:rPr lang="en-US" sz="2500" dirty="0" err="1"/>
              <a:t>w</a:t>
            </a:r>
            <a:r>
              <a:rPr lang="en-US" sz="2500" baseline="-25000" dirty="0" err="1"/>
              <a:t>ij</a:t>
            </a:r>
            <a:r>
              <a:rPr lang="en-US" sz="2500" dirty="0" err="1"/>
              <a:t>s</a:t>
            </a:r>
            <a:r>
              <a:rPr lang="en-US" sz="2500" baseline="-25000" dirty="0" err="1"/>
              <a:t>j</a:t>
            </a:r>
            <a:r>
              <a:rPr lang="en-US" sz="2500" dirty="0"/>
              <a:t> - </a:t>
            </a:r>
            <a:r>
              <a:rPr lang="en-US" sz="2500" dirty="0" err="1">
                <a:latin typeface="Symbol" charset="2"/>
                <a:ea typeface="Symbol" charset="2"/>
                <a:cs typeface="Symbol" charset="2"/>
                <a:sym typeface="Symbol" charset="2"/>
              </a:rPr>
              <a:t>θ</a:t>
            </a:r>
            <a:r>
              <a:rPr lang="en-US" sz="2500" baseline="-25000" dirty="0" err="1"/>
              <a:t>i</a:t>
            </a:r>
            <a:r>
              <a:rPr lang="en-US" sz="2500" dirty="0"/>
              <a:t> &lt; 0</a:t>
            </a:r>
          </a:p>
          <a:p>
            <a:pPr>
              <a:spcBef>
                <a:spcPts val="300"/>
              </a:spcBef>
            </a:pPr>
            <a:endParaRPr lang="en-US" sz="2500" dirty="0"/>
          </a:p>
          <a:p>
            <a:pPr>
              <a:spcBef>
                <a:spcPts val="300"/>
              </a:spcBef>
            </a:pPr>
            <a:r>
              <a:rPr lang="en-US" sz="2200" dirty="0" smtClean="0">
                <a:solidFill>
                  <a:srgbClr val="0000FF"/>
                </a:solidFill>
                <a:latin typeface="Tahoma Bold" charset="0"/>
                <a:ea typeface="Tahoma Bold" charset="0"/>
                <a:cs typeface="Tahoma Bold" charset="0"/>
                <a:sym typeface="Tahoma Bold" charset="0"/>
              </a:rPr>
              <a:t>So, on </a:t>
            </a:r>
            <a:r>
              <a:rPr lang="en-US" sz="2200" dirty="0">
                <a:solidFill>
                  <a:srgbClr val="0000FF"/>
                </a:solidFill>
                <a:latin typeface="Tahoma Bold" charset="0"/>
                <a:ea typeface="Tahoma Bold" charset="0"/>
                <a:cs typeface="Tahoma Bold" charset="0"/>
                <a:sym typeface="Tahoma Bold" charset="0"/>
              </a:rPr>
              <a:t>every updating we have </a:t>
            </a:r>
            <a:r>
              <a:rPr lang="en-US" sz="2200" dirty="0">
                <a:solidFill>
                  <a:srgbClr val="0000FF"/>
                </a:solidFill>
                <a:latin typeface="Symbol" charset="2"/>
                <a:ea typeface="Symbol" charset="2"/>
                <a:cs typeface="Symbol" charset="2"/>
                <a:sym typeface="Symbol" charset="2"/>
              </a:rPr>
              <a:t>Δ</a:t>
            </a:r>
            <a:r>
              <a:rPr lang="en-US" sz="2200" dirty="0">
                <a:solidFill>
                  <a:srgbClr val="0000FF"/>
                </a:solidFill>
                <a:latin typeface="Tahoma Bold" charset="0"/>
                <a:ea typeface="Tahoma Bold" charset="0"/>
                <a:cs typeface="Tahoma Bold" charset="0"/>
                <a:sym typeface="Tahoma Bold" charset="0"/>
              </a:rPr>
              <a:t>E </a:t>
            </a:r>
            <a:r>
              <a:rPr lang="en-US" sz="2200" dirty="0">
                <a:solidFill>
                  <a:srgbClr val="0000FF"/>
                </a:solidFill>
                <a:latin typeface="Symbol" charset="2"/>
                <a:ea typeface="Symbol" charset="2"/>
                <a:cs typeface="Symbol" charset="2"/>
                <a:sym typeface="Symbol" charset="2"/>
              </a:rPr>
              <a:t>≤</a:t>
            </a:r>
            <a:r>
              <a:rPr lang="en-US" sz="2200" dirty="0">
                <a:solidFill>
                  <a:srgbClr val="0000FF"/>
                </a:solidFill>
                <a:latin typeface="Tahoma Bold" charset="0"/>
                <a:ea typeface="Tahoma Bold" charset="0"/>
                <a:cs typeface="Tahoma Bold" charset="0"/>
                <a:sym typeface="Tahoma Bold" charset="0"/>
              </a:rPr>
              <a:t> 0</a:t>
            </a:r>
            <a:endParaRPr lang="en-US" sz="2200" dirty="0">
              <a:solidFill>
                <a:srgbClr val="0000FF"/>
              </a:solidFill>
              <a:latin typeface="Tahoma Bold" charset="0"/>
              <a:ea typeface="ヒラギノ角ゴ ProN W6" charset="-128"/>
              <a:cs typeface="ヒラギノ角ゴ ProN W6" charset="-128"/>
              <a:sym typeface="Tahoma Bold" charset="0"/>
            </a:endParaRPr>
          </a:p>
        </p:txBody>
      </p:sp>
    </p:spTree>
    <p:extLst>
      <p:ext uri="{BB962C8B-B14F-4D97-AF65-F5344CB8AC3E}">
        <p14:creationId xmlns:p14="http://schemas.microsoft.com/office/powerpoint/2010/main" val="21599644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3EE7463B-F10D-1843-8818-C40C9FAC4C95}" type="slidenum">
              <a:rPr lang="en-US"/>
              <a:pPr/>
              <a:t>37</a:t>
            </a:fld>
            <a:endParaRPr lang="en-US"/>
          </a:p>
        </p:txBody>
      </p:sp>
      <p:sp>
        <p:nvSpPr>
          <p:cNvPr id="3379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379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3795" name="Rectangle 3"/>
          <p:cNvSpPr>
            <a:spLocks noGrp="1" noChangeArrowheads="1"/>
          </p:cNvSpPr>
          <p:nvPr>
            <p:ph type="title"/>
          </p:nvPr>
        </p:nvSpPr>
        <p:spPr>
          <a:ln/>
        </p:spPr>
        <p:txBody>
          <a:bodyPr rIns="132080"/>
          <a:lstStyle/>
          <a:p>
            <a:r>
              <a:rPr lang="en-US" sz="3200" dirty="0"/>
              <a:t>Minimizing </a:t>
            </a:r>
            <a:r>
              <a:rPr lang="en-US" sz="3200" dirty="0" smtClean="0"/>
              <a:t>the Energy</a:t>
            </a:r>
            <a:endParaRPr lang="en-US" sz="3200" dirty="0"/>
          </a:p>
        </p:txBody>
      </p:sp>
      <p:sp>
        <p:nvSpPr>
          <p:cNvPr id="33796" name="Rectangle 4"/>
          <p:cNvSpPr>
            <a:spLocks noGrp="1" noChangeArrowheads="1"/>
          </p:cNvSpPr>
          <p:nvPr>
            <p:ph type="body" idx="1"/>
          </p:nvPr>
        </p:nvSpPr>
        <p:spPr>
          <a:xfrm>
            <a:off x="457200" y="1295400"/>
            <a:ext cx="8178800" cy="3562350"/>
          </a:xfrm>
          <a:ln/>
        </p:spPr>
        <p:txBody>
          <a:bodyPr rIns="132080"/>
          <a:lstStyle/>
          <a:p>
            <a:pPr>
              <a:lnSpc>
                <a:spcPct val="90000"/>
              </a:lnSpc>
              <a:spcBef>
                <a:spcPct val="0"/>
              </a:spcBef>
            </a:pPr>
            <a:r>
              <a:rPr lang="en-US" sz="1800"/>
              <a:t>On every updating we have </a:t>
            </a:r>
            <a:r>
              <a:rPr lang="en-US" sz="1800">
                <a:latin typeface="Symbol" charset="2"/>
                <a:ea typeface="Symbol" charset="2"/>
                <a:cs typeface="Symbol" charset="2"/>
                <a:sym typeface="Symbol" charset="2"/>
              </a:rPr>
              <a:t>Δ</a:t>
            </a:r>
            <a:r>
              <a:rPr lang="en-US" sz="1800"/>
              <a:t>E </a:t>
            </a:r>
            <a:r>
              <a:rPr lang="en-US" sz="1600">
                <a:latin typeface="Symbol" charset="2"/>
                <a:ea typeface="Symbol" charset="2"/>
                <a:cs typeface="Symbol" charset="2"/>
                <a:sym typeface="Symbol" charset="2"/>
              </a:rPr>
              <a:t>≤</a:t>
            </a:r>
            <a:r>
              <a:rPr lang="en-US" sz="1800"/>
              <a:t> 0</a:t>
            </a:r>
          </a:p>
          <a:p>
            <a:pPr>
              <a:lnSpc>
                <a:spcPct val="90000"/>
              </a:lnSpc>
              <a:spcBef>
                <a:spcPts val="300"/>
              </a:spcBef>
            </a:pPr>
            <a:endParaRPr lang="en-US" sz="1800"/>
          </a:p>
          <a:p>
            <a:pPr>
              <a:lnSpc>
                <a:spcPct val="90000"/>
              </a:lnSpc>
              <a:spcBef>
                <a:spcPts val="300"/>
              </a:spcBef>
            </a:pPr>
            <a:r>
              <a:rPr lang="en-US" sz="1800"/>
              <a:t>Hence the dynamics of the net tends to move E toward a minimum.   </a:t>
            </a:r>
          </a:p>
          <a:p>
            <a:pPr>
              <a:lnSpc>
                <a:spcPct val="90000"/>
              </a:lnSpc>
            </a:pPr>
            <a:endParaRPr lang="en-US" sz="1800"/>
          </a:p>
          <a:p>
            <a:pPr>
              <a:lnSpc>
                <a:spcPct val="90000"/>
              </a:lnSpc>
              <a:spcBef>
                <a:spcPts val="300"/>
              </a:spcBef>
            </a:pPr>
            <a:r>
              <a:rPr lang="en-US" sz="1800"/>
              <a:t>We stress that there may be different such states — they are local minima.  Global minimization is not guaranteed.  </a:t>
            </a:r>
          </a:p>
        </p:txBody>
      </p:sp>
      <p:pic>
        <p:nvPicPr>
          <p:cNvPr id="33797" name="Picture 5"/>
          <p:cNvPicPr>
            <a:picLocks noChangeArrowheads="1"/>
          </p:cNvPicPr>
          <p:nvPr/>
        </p:nvPicPr>
        <p:blipFill>
          <a:blip r:embed="rId3"/>
          <a:srcRect/>
          <a:stretch>
            <a:fillRect/>
          </a:stretch>
        </p:blipFill>
        <p:spPr bwMode="auto">
          <a:xfrm>
            <a:off x="1641475" y="3600450"/>
            <a:ext cx="5729288" cy="2867025"/>
          </a:xfrm>
          <a:prstGeom prst="rect">
            <a:avLst/>
          </a:prstGeom>
          <a:noFill/>
          <a:ln w="12700" cap="flat">
            <a:noFill/>
            <a:miter lim="800000"/>
            <a:headEnd/>
            <a:tailEnd/>
          </a:ln>
        </p:spPr>
      </p:pic>
    </p:spTree>
    <p:extLst>
      <p:ext uri="{BB962C8B-B14F-4D97-AF65-F5344CB8AC3E}">
        <p14:creationId xmlns:p14="http://schemas.microsoft.com/office/powerpoint/2010/main" val="4164755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5E203EFF-BD16-8241-8A17-97F7BECEFA0C}" type="slidenum">
              <a:rPr lang="en-US"/>
              <a:pPr/>
              <a:t>38</a:t>
            </a:fld>
            <a:endParaRPr lang="en-US"/>
          </a:p>
        </p:txBody>
      </p:sp>
      <p:sp>
        <p:nvSpPr>
          <p:cNvPr id="3481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481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34819" name="Picture 3"/>
          <p:cNvPicPr>
            <a:picLocks noChangeArrowheads="1"/>
          </p:cNvPicPr>
          <p:nvPr/>
        </p:nvPicPr>
        <p:blipFill>
          <a:blip r:embed="rId3"/>
          <a:srcRect/>
          <a:stretch>
            <a:fillRect/>
          </a:stretch>
        </p:blipFill>
        <p:spPr bwMode="auto">
          <a:xfrm>
            <a:off x="5759450" y="1447800"/>
            <a:ext cx="3384550" cy="5410200"/>
          </a:xfrm>
          <a:prstGeom prst="rect">
            <a:avLst/>
          </a:prstGeom>
          <a:noFill/>
          <a:ln w="9525" cap="flat">
            <a:noFill/>
            <a:miter lim="800000"/>
            <a:headEnd/>
            <a:tailEnd/>
          </a:ln>
        </p:spPr>
      </p:pic>
      <p:sp>
        <p:nvSpPr>
          <p:cNvPr id="34820" name="Rectangle 4"/>
          <p:cNvSpPr>
            <a:spLocks noGrp="1" noChangeArrowheads="1"/>
          </p:cNvSpPr>
          <p:nvPr>
            <p:ph type="title"/>
          </p:nvPr>
        </p:nvSpPr>
        <p:spPr>
          <a:ln/>
        </p:spPr>
        <p:txBody>
          <a:bodyPr rIns="132080"/>
          <a:lstStyle/>
          <a:p>
            <a:r>
              <a:rPr lang="en-US"/>
              <a:t>Associative Memories</a:t>
            </a:r>
          </a:p>
        </p:txBody>
      </p:sp>
      <p:sp>
        <p:nvSpPr>
          <p:cNvPr id="34821" name="Rectangle 5"/>
          <p:cNvSpPr>
            <a:spLocks noGrp="1" noChangeArrowheads="1"/>
          </p:cNvSpPr>
          <p:nvPr>
            <p:ph type="body" idx="1"/>
          </p:nvPr>
        </p:nvSpPr>
        <p:spPr>
          <a:ln/>
        </p:spPr>
        <p:txBody>
          <a:bodyPr rIns="132080"/>
          <a:lstStyle/>
          <a:p>
            <a:pPr>
              <a:lnSpc>
                <a:spcPct val="90000"/>
              </a:lnSpc>
            </a:pPr>
            <a:r>
              <a:rPr lang="en-US" sz="1600" u="sng">
                <a:solidFill>
                  <a:srgbClr val="996633"/>
                </a:solidFill>
                <a:hlinkClick r:id="rId4"/>
              </a:rPr>
              <a:t>http://www.shef.ac.uk/psychology/gurney/notes/l5/l5.html</a:t>
            </a:r>
            <a:endParaRPr lang="en-US"/>
          </a:p>
          <a:p>
            <a:pPr>
              <a:lnSpc>
                <a:spcPct val="90000"/>
              </a:lnSpc>
            </a:pPr>
            <a:endParaRPr lang="en-US" sz="1600"/>
          </a:p>
          <a:p>
            <a:pPr>
              <a:lnSpc>
                <a:spcPct val="90000"/>
              </a:lnSpc>
            </a:pPr>
            <a:endParaRPr lang="en-US" sz="1600"/>
          </a:p>
          <a:p>
            <a:pPr>
              <a:lnSpc>
                <a:spcPct val="90000"/>
              </a:lnSpc>
              <a:buFont typeface="Tahoma" charset="0"/>
              <a:buNone/>
            </a:pPr>
            <a:r>
              <a:rPr lang="en-US" sz="1600"/>
              <a:t>Idea: 		store:</a:t>
            </a:r>
          </a:p>
          <a:p>
            <a:pPr>
              <a:lnSpc>
                <a:spcPct val="90000"/>
              </a:lnSpc>
            </a:pPr>
            <a:endParaRPr lang="en-US" sz="1600"/>
          </a:p>
          <a:p>
            <a:pPr>
              <a:lnSpc>
                <a:spcPct val="90000"/>
              </a:lnSpc>
            </a:pPr>
            <a:endParaRPr lang="en-US" sz="1600"/>
          </a:p>
          <a:p>
            <a:pPr>
              <a:lnSpc>
                <a:spcPct val="90000"/>
              </a:lnSpc>
              <a:buFont typeface="Tahoma" charset="0"/>
              <a:buNone/>
            </a:pPr>
            <a:endParaRPr lang="en-US" sz="1600"/>
          </a:p>
          <a:p>
            <a:pPr>
              <a:lnSpc>
                <a:spcPct val="90000"/>
              </a:lnSpc>
            </a:pPr>
            <a:endParaRPr lang="en-US" sz="1600"/>
          </a:p>
          <a:p>
            <a:pPr>
              <a:lnSpc>
                <a:spcPct val="90000"/>
              </a:lnSpc>
            </a:pPr>
            <a:endParaRPr lang="en-US" sz="1600"/>
          </a:p>
          <a:p>
            <a:pPr>
              <a:lnSpc>
                <a:spcPct val="90000"/>
              </a:lnSpc>
            </a:pPr>
            <a:endParaRPr lang="en-US" sz="1600"/>
          </a:p>
          <a:p>
            <a:pPr>
              <a:lnSpc>
                <a:spcPct val="90000"/>
              </a:lnSpc>
              <a:buFont typeface="Tahoma" charset="0"/>
              <a:buNone/>
            </a:pPr>
            <a:r>
              <a:rPr lang="en-US" sz="1600"/>
              <a:t>So that we can recover it if presented </a:t>
            </a:r>
          </a:p>
          <a:p>
            <a:pPr>
              <a:lnSpc>
                <a:spcPct val="90000"/>
              </a:lnSpc>
              <a:buFont typeface="Tahoma" charset="0"/>
              <a:buNone/>
            </a:pPr>
            <a:r>
              <a:rPr lang="en-US" sz="1600"/>
              <a:t>with corrupted data such as:</a:t>
            </a:r>
          </a:p>
          <a:p>
            <a:pPr>
              <a:lnSpc>
                <a:spcPct val="90000"/>
              </a:lnSpc>
              <a:buFont typeface="Tahoma" charset="0"/>
              <a:buNone/>
            </a:pPr>
            <a:endParaRPr lang="en-US" sz="1600"/>
          </a:p>
          <a:p>
            <a:pPr>
              <a:lnSpc>
                <a:spcPct val="90000"/>
              </a:lnSpc>
              <a:buFont typeface="Tahoma" charset="0"/>
              <a:buNone/>
            </a:pPr>
            <a:endParaRPr lang="en-US" sz="1600"/>
          </a:p>
          <a:p>
            <a:pPr>
              <a:lnSpc>
                <a:spcPct val="90000"/>
              </a:lnSpc>
              <a:buFont typeface="Tahoma" charset="0"/>
              <a:buNone/>
            </a:pPr>
            <a:endParaRPr lang="en-US" sz="1600"/>
          </a:p>
          <a:p>
            <a:pPr>
              <a:lnSpc>
                <a:spcPct val="90000"/>
              </a:lnSpc>
              <a:buFont typeface="Tahoma" charset="0"/>
              <a:buNone/>
            </a:pPr>
            <a:endParaRPr lang="en-US" sz="1600"/>
          </a:p>
          <a:p>
            <a:pPr>
              <a:lnSpc>
                <a:spcPct val="90000"/>
              </a:lnSpc>
              <a:buFont typeface="Tahoma" charset="0"/>
              <a:buNone/>
            </a:pPr>
            <a:endParaRPr lang="en-US" sz="1600"/>
          </a:p>
          <a:p>
            <a:pPr>
              <a:lnSpc>
                <a:spcPct val="90000"/>
              </a:lnSpc>
              <a:buFont typeface="Tahoma" charset="0"/>
              <a:buNone/>
            </a:pPr>
            <a:r>
              <a:rPr lang="en-US" sz="1600"/>
              <a:t>Or:</a:t>
            </a:r>
          </a:p>
        </p:txBody>
      </p:sp>
    </p:spTree>
    <p:extLst>
      <p:ext uri="{BB962C8B-B14F-4D97-AF65-F5344CB8AC3E}">
        <p14:creationId xmlns:p14="http://schemas.microsoft.com/office/powerpoint/2010/main" val="25621365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5E203EFF-BD16-8241-8A17-97F7BECEFA0C}" type="slidenum">
              <a:rPr lang="en-US"/>
              <a:pPr/>
              <a:t>39</a:t>
            </a:fld>
            <a:endParaRPr lang="en-US"/>
          </a:p>
        </p:txBody>
      </p:sp>
      <p:sp>
        <p:nvSpPr>
          <p:cNvPr id="3481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481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34819" name="Picture 3"/>
          <p:cNvPicPr>
            <a:picLocks noChangeArrowheads="1"/>
          </p:cNvPicPr>
          <p:nvPr/>
        </p:nvPicPr>
        <p:blipFill>
          <a:blip r:embed="rId3"/>
          <a:srcRect/>
          <a:stretch>
            <a:fillRect/>
          </a:stretch>
        </p:blipFill>
        <p:spPr bwMode="auto">
          <a:xfrm>
            <a:off x="5759450" y="1447800"/>
            <a:ext cx="3384550" cy="5410200"/>
          </a:xfrm>
          <a:prstGeom prst="rect">
            <a:avLst/>
          </a:prstGeom>
          <a:noFill/>
          <a:ln w="9525" cap="flat">
            <a:noFill/>
            <a:miter lim="800000"/>
            <a:headEnd/>
            <a:tailEnd/>
          </a:ln>
        </p:spPr>
      </p:pic>
      <p:sp>
        <p:nvSpPr>
          <p:cNvPr id="34820" name="Rectangle 4"/>
          <p:cNvSpPr>
            <a:spLocks noGrp="1" noChangeArrowheads="1"/>
          </p:cNvSpPr>
          <p:nvPr>
            <p:ph type="title"/>
          </p:nvPr>
        </p:nvSpPr>
        <p:spPr>
          <a:ln/>
        </p:spPr>
        <p:txBody>
          <a:bodyPr rIns="132080"/>
          <a:lstStyle/>
          <a:p>
            <a:r>
              <a:rPr lang="en-US" dirty="0" smtClean="0"/>
              <a:t>Hopfield applet</a:t>
            </a:r>
            <a:endParaRPr lang="en-US" dirty="0"/>
          </a:p>
        </p:txBody>
      </p:sp>
    </p:spTree>
    <p:extLst>
      <p:ext uri="{BB962C8B-B14F-4D97-AF65-F5344CB8AC3E}">
        <p14:creationId xmlns:p14="http://schemas.microsoft.com/office/powerpoint/2010/main" val="30838810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58557BC9-0661-2047-AD99-DD2B3EEBAC40}" type="slidenum">
              <a:rPr lang="en-US"/>
              <a:pPr/>
              <a:t>4</a:t>
            </a:fld>
            <a:endParaRPr lang="en-US"/>
          </a:p>
        </p:txBody>
      </p:sp>
      <p:sp>
        <p:nvSpPr>
          <p:cNvPr id="1945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1945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19459" name="Rectangle 3"/>
          <p:cNvSpPr>
            <a:spLocks noGrp="1" noChangeArrowheads="1"/>
          </p:cNvSpPr>
          <p:nvPr>
            <p:ph type="body" idx="1"/>
          </p:nvPr>
        </p:nvSpPr>
        <p:spPr>
          <a:xfrm>
            <a:off x="458788" y="1371600"/>
            <a:ext cx="8189912" cy="5486400"/>
          </a:xfrm>
          <a:ln/>
        </p:spPr>
        <p:txBody>
          <a:bodyPr rIns="132080"/>
          <a:lstStyle/>
          <a:p>
            <a:pPr>
              <a:spcBef>
                <a:spcPct val="0"/>
              </a:spcBef>
            </a:pPr>
            <a:r>
              <a:rPr lang="en-US">
                <a:latin typeface="Tahoma Bold" charset="0"/>
                <a:ea typeface="Tahoma Bold" charset="0"/>
                <a:cs typeface="Tahoma Bold" charset="0"/>
                <a:sym typeface="Tahoma Bold" charset="0"/>
              </a:rPr>
              <a:t>A </a:t>
            </a:r>
            <a:r>
              <a:rPr lang="en-US">
                <a:solidFill>
                  <a:srgbClr val="342EAA"/>
                </a:solidFill>
              </a:rPr>
              <a:t>McCulloch-Pitts neuron</a:t>
            </a:r>
            <a:r>
              <a:rPr lang="en-US">
                <a:latin typeface="Tahoma Bold" charset="0"/>
                <a:ea typeface="Tahoma Bold" charset="0"/>
                <a:cs typeface="Tahoma Bold" charset="0"/>
                <a:sym typeface="Tahoma Bold" charset="0"/>
              </a:rPr>
              <a:t> </a:t>
            </a:r>
            <a:r>
              <a:rPr lang="en-US"/>
              <a:t>operates on a discrete </a:t>
            </a:r>
            <a:br>
              <a:rPr lang="en-US"/>
            </a:br>
            <a:r>
              <a:rPr lang="en-US"/>
              <a:t>time-scale, t = 0,1,2,3, ...    with time tick equal to </a:t>
            </a:r>
            <a:br>
              <a:rPr lang="en-US"/>
            </a:br>
            <a:r>
              <a:rPr lang="en-US"/>
              <a:t>one </a:t>
            </a:r>
            <a:r>
              <a:rPr lang="en-US">
                <a:solidFill>
                  <a:srgbClr val="342EAA"/>
                </a:solidFill>
              </a:rPr>
              <a:t>refractory period</a:t>
            </a:r>
          </a:p>
          <a:p>
            <a:endParaRPr lang="en-US"/>
          </a:p>
          <a:p>
            <a:pPr>
              <a:spcBef>
                <a:spcPts val="1200"/>
              </a:spcBef>
            </a:pPr>
            <a:endParaRPr lang="en-US"/>
          </a:p>
          <a:p>
            <a:pPr>
              <a:spcBef>
                <a:spcPts val="1200"/>
              </a:spcBef>
            </a:pPr>
            <a:endParaRPr lang="en-US"/>
          </a:p>
          <a:p>
            <a:pPr>
              <a:spcBef>
                <a:spcPts val="1200"/>
              </a:spcBef>
            </a:pPr>
            <a:endParaRPr lang="en-US"/>
          </a:p>
          <a:p>
            <a:pPr>
              <a:spcBef>
                <a:spcPts val="1200"/>
              </a:spcBef>
            </a:pPr>
            <a:r>
              <a:rPr lang="en-US"/>
              <a:t>At each time step, an input or output is </a:t>
            </a:r>
          </a:p>
          <a:p>
            <a:pPr>
              <a:spcBef>
                <a:spcPts val="1200"/>
              </a:spcBef>
              <a:buFont typeface="Tahoma" charset="0"/>
              <a:buNone/>
            </a:pPr>
            <a:r>
              <a:rPr lang="en-US"/>
              <a:t>		on  or off  —  1 or 0, respectively.  </a:t>
            </a:r>
          </a:p>
          <a:p>
            <a:pPr>
              <a:spcBef>
                <a:spcPts val="1200"/>
              </a:spcBef>
            </a:pPr>
            <a:r>
              <a:rPr lang="en-US"/>
              <a:t>Each connection or synapse from the output of one neuron to the input of another, has an attached </a:t>
            </a:r>
            <a:r>
              <a:rPr lang="en-US">
                <a:solidFill>
                  <a:srgbClr val="342EAA"/>
                </a:solidFill>
              </a:rPr>
              <a:t>weight</a:t>
            </a:r>
            <a:r>
              <a:rPr lang="en-US"/>
              <a:t>.  </a:t>
            </a:r>
          </a:p>
        </p:txBody>
      </p:sp>
      <p:sp>
        <p:nvSpPr>
          <p:cNvPr id="19460" name="Rectangle 4"/>
          <p:cNvSpPr>
            <a:spLocks noGrp="1" noChangeArrowheads="1"/>
          </p:cNvSpPr>
          <p:nvPr>
            <p:ph type="title"/>
          </p:nvPr>
        </p:nvSpPr>
        <p:spPr>
          <a:ln/>
        </p:spPr>
        <p:txBody>
          <a:bodyPr rIns="132080"/>
          <a:lstStyle/>
          <a:p>
            <a:r>
              <a:rPr lang="en-US" sz="2800" dirty="0">
                <a:solidFill>
                  <a:srgbClr val="000000"/>
                </a:solidFill>
              </a:rPr>
              <a:t>Warren McCulloch and Walter Pitts (1943)</a:t>
            </a:r>
          </a:p>
        </p:txBody>
      </p:sp>
      <p:pic>
        <p:nvPicPr>
          <p:cNvPr id="19461" name="Picture 5"/>
          <p:cNvPicPr>
            <a:picLocks noChangeArrowheads="1"/>
          </p:cNvPicPr>
          <p:nvPr/>
        </p:nvPicPr>
        <p:blipFill>
          <a:blip r:embed="rId3"/>
          <a:srcRect/>
          <a:stretch>
            <a:fillRect/>
          </a:stretch>
        </p:blipFill>
        <p:spPr bwMode="auto">
          <a:xfrm>
            <a:off x="3581400" y="2286000"/>
            <a:ext cx="4325938" cy="1905000"/>
          </a:xfrm>
          <a:prstGeom prst="rect">
            <a:avLst/>
          </a:prstGeom>
          <a:noFill/>
          <a:ln w="12700" cap="flat">
            <a:noFill/>
            <a:miter lim="800000"/>
            <a:headEnd/>
            <a:tailEnd/>
          </a:ln>
        </p:spPr>
      </p:pic>
    </p:spTree>
    <p:extLst>
      <p:ext uri="{BB962C8B-B14F-4D97-AF65-F5344CB8AC3E}">
        <p14:creationId xmlns:p14="http://schemas.microsoft.com/office/powerpoint/2010/main" val="764733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52ED9332-77CA-B24A-AC54-27FD60973D3D}" type="slidenum">
              <a:rPr lang="en-US"/>
              <a:pPr/>
              <a:t>40</a:t>
            </a:fld>
            <a:endParaRPr lang="en-US"/>
          </a:p>
        </p:txBody>
      </p:sp>
      <p:sp>
        <p:nvSpPr>
          <p:cNvPr id="3584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584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35843" name="Picture 3"/>
          <p:cNvPicPr>
            <a:picLocks noChangeArrowheads="1"/>
          </p:cNvPicPr>
          <p:nvPr/>
        </p:nvPicPr>
        <p:blipFill>
          <a:blip r:embed="rId3"/>
          <a:srcRect/>
          <a:stretch>
            <a:fillRect/>
          </a:stretch>
        </p:blipFill>
        <p:spPr bwMode="auto">
          <a:xfrm>
            <a:off x="2319338" y="4114800"/>
            <a:ext cx="6291262" cy="2725738"/>
          </a:xfrm>
          <a:prstGeom prst="rect">
            <a:avLst/>
          </a:prstGeom>
          <a:noFill/>
          <a:ln w="9525" cap="flat">
            <a:noFill/>
            <a:miter lim="800000"/>
            <a:headEnd/>
            <a:tailEnd/>
          </a:ln>
        </p:spPr>
      </p:pic>
      <p:sp>
        <p:nvSpPr>
          <p:cNvPr id="35844" name="Rectangle 4"/>
          <p:cNvSpPr>
            <a:spLocks noGrp="1" noChangeArrowheads="1"/>
          </p:cNvSpPr>
          <p:nvPr>
            <p:ph type="title"/>
          </p:nvPr>
        </p:nvSpPr>
        <p:spPr>
          <a:ln/>
        </p:spPr>
        <p:txBody>
          <a:bodyPr rIns="132080"/>
          <a:lstStyle/>
          <a:p>
            <a:r>
              <a:rPr lang="en-US"/>
              <a:t>Associative memory with Hopfield nets</a:t>
            </a:r>
          </a:p>
        </p:txBody>
      </p:sp>
      <p:sp>
        <p:nvSpPr>
          <p:cNvPr id="35845" name="Rectangle 5"/>
          <p:cNvSpPr>
            <a:spLocks noGrp="1" noChangeArrowheads="1"/>
          </p:cNvSpPr>
          <p:nvPr>
            <p:ph type="body" idx="1"/>
          </p:nvPr>
        </p:nvSpPr>
        <p:spPr>
          <a:ln/>
        </p:spPr>
        <p:txBody>
          <a:bodyPr rIns="132080"/>
          <a:lstStyle/>
          <a:p>
            <a:r>
              <a:rPr lang="en-US" dirty="0"/>
              <a:t>Setup a Hopfield net such that local minima correspond</a:t>
            </a:r>
          </a:p>
          <a:p>
            <a:pPr>
              <a:buFont typeface="Tahoma" charset="0"/>
              <a:buNone/>
            </a:pPr>
            <a:r>
              <a:rPr lang="en-US" dirty="0"/>
              <a:t>to the stored patterns.</a:t>
            </a:r>
          </a:p>
          <a:p>
            <a:endParaRPr lang="en-US" sz="600" dirty="0"/>
          </a:p>
          <a:p>
            <a:r>
              <a:rPr lang="en-US" dirty="0"/>
              <a:t>Issues:</a:t>
            </a:r>
          </a:p>
          <a:p>
            <a:pPr>
              <a:buFont typeface="Tahoma" charset="0"/>
              <a:buNone/>
            </a:pPr>
            <a:r>
              <a:rPr lang="en-US" dirty="0"/>
              <a:t>	</a:t>
            </a:r>
            <a:r>
              <a:rPr lang="en-US" sz="1800" dirty="0"/>
              <a:t>- because of weight symmetry, anti-patterns (binary reverse) are stored as well as the original patterns (also spurious local minima are created when many patterns are stored)</a:t>
            </a:r>
          </a:p>
          <a:p>
            <a:pPr>
              <a:buFont typeface="Tahoma" charset="0"/>
              <a:buNone/>
            </a:pPr>
            <a:r>
              <a:rPr lang="en-US" sz="1800" dirty="0"/>
              <a:t>	- if one tries to store more than about </a:t>
            </a:r>
            <a:r>
              <a:rPr lang="en-US" sz="1800" dirty="0">
                <a:solidFill>
                  <a:srgbClr val="000000"/>
                </a:solidFill>
                <a:latin typeface="Tahoma Bold" charset="0"/>
                <a:ea typeface="Tahoma Bold" charset="0"/>
                <a:cs typeface="Tahoma Bold" charset="0"/>
                <a:sym typeface="Tahoma Bold" charset="0"/>
              </a:rPr>
              <a:t>0.14*(number of neurons)</a:t>
            </a:r>
            <a:r>
              <a:rPr lang="en-US" sz="1800" dirty="0">
                <a:solidFill>
                  <a:srgbClr val="000000"/>
                </a:solidFill>
              </a:rPr>
              <a:t> </a:t>
            </a:r>
            <a:r>
              <a:rPr lang="en-US" sz="1800" dirty="0"/>
              <a:t>patterns, the network exhibits unstable behavior</a:t>
            </a:r>
          </a:p>
          <a:p>
            <a:pPr>
              <a:buFont typeface="Tahoma" charset="0"/>
              <a:buNone/>
            </a:pPr>
            <a:r>
              <a:rPr lang="en-US" sz="1800" dirty="0"/>
              <a:t>	- works well only if patterns are uncorrelated</a:t>
            </a:r>
          </a:p>
        </p:txBody>
      </p:sp>
    </p:spTree>
    <p:extLst>
      <p:ext uri="{BB962C8B-B14F-4D97-AF65-F5344CB8AC3E}">
        <p14:creationId xmlns:p14="http://schemas.microsoft.com/office/powerpoint/2010/main" val="25985805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057400"/>
            <a:ext cx="8423275" cy="1143000"/>
          </a:xfrm>
        </p:spPr>
        <p:txBody>
          <a:bodyPr/>
          <a:lstStyle/>
          <a:p>
            <a:pPr eaLnBrk="1" hangingPunct="1">
              <a:defRPr/>
            </a:pPr>
            <a:r>
              <a:rPr lang="en-US" sz="4400" dirty="0" smtClean="0">
                <a:solidFill>
                  <a:srgbClr val="000000"/>
                </a:solidFill>
                <a:effectLst/>
              </a:rPr>
              <a:t>Deep Learning (Introduction)</a:t>
            </a:r>
          </a:p>
        </p:txBody>
      </p:sp>
    </p:spTree>
    <p:extLst>
      <p:ext uri="{BB962C8B-B14F-4D97-AF65-F5344CB8AC3E}">
        <p14:creationId xmlns:p14="http://schemas.microsoft.com/office/powerpoint/2010/main" val="3353571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Mind (Learning to Play Games and Go)</a:t>
            </a:r>
            <a:endParaRPr lang="en-US" dirty="0"/>
          </a:p>
        </p:txBody>
      </p:sp>
      <p:pic>
        <p:nvPicPr>
          <p:cNvPr id="5" name="Picture 4"/>
          <p:cNvPicPr>
            <a:picLocks noChangeAspect="1"/>
          </p:cNvPicPr>
          <p:nvPr/>
        </p:nvPicPr>
        <p:blipFill>
          <a:blip r:embed="rId2"/>
          <a:stretch>
            <a:fillRect/>
          </a:stretch>
        </p:blipFill>
        <p:spPr>
          <a:xfrm>
            <a:off x="533400" y="1143000"/>
            <a:ext cx="8153400" cy="4614523"/>
          </a:xfrm>
          <a:prstGeom prst="rect">
            <a:avLst/>
          </a:prstGeom>
        </p:spPr>
      </p:pic>
    </p:spTree>
    <p:extLst>
      <p:ext uri="{BB962C8B-B14F-4D97-AF65-F5344CB8AC3E}">
        <p14:creationId xmlns:p14="http://schemas.microsoft.com/office/powerpoint/2010/main" val="20236513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34" y="961287"/>
            <a:ext cx="8822816" cy="5267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noAutofit/>
          </a:bodyPr>
          <a:lstStyle/>
          <a:p>
            <a:pPr>
              <a:defRPr/>
            </a:pPr>
            <a:r>
              <a:rPr lang="en-US" dirty="0" smtClean="0"/>
              <a:t>Buzz…</a:t>
            </a:r>
            <a:endParaRPr lang="en-US" dirty="0"/>
          </a:p>
        </p:txBody>
      </p:sp>
      <p:sp>
        <p:nvSpPr>
          <p:cNvPr id="4" name="Rounded Rectangle 3"/>
          <p:cNvSpPr/>
          <p:nvPr/>
        </p:nvSpPr>
        <p:spPr bwMode="auto">
          <a:xfrm>
            <a:off x="760029" y="2814445"/>
            <a:ext cx="1591294" cy="2410691"/>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Tree>
    <p:extLst>
      <p:ext uri="{BB962C8B-B14F-4D97-AF65-F5344CB8AC3E}">
        <p14:creationId xmlns:p14="http://schemas.microsoft.com/office/powerpoint/2010/main" val="2403570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Autofit/>
          </a:bodyPr>
          <a:lstStyle/>
          <a:p>
            <a:pPr>
              <a:defRPr/>
            </a:pPr>
            <a:r>
              <a:rPr lang="en-US" dirty="0" smtClean="0"/>
              <a:t>Deep Learning – from Research to Technology</a:t>
            </a:r>
          </a:p>
        </p:txBody>
      </p:sp>
      <p:sp>
        <p:nvSpPr>
          <p:cNvPr id="8203" name="AutoShape 14" descr="data:image/jpeg;base64,/9j/4AAQSkZJRgABAQAAAQABAAD/2wCEAAkGBhQQEBQUEhQWFBUUGBUYGRgXGRgaGBwXFxwYHBsYGyAcGychGCAjHBgYIjIgIycpLCwsHB8xNTAqNSYrLCkBCQoKDgwOGg8PGiwlHyQsLCwyLSotKjQqLCwrLDAsKikrLCwvKSoqKiwsLCksLCosKiwsLCwyLCwqKSwpLCwsLP/AABEIAOkA2AMBIgACEQEDEQH/xAAcAAEAAgMBAQEAAAAAAAAAAAAABgcBBAUCAwj/xABFEAACAQMCAwYDBQMJBgcAAAABAgMABBESIQUGMQcTIkFRYTJxgRQjQlKRYqGxFTM0NXJzssHRFhckQ4KSU2N0osLD4f/EABkBAQADAQEAAAAAAAAAAAAAAAACAwQBBf/EADERAAEEAAUBBwQCAgMBAAAAAAEAAgMRBBIhMUFREyJhcYGhsZHB0fAy4RTxIzNCFf/aAAwDAQACEQMRAD8AvGlKURKUpREqueO8O4tb3M9zbzo8RyQjthQnppbCrj1BGasaudzBwVby2kgclRIMZXqCCCD77gbVwi1ZG/Kf6tUHztz9PxKNVkRIxCW+Ak6pOmr5DfGK7XFOztbae0RZCz3IGtiMhSzKMoDvnHqfeojxLgMsLyxMuSkhRmzhdQ67+hGD9alvGOdHurqKWNAjQ92sCHdXIOSWbIA9KozBxJIUcZiIhGIo3WL1rz5U8HZLbaSGklJPmNC4Pkdk9feuTyfxUcLu7q2vJAupg4lbYHAwM+QBTGPcMKXHMvGpWWFbVYGfYPpJHu2SSqYHrmti17KJJCXu7tpGkK96AM6gv4QzHI+gHsBU+e6FRJh+zDXsAv028f21Fpu2S6S9l093JCGKqpG2nJ0spHiO3rW9Ydts/fZntfuSDtGG1DH4stsw9qseDkuyQALaw7ZG6KTv7kZNczjfZhZ3KgBDB69zhcg4ypGCPIeVay+MMprdepPuKpcLZBsV8uDdqtncsQS8Q6q0i4DY69M4I967Y5us9SoLmIs/wgOD/wDg+tViexG5jdu5uIwoJ0ZMgcqT+LAwCOm1cziPZpeO5hMcjOxUiTWDDpA3LNgb+xGd6rkaGEZXAg9L087/ACoGSRp1bfkrr4dxqC519xKkug4bQwOD6HFbtV92T8izcOWdrgKHkKhQravCud/Tcmp+7YBIGTjp6+1dkaGuppsLQF6pVX2nbKUleK6tnWQHwrH136IwfBz08Q23qZcH51tblQRIsbnrHIQrgjYjc4PzGarDgVJ4yOyu3XepUb412gWtrJoYs506mMa6wgOw1EHbPpUY4t2m3MqsOH2rsV31spfYddl2H/dn2rhcAkY7R2VpF+YVkyRhgVYAgggg9CD1FVLJdXHCr6W3tQWEjJojZGbWGGxXBHwbqTncAZ6VKuWe062ulRZD3Mx8LK4IXWOuG6YO+M4PlUovL+OKJpnZQiKSW26D0/0oRm2VT2ZtjqOnuFV3M/LvEL2JzdSwr3StJoLICBggsAoOnbzJrg9kHHxBeqjbLMO6BxgatmQ+58vqKj3M3HHuruaXAGpiSDvsRgR9dwqgZHTOa+p4FJ/Ja3p06DK6Ki6gQT4RKN8blf3CrY4c1F2l7H96rVEI47ax9kgWNfMUdtCv0rSqy4NwLjK/ZmN2skX3bHcbLgZD5TL+Hbr1qzarBUHty1qD5JSlK6oJSlKIlKUoiUpSiL879pNq38oXaEnBcOF8ssi4OPWulPZx8QktYbLSjSwgT9dIkA8QwPhPh3I65FdHth4d3d4svlNGAT+1GcH/ANrCuHyNJN32bNV7y2DkLsXkRjpJCnAbGwIBB9KyX3y0ruLjLo2ZGd07kdb+VNuUOerhZ4rO6WMsHaDIbEgZAcFh0IwOo67GrLqk+a+cLe5CF4mt76Nhuq7HcAgtsVI2I1DbHmDUis+1G4ZCq2nfyJ4S0TMVY4G4whwfUVoYbOW1Sc0LzHJvuPL0+eVY8koUZYgD1JxXuvz9z3x/iN1JGbmBreGM50lGCeL8xPxHAOOlbdtxATW5UcQfAAAjm71EdR5BldgBsRuKtkaYzR18iCuOlymq+PvSvalURwntLn4aBb6oZ0JyramZULH4AwwSB6EbetTaPtltgimWKZGIzgBWGfQeLPXpkCgY8uDcps8UutladDoVYNK5XLXMcd/biaIMASVIYYYMvUHy/St+8vEhRpJGCIoyzMcAD3rhBaaKtUH5+7L/AOUZ47iGQQSqMOxBOoDoRg9R0+XyqJzdkF2Y8HT4dgFlJJ9W8a6d/TarisOIRzxrJC6yIwyrKcgitPjHM1tZgGeVU1HAHU++wycD1pmIIcCQRyqpI2uou4X51fgsljLJDLqTGCQRnADDxEDIYEfMVdXZ/wA7xXcAjdlWZFYsNOhSinGsfhG2MgdM1u8e5Oh4i0c4ldQUC5jK4eMnUBuDjr1HrUR5z7Ora2t3kF0YTg6e804Y/kGldRz6b+VVnOXF3VUNZJG8kagrxwjl9OMXd1KxZLcuGwmBrbomcj8q6j/aFRXnK3toZDDaStMFJ7xmClFPopXAZh64wPnWjYcwXEVo1ushihY6io+MkjDAt1APoK0uG8NmvZhb2qamPXyVF/Mx8h/GtcWHDRnlHoq5A3MWMom9SNvRfDhXCJL24S2gHic7nyRfxO3sP3mrw5n5DMvDIrK2ZVEJjxq2DBc9SAcHJ1Vv8j8jRcLhKr45XwZJT1Y+g/Ko8hUlqM8nanwW2BvY0RutThNq0UEUbtrZEVWYDGSoAzW3SlUqaUpSiJSlKIlKUoiVXWrjkskijREodgCe7Axk40nDFhjG+KsWlcItWMfk4B81SPOnJHEFX7VcTCcRjxYYkoueoBABHmcVF+G3clpMlxC2ZI2LezBviQ48iNq/SjoGBBGQRgg9CD5VQvPHKkthcMURu4dgI2wCuCMhTvkMDkD1GKz4kOJD28L0MHI14MT+dla/AmsuJql6sMbSadBLKC6EdUb3H8K7lvbRQKFRUjXPRQFGT/nVAcs8xy8PkkmjdQSoDRMr4ffAOM9R5EfKutxo3d7aC+nkjliGUVBt3bOcatK/CwOBuSam2UFtryJ5BG5zWgnLpt+VbHNfLK8Qg7pnaPDK4IwdxnqDsw3PX2qG8f7GozBGlkwjYMdbSM51Ajrt0wcnHTep7wCTVawEMXzHH4j1PhG59636vYcjg8bqwkublO26pf8A3T3dmGkjZZiBjwsS2k41FVkUjVgeufSuVd8T4xEyJcw96rKQIpYVkDoTvqKjOVHqQcVfgas1cJyZDJIM3n/SqEdGwSqUse0m6t4UjitrWBY9TFQGUaR1GknIznrXw5g7RZeJWqQTIlsksgDvqJUrnYdM4HUnzwKsbnPjfD0XF0I53TxLHgM+f/iD+1gVT3G7u3lcPHDIsCsSUkb7tGJ3VGQfCc/Ssr3Av1OhPG4Ck2PER/8AK3VoPI4+66vAeERPdi2t7pY4syaJS7AyJkDSq5AYlj+6pre9l8MUbSG6eNlVvvG0BQCN85HT61VMKtjRDhhpRQxUgABixxnfOT1rrcav5bghryZpMfCnRB8lG2fc5NXQ4YyHah4/heYJo9c4skn389l2eB9pVxbWxto0SUxnTHOT4NI88YBf2O3v0qJcwcZklYyTSmWY7Asdlz5IvRRWIpJbmQQ20bSOfwoM/Unoo9zVk8o9jioRLxAiV+ohH82p/aP/ADD+751s/wCKAUNSro88pBcO70/d1AOTuTpuKyssTd3AmkvI+C2W6hVHXp1Owq+OW+V4OHw91bppHVmO7ufzMfM1C+auWZrC6W84Yhy+VkiRcrny8I/Cx6+h3qxrd2KKXGliAWHXBxuPfBrEXl2munVenIxt9oK73Tj0X0pSlRVaUpSiJSlKIlKUoiUpSiJSlKIlanFeFx3ULxSrqRxg+vsR6EHcGtulEVAc08BksZmikywKMUcAnWgZTkgdCOhrTnmeGKTu3+6nCiRRghhkEEflb9qrB7VeX7y4mhe1UsoR0bQAWyxBwckYG3Xy3quuJ8q3EDhbhO6ZsMoJ8LY6+JdsjzGK86WPszmaaA+614Z5nkkjkGjgNfECv2ui71vzFdWlik0N3HDAXdEjc94ykfhxpJHr12Hzrj2naNxOXX/xi41DGFUZGceE6dh7YrVueW2EShvERuwUnDe3zwcZrt/7Hq9pJc2UmtYtzCyt30Z8w+Nm0gk5xuBWyLFtdHlYNQfD77qmbAOhbWetNCb18OaXMt+YbmBjNDJ3LMG1Su+Vkwd2Ib4vbAzX1uOfb25Ri9yxTHVQIoz6gAeI4+YNRuRJGYIp16PMHKDPXG3nXasOXdvGcIDkKSdI/Xr8zVkUD5G1sP31+y8+HFtwkYdo4k3Rs0Prufbhfa74jZ/ZdEMMslw4y0jldChSCSgU4OcdSMivtBbSPBF9olJjRRoTOEA67KNid/iOTXK47BCSoi2bcEjYEVJ+SeRZOKRrI8wigXwaV3k8O2N9k+e9a2sjhPH3VuJmkxcLSyxZN3txpa5EnFMsI7dC7tsAoLMfkBUn4D2Rz3JD3zmFDv3akGQ/NuifTJqzOAcq21ium3iCnzY7u39pjuf4V1qg+dztlTDhGM1OpXO4Jy/BZR93bxrGvnjqT6serH510aUqhbEpSlESlKURKUpREpSlESlKURKVjFZoiUpSiJSlVp2hc23sd0bS1VRrRFHhLSOZdQyhzhdOMfvrhNKLnBosqyI5lbOkg4ODgg4PpWnxrgsV5C0Uy5U9D5q3kynyIqlIuI3XBrhkISBzEradQZHxk+IH4mJBGVOaw/atxDuihbTqP84UAlwRuqfhG/QneotObSlZG15bmIo9LFnxHVe+YO84bdi3lxMpXKlBlmU5wSPwHIwQdvOudawyu7sGaBXGllRiNS+jkfF8hXyhuY1JZtbSHdi2SxPuSd6173jLEHHhHQfPGQNv40bhocO+zoen9KM8+PxTMjWENG5IrbqToFvzTxWw8IBx+grs8D5HveI4d828B/E48TD9lf8AM4qChkOTJJpYAHBGck/lA9Perm4V2wWn2XVIGEqLgxqC2SBgFT0wfU/WtP8AkOcDQNDmjX12XnQ4RoHaP+QvF12MWywuIWYzkqVklYkDHVcKBsfrWbHsl7uJMXDJMAclR4ck5wpBVwB03NebftstmADQTK+SGXwkKB56s4Py67VvXvazbIhKRyuQDjZVH1ydhWU5SbK2uewMDHVW4+LHK+XI/LN7bXTtOx0aGDEymTvX1AhwD8GBn33xU9qOcmc2G/STVGEeJgp0trQ6hkYOBv6ipHUm1WiR5coymwlKUqSsSlKURKUpREpSlESlKURKUpREpWBRmwMnoKIs0qN2vaJYyK5EwXu9RIcFSQvmgPxA42xXDu+1qA20xRWjmUDQsmncODh/CTsACSDvt71wG9AukEODDoT1UmuedLKIsHuoVKEhgXGQR1BqqePc7NJxF7izAYKNCSODpwFI1KOrbs2M7VEbSz79u8fOknKqdts51H1LEk/WuyBuI0Uu7bKqjLE+wFcbrWZY8ZK0P7OI3XPj4eC8TapZDNcO0sh6s+5x6DyUewrCQyXZMNtC0x8wo2GOhJ6L+td/g/ZveTXMYuo+7g2Z8Ou6/lyDkEnyH61b/DOFRW0YjgjWNB5KMfU+p9zWgyV/FURYZzjmkK/Nr8uSGVtUTZjVWlUgnQQdLs2NyBsfTevN1y5M6s8cUkqqSBIiMFIG5I0jy+dXunI4XiZvRKfEDmPA3JXScnzXzxjrUnVABgDA9qra92fO76dfovQnia6TO1xogWPHlflVSpJ1h9a6stsMjAxs43rpWvALoMoUSaGxkjRpwN8kjoRttV38Z7OLa6ue/k1eLTrQY0uU6Z2yPfBGa4vH+TpLMmWzBeHq8PVlHqn5h+z1HlVc2JnZG5sYBab7pvTy14VmGggJyyA/Wx9K0Ua5K4Pw95BDeIyzFywLORFNvkKR0BB/Cevv0q304ZEBgRRgeyr/AKVUVxbxXaZXGTXifnS/tYDAH1L0EpGZUX0ydj/aIJHvXm4bGtPdfoflelPg3aZDY214H4Vx2VhHCumJFjXrhQAMnz2r71xOTJpXsoWnkWVyCS6EMCMnTkjYkDAJ9a7deovMIo0lKUouJSlKIlKUoiUpSiJSlKIlKUoixQilZoih/G+QeHJFJK8fcqoZ2dGIwOpODkfTFUVcqrayqYRmypbGvuwejY2yV3NWZ2uc2mST+T4x4fC8r59NxHj56Sc1CbKzjnDq0gjIUFCfhLasEOwB7sFc4J2z1rrZDHZbyunEESsjkJynx2B6LqWXALi4t5ZoE+7jRm1tsG0jOlNvEcfSrF7KrOA2STIg746llc7sWB6Z8hjBwPWt3h9/9g4VGbt0YomkaMMG8kRcbOcYGR7moJydBxFI2axjKo4ydekRM480zv02z0OKrvULOBHB3ALJO46fgq5KwTVRcT5m47bSIbhYoocYaQRh0BPTVhtjn6VHeO3V/fKssgnlI3jaJJY1UDPiUKMEn1yauyd/INT7fXQe666YNOWiSr7ubpIlLSOqKOpYgD9TXtXBAIIIO4I6Yr85cF4LxC6kH3c0qk5VpA3d6vxau8ONgTv+lSG57PuIImjE7K4Kqkc+EU5yCQCAo+X6VGQdm8sPHRRMzgf4mld1fK6uVjQszKoA6sQqj5k9KqW74Tx8Rx22oGPwqHjZdWB5yvs2MeY3ra452acRmg0Ne9/gqe7fOkke5znHvU3MDSLOh5Gtei0f+c3PTn8KL8RNzE81zcFEkkkUJFHpKsNyz+EkqoUDxfiJr1DzRBKn3pCt03z/AKb/ADr1xfshuLS0eYyxkRqXdRqyR5qMDeo7wWBnhlczCEx7pFIpyw67HGkeex9KwYjARyW8OHwT6ahXf/RljADW+h28K581JOGcyGwbvLWddJOWiY+BvXK9VPuN6tHlXnyG+wuloZSobQ+PEPMofxAfQ+1U9DwyRojcSDvY2YhjGdoz6OF3AI3B6b1sR8PjOGUtkY0nUcrjppP4fpWVsxw/ddZC6BJicsgDRe9E2r/pVZ8u9oskBEd7l4+gmA8S/wB4B8Q/aG/tXS5N5pnueI3cUjq8SeJNIGnGrC6SOo0kZz516DJWPALSomFwu+Nfevup1SlKtVSUpSiJSlKIlKUoiUpSiLm8fuZo4Ha3TXIMYGM/uyM1BLrtdlt1MdzZvHMRhSTpjLepLdB8iaswVX3afwi4vZbSBImaAuGdlGd84IY/gAQk58/pQEA2dVbGA7umvNVvwqNLi9ga4lD/AGlwJcdVLSEYb0LY+gIq1obvhfEXe2QLrTIDKvdkldj3bDGrHQj+IqD9pvJ0VlJE1smhJQfCCcB4yCMZ+HIP7q9dnvI9rf28rmSRJ1kOVyDoB6ErjfVuc5qLiMxDRoqX9/M6wTY0O5FfAXVHZfL9sVWGu2WTXrL4+7xvHoGwYnYkYyKs4XEaMsWpFYjwpkA6V9B1wKqTiXD7+3u47NLqYtJp7txIwTQc51A5IIwdt/bFdObsmnjHfxXjyXSkMC22SM7BiSR189j5ioA1sFHCsjOYHu686/HH6ArOZQdjvWQKrzhHagYisPEIzHIH7tpBgKG8ta5yvqSMjG9Ty2vY5RmN1cbHwsG2PToasBtSDgbo7L70rw8oGMkDPTJxn5etfCx4rFPq7mRJNB0tpYHB9Diurq2qUrxJKF+IgZONzjc+VESWIOpVgCrAgg7gg9Qa4VzyFZOmn7Oi9d0yrfqDv9akFeGmUEKSATuBkZwPPFcItBobVU8M7J7yOWQi6WMYZVKagXUn/macdB5Vx+YuRrrhymVcSRDBYqTgZ65U7rv5jbfyq2Zub7NJTE1zEsgGSCwH7+mfbOaxFzPZzym2WaORyDlRuCMbjPwnbyzVb4WkUQul5MnaOcb8/wBHsqQs+LrJt0PmD1FdXlzipsLnv4kDBhpdOmVznK+jfxrHNnKltaT93D3k7qxYooA0JgnuxjdmwdRJ6KB61GeHXrnOkagMnTnDKo9c9fnXmmB0TszFqfjIrLTeXrxfRX7wfnezumVIpl7xh/NtlX26jBHUV3a/P/AOKpBdQ3OjWEOSP2SMah6soJxV921ysiK6EMrgMpHQg7g16EMvaNvlUysDDovrSlKvVSUpSiJSlKIlKUoixWawaURcHnfl77baMi47xCHjz+dfL/qGV+tU1wm/ms5xcQbOvhdDsGAPijf038/I1+hKo7m7j9u97KUjaIhyrg4wxU47zA3Q7bg9Rg1VJoLCrdC9/ejFkfC6PFudYbm9truNXCwCMSg4BVtRyoyfERq8utTk9o9kELGQjH4Sj6ifILtuTVQPw7S6yxadSkMMgMpI/Mp2YVr8X4jJPMZe6jgMekhIiUDAfEyjHjPrnoOgNVtlvUKuDNK52VwF66+VVa3OO2Mt1qvJFDfaJpI1TVjx6dj6aUUafXY1HeC2RSYqGkXfSVjzqx0JGDjYj9KuflMcNvbRbVcuf51kkJEocnxPkY3yeq7YxUx4fwmG3RUijVAg0rgbgfPrWiNz2ascq2wOuw7z8+V+e+OAsAA7HCneYkFQu50+Juu3TFSrsHumEtxGUUBlU6s4bIPwgeYwScgbVbXEeDw3C6ZokkXOcMoO4rh8P7PLa3vBdRBkI1YjGNAZhgsNs9PLOPagsXoDf1C1QR5M1uOvT76qUVUnbRw+9nlhEEDyQxoz5QE+M/ETg7FQBj5mrbpVschjdmC6Ra/OHLs96EZoWnckZchpSWY/CDpPUDPU+deouEX99JIgt5DKApMjmQaVG2nMhyc56A1+io4guygDz2GN691AZaNjXrrp6beyz/44/wDRJVG2XYjcSRKWZItydLsSfYkKuAfrWx/up4nbRgxXEbGJiyrHlZPTIYjAOCauqlWPme9oa83XVT7FtaqtOy4RJNMkoYXWWx3m76NtS776s7t5nY7ivr2uWkax276VB1OhOAPCVzg+vTpXS585NkuGjuLTwXKMuSGCllGcHPky+vmCRUYm5HuriQJPxCC4nQHMLliFDDcgDoen4f0rLqBlpWSQtbB3TZ6c38evmtXnfkA2Obm0Gbfq8fnFnG6eqe3UfKpH2R8wCSKS3J3iOpAeuluq/Rv41xuY7XitlaPCzpNbsvdF8FiikYz5OPTJ1AVXsVkYlGtpEY5YMDhgWB0nJwdJ05z1xUA0CQEaXorI3teMpvN08P3xVr8Av57rj11plbuIMqVJOk4AUIF6Dx6m1ddqsaqT5XnvOD/8S9qWtrhUL+IlhjOHP5Cc5w3XPUVa3LvM0N/GXhJ8JAZWBVgSMjI9x51pc0Mdlu1bICRmA0FBdalKVxUJSlKIlYrNKIvL9K9Vg1miJWjfcEgnBEsMb566lBJ+uM1vUoip7nTgY4fcxrApMMw8KflbIUqmfLcHBrky2aSggjcHBBGCCPIjqCKsvtE5YlvoIxAVEkb6vEdOxGDg4ON8Hp5V64tyOLmNGLBLpUUNKo2dgBnWv4gT9RWaSLMbCqmw7XND2Hva2qkFg8RXxOUX4dONaZ816Z+WR866MXMl9HcxiC6kuV8OgDcHJwUlRsNnO2M59DXRvbWS2kEVymgn4W6o/urf5HcVwuOXPdTp9mz3mkNqXBKlHBU/PY9apEhByFZIZjh3WWj128f99VYtj2swBcXUckMg2KhSwyOvlqXHowH1qbWl0sqLJGwZHAZSOhB6GvztzlzZLxFIVmhXUmcyIrK5/ZJO2Ngceoo3aBfJbJAsoijAWMaAq4C+RONWfU+e9emyIuApwJPF6+q1drduG16V8ar9HZrxHKG+Eg+WxzvVTcE5Z4lxKyR5L5kjkXZSXyVBwCdODvjPX0rn8c7L7uwtu8tp5Z2LKHihDICh2LYDZY/60awGwTRHv6q4/wAQ4fTkf7V1hqjPHu0ayszh5O8fUVKRYd1xuSwzsBVQXFtexbSxS2sJIwZDIUBI88NgE1of7G3MyrJFbPKCmxCOAQPMkkZz6iuRC5A149x8nRZf8gk5cptW/L2tWhUmFZZWyABp0Ak9N26Cuxy7znBeRkhljkQkPGzLqUj67g+Rqs+U+ylryIPcRmzAwAoX71mXqxz8I9POpJD2F2SliZJyT0JcZHr5b/WugMLjZIHTc/YKbDITbhQ6cqVcxc3wWcRYuryY8EYYamPl8h6t5DNQHg/Jd5cD7asiRSM7yoNJV21+erfSpHQEHIxmvlzhyH/J0QnhPewq0ZkVlGsAH8w6odgQfWrO4Tx2G5hjljddLqGAyMj1BHlg7Vn/AJGiu9k6TvPFAHTXnqoLN2h3dkTFd26u6qWLFhGSoONsAq/zGPcCokLn7ZxKCSZR/wARcREpnICgAKnvgAfvre7V+LLNeFUKsIQikjDYySz/AF3UVqdnUZvOJQHG0IeU/IZVDjyyT0qh5JeG8WrYWvALydLoddlebICCCAQRgg9MelafCuCw2qlYI1jViWIHmTW9Sta7aUpSiJSlKIlYrNYxRErNYNZoiUpSiJSlKIoLz1yLNfzq6OmgoEIk1fd7kl0A2JIPt0G9cLj3ZY1uhlt5HkVVy6ZCPgDxMpAwds7H6GrXrzImoEHcEEfrUCwO3VLoWOJJG6o604ZZ3kaBcoVxhkY6vrnzrZvuTVVU06pIkfW0ZbAf82T1BI863eWuyiYyyG4ZoAhIQoVJYnOD/YAxsdz7V9uJWs1oGguxmKQFBKmQrZ9/wN7H6ZrzXxyx94HRcljfhnVE8lt3p+OqmvBOabP7NlWWBIVAaN8KUHQDHmPQjOajcPayDd6XVFt9ZTOW70ADaRl8lJ8sZANRKx5Cd9X3w0LnQV3c5OfPaP6dfapfwe6tXQWd7bxRE4VHVdKufLDdUfPvv61qjxAect6qUr2kgRvs86e2vv7EqexyxzICpWRGGQRhlI/ga+wFUTyUO44uoM4hjiMisXfAfDMunBOMnAq9tVaWuzC1e9uVxb0r4tZpWvfviJyGCEK2GPRTg+I/LrVRckvxGZJJbOQkAhX7yQNrk6lwHzjII6EdaE0qXvykCrtWxxmGN7eVZyBEyOHJ2AUg5P6V+f4uGkiaaOKSS3Rj95gLgA4AOBuSMHA6ZFSjmjinEJnS0uz3ZkaMIiIuJcsASWyRgHy26CtrmC9j0rbQbWtqev8A4sw6sT5hTnfzbPpVEz2gZjx8rThsXlD2gHWt7A9q/bUDumKqUZe71tqywOwG4XI2NT7sFtFVLpjnvAyLuMeDcj9TnauRyty8eK3eHB+zQkGU+TN1WMfPqfQfOu/wm6PBeJtasC8NyVKEY1bnSjerEfCfYA1OJzTGCW0b3U47cwsZpzXXrXz5BWjSlKuWdKUpREpSlESlKwTRErNYrNESlKURKUpREpSlEXl3CgknAAJJ9hVWcV7abeR3gFqZY38KFyAjgnGSCMhTvjzq1GXIwdwa4FtyDYRlytrFl/iyurbOcDOcDPkKmMtG7vj+1FwJGipmDmOeKQmBSFBOI48zhceRONXyBrncxcxzX6ZbH3floKAltiSQSMqcbe9fo6y4dFAumKNI19EUKP3VCee+zr7UwltlQOc94hYorE/DJsCNQPqNxVDWNjIkYO8OdPilVIy2CgMw5AonzVKWl93eQcMzKVYlc9T79T13PrX1ububAVHfRgeAs+DjoeuGIPkKsngMSQx/ZJ4wkiZ1hhuSerZ/ED69K5XG+VDDIs1uuoKysUBwpKkEew6Vnbj8kthtG9zrfpVBQghYXnOS0nni/FcXkuwkv7xrS6eZWZHO4YlWXB8Qc9CP34qwuzcCzvbqzkAWQ4YYGFOgYyB7qVb9fStm+7WLaIRv3Ld42RIp0q8YGPM/HnO2OuDXE52igv7tZoXPdrGFeQZAbfICHO5wSpPQdK1YnEMce10G2y1MhY2pJNLBo/u/RdLtAuYrqeJUbPca+8dTsC2khAw/FlcnHSobHbSXtwtpajB82/DHGOrt/kPM1q8a42ApjgACoN/JVHqfU+3Wph2J8ZiKPCI/vW1SGXqXAIGD5rjIwOlYGN7Z+Z+3RQyubT3Cg7bxVh8vcBjsbdIIh4V6k9WY9Wb1JNbz2yswYqpZehIBI+R8q+lK9FTSsVmsURZpSlESlKURKxWaURYrNYFZoiUpSiJSlKIlKUoi5nHeY4LJVadius4UBSzE9TgAZ2FbFhxWK4UNFIrhhkaSDt8uorQ5l5WjvlTWzo0ZJV0IDDUMMNwQQRUO5h7KmRF/k9sNnDCVttJ8wwGrOaiSVWS/NoBXmrJSQMMgg/LevVUJPwi7srl4DKsSsA5RLkIrJgA/ERgkj0BNbFh2o3lppix3wyQoYd54c7AOjZY/PNTYHPNV9dvqoCbWnNIVvce5bivExIMMvwSLs6n2P+R2NVrJxd7W6ezf78x4y0fowyMqehx1A2rsWPNvELqE6o47YknLjJbR7K2yn3JPyrhXN/BZIRHgt1LHck+pPUmvMxb43HKBZ8Pzyove1/8AFcTioSS7bv10oqhtC7tt8I28yxJ9sVwhxFgpjSXK6wAhI6N+0NkPr717l4bLdvJI6ziHILyaHxp+g6ftGt2RYnsAEVFMDEAgYBQnGpvmMN9KtiLYP+xl3W/HivQM8b3NgF1QGuw8R6kk68qcdk/LMMqSSzokjo4CKwyFXSCDjcEk58R3qxrDgcEDO0MKRs+7FVAJ/SqT5R5yk4ewcKrxsdDpqwzKMkOmfTLdeoq0OD9pdldSpFG7h3OAGRgNWCQpPTJAPnWhjgQqGGSYEusluh5qlKqUpVqJSlKIsCs0pREpSlESsVmvIoizWa8rXqiJSlKIlKUoiUpSiLxKxCkqMkA4HqfIVAeC9pTpI0XEoTbtnKsFYKB6MDkkD84yD7V0ePdokcbGK1X7RKNiQfukP7TD4j+yv7qiPEbJp0a44hIXCAkAeFV9owOhOwzuTWeWdrCBevRc7eNndcLvpv8Ahcvne5sru6M8ZYBsBnc4RiowGRANZwPM4HtXc4ZwG3s4wznUSARkkkg7+fQVW1tE6ss3dpIFLnQRqYgblnwNwOmemRmrJ5Q5bPFVM9xIRGrle6Q7kjHVh5b9FrmLEkrhEHkgfQfOyqnwz3DMNronTQ9Otricw88fgj/7R/mfKup2ccnR3hNxdK7d06NHnKxk4yRpI8ek436VJLDsujiu1kDKYEcyJCUBOo9AWJ8QHUefSpyK5DhwxQhicw3t+7rBUEY8qpm27Mrh7t4yhhTVIe98LR6Mnuwgz4juOvQCrnpWhzQ7dWvjD6tUXecFfhzhLmIbnCzY1K//AFHof2TWrccOUkSQERyLuCBtkbg7dCD51cPOfFLe3tGN0nexuQmjAOotnA3IA6E5ztiqbv5oopM2jySQsM6XUh4/Yno6++cj3rz5oMpzMOvRaGZ429o0UBzx+FY1p2pwpaBpwftKjS0S9Sw/GD0CHrn6V8uV14ldXi3czGG3IOIiSAVxsFQj1wdbYJ9MVVlzJK82e7IZVyuTuPMSA+ucbV+iOE3qzQRyK2sOqnV67b7eRznatkb84F78qEc4IIaPX8fn6LbrDVmsGrlxZpSlESlKURKxWawaIgrNKURKUpREpWB1rNEXN47zDBZR95O4UdFHVmP5VHVjVb8T5jueJsV3gtz/AMtT43H/AJjD/Cu3rmvh2pf1rB/cn+NffhHQVjxMrmigsWImc05QvQMFkm+NugFQzj3NEl8zRxKxWNS2kbDV5E5643qU8M/rSD5v/A1o88f0+b/04/i1UwQN7MyHUqtjjA3t2/yG1rS5V5xns4ysUdtIHXOCrBgAcYLDJYH0NbA7ZLyAgLbW6Rqp+6UOu5/ENug89qlnZl8U39mH/CKifa5/Waf3I/i1epHIyNhzNv1ql6OFhfI4NLt/BS7gnbFD9mL3hVZQcKsYY69gRgfhOTjc+VfX/fVaaf5uXUBkqdAwR5ZLb1TPHf5tP+j+DV8+X/xf2l/ia63L/j9oRrdb6fCwunc1hPTRWdZduLCfNxCqw+IFU1NIB1V8nAIOwwK7kHbVaOB93MGP4SE/jqx0qluNfzTfMf4hVi9ln9FHzP8AirsQaYS513db+Hkr45jMLAA4/tfS94z/AC3xC0jkxHb63Aj1ZdioJJcdBkLp9gT61ZdxyjZyAhraHcEbRqDg+4GRVT339fj+8t/8Qq76obzalE5xBa43RX534nYvbXMpAJSM925JJK4chGPsRpGfXFWB2Vcb8UlsTsR3qe3k6j9x/Wonxz+n8Y/uZv8A6q+vZN/Tov7Ev+EVmLckgI50U4GgMI6X8q76UpWxSSlYrNESlKURf//Z"/>
          <p:cNvSpPr>
            <a:spLocks noChangeAspect="1" noChangeArrowheads="1"/>
          </p:cNvSpPr>
          <p:nvPr/>
        </p:nvSpPr>
        <p:spPr bwMode="auto">
          <a:xfrm>
            <a:off x="45291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p>
        </p:txBody>
      </p:sp>
      <p:sp>
        <p:nvSpPr>
          <p:cNvPr id="2" name="AutoShape 2" descr="data:image/jpeg;base64,/9j/4AAQSkZJRgABAQAAAQABAAD/2wCEAAkGBxQTEhUUExQWFhQXFBgYFhgYGBQYGhkVFxoYFxoXGx0YHCggHB0lHBUXITEiJSkrLi4uFx8zODMsNygtLisBCgoKDg0OGxAQGywkICYsLCwsLCwsLCwsLCwsLCwsLCwsLCwuLCwsLCwsLCwsLCwsLCwsLCwsLCwsLCwsLCwsLP/AABEIAKgBLAMBIgACEQEDEQH/xAAbAAACAgMBAAAAAAAAAAAAAAAFBgMEAAIHAf/EAE4QAAEDAgMEBQUMBgcIAwAAAAECAxEABBIhMQUGQVETImFxkQcUMoHRI0JScnSSk6Gxs9PwM0RTVMHSFzSCg5Si4RUWJGJjc4TxQ6Oy/8QAGgEAAgMBAQAAAAAAAAAAAAAAAgMBBAUABv/EAC0RAAICAQIEBQQBBQAAAAAAAAABAgMRITEEEkFRExQykeEiYYGxcQUjM0JS/9oADAMBAAIRAxEAPwDnjl8gSA2nWJSMwJEakgVYZu0n3n+YZ9vo5erkaFMNjgM+eeVXWQBHj3D20t4HxyE2XBwTB5/+o+yi+y7ckyfz7KE7PSJjTmaZLDs0qvMt1pBZhIjLlVlKxl2a1RTV60bAAJpA8stipCCe785V4k+Hrr1BPq40OQsEraedXGE6TVVCeINX2a5EMssjOKvs1RQattq0pkWJnqWqtNGqWOe/lVphpZ4YRzOvh7adHcrTxjUWH7FNneF1uA2/6Taf2nEpA569804WijhEiOQOoHbQe82rbsOhObj6kYxAkhvMAlWiUkpOU5wcqv7PvukziAeFMjywl92KlmSyEKysrKcJMpZ23xpmpZ23xptW4E9hQvNaFXNFbyhdzV5GfPcD3VDH6J3VU3Wmw10rrpbT0pbENKcJUEBZPVUIEGmcyissVyuTwiHZmy3LheBsCQJUpRhKRMSo8MyBxJ4A0zJ8n/VSemWpSjACGIHvuK1g6pjMDUUx7uCxZeaYtXE3SXQXHVSlZQpASEThACZxLOE5iTzp/UpA1PgIqnbxM28Q0L1PCwSzYss5Wz5LVGJeUjTVDZP+V0/k1M35Jyf1kj+7H4ldAvtssM+mcIwlRUoKwgJicStE6iJzPCa5rvj5V0R0dqMRUM1lMJT3JVmo9+Q5UKut3yRKqlPGNQNvNu0xZLShy5KipOLJLKYEge/eBOvDt5UDxWeIJ6Z3P32BjCNdT00cPrFDNhXTj16lThDjjiimXFCJJkSVBQAEcuNWrnbrbThQphKi3CJi3UeoCmQrofimew+pnmJdwPAhnBM09aGfdXhnGbbA9eb+lXNjWltcrDbbj+IlIEtNZ4jHB7hqeyhD+8bZRCWE4ghKQVpYXOGACqGwTkOepox5MEly5yJQVB1UtynDlkBGgnhplQviJ4bTC8vBNLG7GPaG4bbMFVw6QcWabfEBhjWHMpnLuNLN+1ZtpCg++qQTAt0pOXCFujOunWG9eG4XaqUl91sgFBwtPEFIVKZht3IjTCRRgMWd5iThSVAHEhacDiZyMggH15jkarectW7LD4Orojk26exWL9akNPOoKUYjjaayEgR1Xjnn9VM39F4j+tH6EfiU47J3WZtXFraThK0wdIjIxl25+uiuDhQy463OjCXBVY1RxDebdZ6yIKyFtqMJcTMYonCoHNKoBMZgwYJgwDruO+tqHLC6B4MLWMtFNDpEn5yBXDU1pcJe7Y/VujN4vh1VJcuzBiYSI/PrrdK/E8OX11SxTrpy/wDVWmYGaiPZ2VlNG0mHtnAJGen1ntNGrV389lLtkoqPEdpy/PdRy0EVXmXKtQ80vKRyq2y8NPyKHNryqdBEVXZaigklfGt0a99VWVSKtFtSUYymE/DIIT/r6qhJsJyUFqWkriJOelSN7UbJwgyvgACSfUM6Xdp3SEhKnQtSFZCAtKZzylHWUYHAjhzps2Ld3AbizsAkEZLdUllPGSRCnDoNQqZ1FPhS3uU7eJitgjZWLyv/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yvEVO3b2cCG3Ex/wDeZoHXrzEuzTlO+C8RzPzVeyvfPEcz81XsrlqU237K98HPxa2wW37G98HPxaslVnT/ADxHM/NV7KXdsOTMBR7kr9lKWC2/Y3vg5+LQ28Fv8G8T/Zc/Fo4PDBksoL3bSvgL+Yv2UMuLdf7Nz5i/ZQpZZ4Ku/mr/ABqrOra/aXY/sL/Gq0rGVZVosXNm7+yd+jc/lodtdhabZvGhSZvVRiSpMjoEZjEBIr1pCHFpQm4uklagkShwCVEASenyGdCmT0iUrKlqykBa1Kie80xSlN4FOKhqdB3LcUi1SGkgOLedlQAxQkNceAzohtvedNkPdnFOvqHUZSc+OZjQZHM8sqUf95XbWwaRbt4nnXbhQXE9GhtLOJUdxmTkIJopu7uv5u4pVwsOXSnUJdXKlAs3bK2xE6+7EjFxwcBVWxLnZarlJ1pLTTcC71W1y+0p67WUkOAJYTkhsYnkHF8JctAzJyWKStl7CfunA1btqcXnIECADBKlGEpHeRXVN40qdtHFHUtocI5KKLYkfPbufrofuqgN7NcW36T12UPEa4EthSEE8B1if7R50FslGvmFOfhyl2xkCt+S+7EEm3wpJKj0wMSMgYI49o1oonyV3GGQ3bkzkcS4KYJBnpzmTHCADMnSjV1aIStoNgnGUxBzJSpBQsZkEE90wRAIkvgt0W1oUBwoQ0yodIcykJSSVwBwzMAVXqvlJvQfS67K85+rOq+38nLz5KHo0bmeCRBHDV+QZnLOju5e5dzZuKJS1gIAkKg8ZykxmeZ0o2vaRQpRVtFEDDI83yCRiJjrHMwc89IgmK2G1ymEKvkhZPVV0A6ycJywlOSsQURqISnWae5NrASrimn2Of72eTS/uL159voglTgUgl3CoYQlIOScj1atsu7Qs+ib2kwX2StCG7lpYLjSlnCkFaSFakCVRPNWldITaXC0hSbvVGR6BHFPpRiicUnsEDOCVFUthWShI4zxpbWgxAdN3cMZKBuGhxEB1PbGSVjug9honZXjT6cTSgeYzBB5EHMHsNbBNDr/AGOlaukQS08Bk4jWOShotPYfVFVRxm9rZFjd/JH/ALpdcAb0HdXadvbWdFndMXKIcVa3AQ4gEtuENLPehUAnCfUTXF29B3Vqf0/RMzeP3iAhAq7ZW5VBPfVG1bxKApr2TZlZCG0FasskiTPcNBrmcqpTlg06453JLW0OvCi1u0BR7ZW57qo6RWDL0QAtU8NDH59dHE7HtmFYCjpHdYV7orvCE5cORpPhTkWfHrhtqKdnaOueghRHwohIHMqPVo+d3VNNl10qMDqtNJxvLJ96lKojnJ4SchnRq52I7cpwOS20cikqIJTnA9zOKJAyBQe2ilju+y2Iw4skjPQ4RAnisfHKo4UyPDxW4mfFze2gp2zLuFBYZ6NWZWlTQunhnkmcaWGzhIOcnrAR1SSbb2PdvhHnDqWkoGQRDz2Z1LjiQ2lRgThbOpgimVCQkBKQABoAAAB2AV6DTVBLYruberBK7S2skLfKVKUkCXFqU64ZIAAUs5SSMhAojsfaaLloOtzhJIzEEFJgg1rtBDam1pew9ERCsRwiO+RHfNJl35QNm7Pb6Fg4wiYCCSmSZJK1ElUk6ianRELLGPb5KFBQ0UMzyKYBn1RSBvLvfboKUpV0iwZ6hThzkEFzMAwOAVpmKUd7d+HtoFIzDaVYg2lEAHQEqOajBI1gTpNC7dpScSswrDII4HENPqoGxsVoP2zt4HHOkewthfTNLSI6pzcVBOp018AKvbRZvr7pn0pt2lBqG2+iZeKikKIBW43JJkjgBIy1JXLMJClpRiA6ZRVOGJSVgJSE+9GJWuelNmxNpFBHKq8rHFlyNCnHOz6CQ1s95dutxZtgtKpAVZWfWB1ABZnFpPdRjdS3uVwlDrCPi2tqn/8ALYroatmNPhZHVUtBCiOZHpdhpX3f2e5bXBbX70680nQjsrrLHjQRGtLKe4bZ3evT+tt/4dj+Spf92r797R9Ax/JTRbKkA1cFWYPKK0lgTP8Adq+/e0fQMfyUF2nsa8TM3LR/8e3/AIt102lnbfGnVrLFT0Rzt+1uRq6z/hrX8OqL7dx+0Z/wtp+FTHea0LuauKuJSlY8gxRIu7QHCCWbZasKUIBWXnAVYUAAEhI0HCljZX6BHxRTQ9/XbT5Pa/fu0sbK/QI+KKmrcG70+36OgbkoGBgLSktvG8YJIzClJYWEg8ApKHPmiiTYUptvP3VTDlsrtubRRcaPrwOq9YoZuwvpLHoEH3cOuPs/9xjoFYTynGkHsWaMLeCsbjUw4lu9aHHpGsKHkQdCUBAjmtVVbPWy3V/jX8FW4aDiFhE4VhcdzvurY8NpEf3XZXOdj7zOWCle5B5h4AONLxJSopOSkqAOFQzzAP1COm4CkkIMieoeEElTMdmC8bH/AI3ZXK9+iVP9GgENNJgTISFK659LQ5pBA4hVc8ODTEtf3V/DyOm7G+lst3/htnPKcCSqS82QkZAmVmBrE6500nfV2Qk2C8RBIT5xbSQNTE6Zjxrhewdtu2ay41hOJJSoKBKVCQeBB1GoNHGfKFcFYX0LOIJKRk7oSCcuk7BnSIxS0RajGMViKwdSe36Wl9to7Oe6RzFgIcYIjIr62gGhMkcKY/8AbZyC2FJKjABUhWefFMgZTr21wu630vC+y6OjRhJSEBKsBx5HFKpOnAiIpuTtm4fU0tSGippWJMF5InTMBcKHfS7ZKO7wWKYOeyyM+1N/1Wxh6xdSJKQQ6yoEiTGRkSASJ5Gruxd9kXLqUJTgStEoUTONU5p4BJHLOZ4cea79bwXpSlRaYCELB/RhZxwQlRxzpiIy+FUG7u8xOEEMoQVZkMM9RyAAo9XQECTrHdRrEo6ASi4Swzu4Nb0qbt7TcfCkreWh5BhacLMd46lHxbufvDnzWf5KQ4pMPcq72p/4G7+Sv/dLrgLeg7q7tvSpabG7C1hafNH+soJSpJ6NfwQAQdOffXCUaDuFaX9PWjM3j3hxyPGwtwbW3AXdO9IokBIKuiQTlAgHEoyRliznSnyytV4QhlnA3AjFDSYyHo+lpn6ImNaN2Vg216CQCdVElSj3qUSo+NWqrF3IOttmEem4TPBsFvL4wUV+sEVdtmENjChISNTA1J1J5ntOZrcUF2pvVaW5KXHk4hqhErUD2hMx64rm0tyUm9g1NeGuabU8pLigRbshHJaziPzRkPE0mbb2xcXIh51axnCcgn5qYH1Ut2x6D1w0uuh1fbe/1jbEpU7jWNUtpKzPIkdUeNIG1vK5cOA+btIYR8NZDi/UCAgH1KpLNiVe9/hUzWwlEgq05GAPCo8Q7wX0RU2tvE9cqBdeW4fhLOSe1KRkNToBUmxLBSXQsqQVDGMynMKSpOQIJnrTpI4RRe02I2DpJ7BP2d1HbS1wxCIiI5+FC7Utg1w8n6gHs3dgheLpcE8MJg5CY7KNK2akHDPaFCRnR5mwMSoZ8ByqRux499IlNvVliMEtEALe2gxV+3TGYq2u3z0qVu0PKlN5LSwkXNl7UUkjs17qYn2k3KAoGHE6do5UnoSQaNbNfKTXRfRi7IKSytxp2UuUCdRke8USSaHWFwFZ8TrRBFXatjLtTTNjSztvjTNSztzjVmrcrz2FG81oXc0UvNaF3NX0Z89wa9/XbT5Pa/fu0r7K/QI+KKaHv67afJ7X792lfZX6BHxRUVbk3en2/QY2JtXoVjEVJSHErSpGZQsdUmPfIUglKk6xhIzSAXNjbVoFEt3dslCXw80Fr6MgOyH2ShcKAzUsSIlQ5Up7sbtrvXFAHC2gAuLiYmYSkEiVGD2CCTwBdrfcq2TkbfHwlbqyo9vUKUj1ClcQq+bfUPhnZy7aAN7ajZPRtXdm02BhCzcMqX0aS5gQlIOFJCHlIBM5JTOlI13stx0uKcvLNSlAhM3bR1PHPlNdYVunaj9SHz3/AMSol7tWg/Ux865/npGYd37fJZcZvovf4OPu7tqOQurH/Fs1asd2kD07qx/xTR/jXQ7jZtsD1dnz/auv563tdj26j1rBIHx7n+eh+ju/YP8Audl7/Au2OzLRIIVdWcEQR07RkeNW7PomF+53to42fequGgpPcZzFMg3dtP3MfPuf568O7tr+5j51z/PQShVLRt+3yMjbbF5ikvz8FC6u7N1tSF3VrCwQodO1oe41z+x2J0Tih53ZKbMifOmgSAeqqOfMdprpyd37XjZJHLr3Of8AnrZW71mMzZgD49x+JUV11Q2bOtttt1kl7/AvbPvkoDa/O7MPNdUHzlqHGvgqz1GndHIU/tb6WGAFV5bAxJAdSozyGGSfVQNO79if1VP0j/4leq3ZsjkLZI/vHwfHHRSjXLdv2+RfNYui9/gBb+b9IuWjbWmItrI6Z5QKQUAz0aEqGLMgSoxlkAZkJFNO9u63m6Q80VFnEEqCiCpsq9EyAMSCcpgEEgHUGletLhoQjH6DL4qc5S+s7ztjey0tMn7hCFZdQSpcHKcCAVRlrFJ20PKtikWtueIC3T3wrAnUaHNQrkdraYlH1E9p/wDdNez7MACsayzB6GmjmeWW9o7cu7r9M8op+AnqI8E66++mqzFjRNm1FWUMRVSU2zRjWktAb5kK2TYidPCixb7K1DfjQcwfKiuzYJgcKIW+zgYETP5z9lYynjV+1PfXZZDibMbMEQcs9BkIjs1onbWIAgAfVXlurw/Ptq+l0cKlMVJEDzECoCzlplREHnULxFdIGINu3EoEqql5wpZ6ooVtXamJ0pByTllzq3avxGdDjA9RysnpUoKgiKJWunpVRfvUERx/j30IutphPvgO8gfbRJNndDoezn4imO1ckVx7Z22lYgUqxDsINdU2Fi6MFQgnODyp9LaeClxUElkKUs7b40y0tbc41fq3Myewo3lC7mil5rQu5q+jPluDXv67afJ7X792lfZX6FHxRTHtB7BdW6yCQi0t1ECJIS88SBOU5UIZXaoQERewBE9FbT9/QQlyvLDsjzLC+36Om+TRqLIkCMT7hUZzlKWwB4TTILloGMYkc8vrpSsNp22JhjZqnFMqStb2IOdVZwQCViQowZSMhA04mhZcTB7KqWS5pNlyqPLBJl26vJHVnvq+g5DsH59dBHF0ZMRnEYc50iM5mgw+gbPSns/PKtSgfn7KGM2iUuFfRo6MhKm4aTiQYEmAMU5A5D7KtC/SoKKIVAOFIUApRAmADpJyE0Mk0s4AUkyUoPAnXPPQdkD7a2Mjj3+ytkqB0IPcQcz3V4pUaCe4iSfWQPrqFoERh0yZQZyk9XM5wMidP41t0wOXqz4zrUkf6e2tCPZXPucKu0bpDIdVPUbxkxmYTOX1RQphFysY3Hy0o5httLZCQdAorSSo89BWm82ysRf6NUKOOEnQqkkCe+q9peP4EuphaCJBzJTzy1SoERB0I7KlBk+1791Lbtq9hWty2uFKUkBKQhplxxGRJOMONpKoyGJEcaQEnKr9ptFy5vbhwkBLdneNgCYwC3enPnjKfyKHt6Duq9wjxkz+M6fk22UzlPOme00oNYoiizC6w5vJ6eqPKgs0KlNUkP8AbWy36UPTLKnK9BqoFTVpKKgImSqrtuoCJoeDwqw2quIYVQ4PrqXpuB9dDA/Wi7uuI5RgQ+Pz4VS2pdhDaldmXfoProc1cZ65caq7euZSlHPrHu0FSmA4YFF22XOJCs9TPOpf9oPRGAeJiiAZqw3aUXMTjCF9xt9w9ZyAcsKRH16/XRndzcvp3QlQwp1KonL16mi1js8Yh3087H6NAGYnSmRlkr2PGwP3U3aabRj6MYpOHFnEZToB9VN7egNeFOWVbMjKnRjhlGybnqyY0tbb40yilnbfGrdW5Vs2FK81oXc0UvNaF3NX0Z8twJtf9O18hZ+8foe9RHa/6dr5C194/Q5+ip9IF/qOj+T1I8yBgT07ufqbo46rOgG4aj5imP27v2NUdKYqhb62aNP+NfwaLSCM6LxlzH20INGBw7qSxjNVTz456eFQXVolz0jkdQYI7Nc+HCrEVhnn3+ygST1YLSYPaYLa5CVYMOQQZBM5kpKsoA4DOT652nWyQQSkkmAorSeMnCo/wqVDoOXHiNMhlx/OlQXDZLiTEiCCSAYSYkDLQ4QdeAp3Msag45FoSP3iEKQlRgrJw66DX7RW75OUAEg5dnCoRZDFigCCOjCYgCMzERJkjuGRBJq1PGlWavlRKUnnIsXbcqViAJxGcuMmgD+x1trLlu6tpRPWCSIPbCgRPbFM1yPdF/GV9taRRJDBQttltMMvpS2Qo290pThVKlK83enFIzGZ9dJbeg7q6xtVseb3J5Wtz9w57a5Q3oO6rvCdSjxv+oWaRFTYjXjeYqQJrDZ6hGyFmrbZqAIqw3lQMlEqFfbV5Bqo321ZnLKoDRukitlEVWOlelz/AFqAiRa6gLhrxTtQtmak7mLbT0SScoqj0pcUVHifAcB4VDeXQJjgNe0+yqTm1Eg4U5nQAdtEosW5ZYcbgDPhWru00I458hQhq3uHXUskFGLieX8aMvbiLSps48aMQC4EEA8e6iUO5DnFbsEv7ZUo65cAKa90Gn33QAkgIgqK5EA6QNTNHbbdG3Spp1tISUEYhzERPiabZSiFZCRBPPiP406NYizjFjEEaWqyUiddDVpFVbMyVR8IkeurY1o4dyhIkFLO2+NMopa25xqzVuIs2FK81oXc0UvNaF3NaCM6e4F2v+na+QtfeP0Ofojtf9O18ha+8foc/RU+kC/1fgfPJ5dBVqtv3zbxJ+I4lMK+c2oeFMYVXH9nbTct3A40qFQQQRKVJOqVDikwPAEQQDTZb+UdsD3W2UFf9N5MeDiZHdJ76rX0S5srqWuH4iPIoyew5uGiLN0kgSoAxnJj7a5+fKPb/u730rPsrB5SLf8Ad3vpWfZVd0Te6Y/xodx1uXZWlUphCipM8DhKJy1yUrXnVrzpGhWiePXTr40gHyj2/wC7vfSs+yoG9/rYEnzd4k/9Vj1D0eFcqbF0YKsrX+x0kXCP2ieZ6yfbWdOj4aM/+ZPtrnP9IVt+7vfTM/y1t/SJbfu730rPsrvAl/yF41fc6GbhHw0/OT7a189aGXSIMcAoEn1AzXPf6Q7b93e+lZ/lrRe/9qdbZ4/3rH8tQuHnvhneNX3GxxcqJ5knxM1rFKSd+7YHJm4jl0zB+1M16/5QmI6ls4VcAp9pKfWUoJ+qj8KfY7xq+4e3hfDdndLVp5u4gcJW6ktISO0lf1GuVJGQoht3bb12pJdwobQZQy3OAKIjGonNa4yxHQaASZoVd4apwTbM/irozaUQsyqrDS9KGNOzVppdeeaPWphRpUiplHIUPYVVsGgaDRIFcqmDscagSa3jjQjCVxZI6sTImeVelVapNbIEjt7K4GTISg1Ohj3NS+Og8P8AStwcvXFX05IQDopSh6ykVOQGznl9dp6xW4ExIwg9Yxwoj/tqyQhtYBWpKh1UpUDlqZIA9tCN7NgKQ8t1GbajJjVKuPq7e00Jt24q2lHGSo/EcsHQdub+Mp6JVqgvGQV4gUYUjIpEicR4cKr7zeVQrb6K0bW2pSRjccgKQZkhCRIOg6xPHSlq22cHCADB4cqPWW6alwHG8SSddD3pNdzRXQLyspLczdzyi3S3m03Dg6LFCsKEp1PE6+FdXuFYnNZASCn11yDeDcFxiHLeXGyYKcsSDE+sZU8eTzbQuWgFn3VtISrtSPRVSrtVlDY0vws9V+joWzTIxc8vCiBqnZIwpCatJPCm16RM+e5uKW9t8aYwaW9t8as07iLNhTu9aF3NFLvWhdzWijNnuBdr/p2vkLX3j9Dn6I7X/TtfIWvvH6HP0VPpAu9X4GDcnd9D+N95JW02oICBMKcIxdaM8ABE88QHOug39uUBroekbbkApZGBHr6MAilPdW+cbsmw1qp54kTAIAZ4TmaaNg3K1dZZwq0iVa58Cog89BWffY5WuOTR4epRpUktwhtxa+hxIW9lE4FEkj+yZ8M6E7x3z6UpLDygQknrLIBiMlGQPWaj3na6MF2VIJyVgmDyJjLxFUVK6RCVHMjU668RlkfWBr2Uly6FmEdMhNO8rcJQ4/DnR4ykOLSoJGpMEGO2kXeXeh5UG3u3uBAQ66ZQZAVkcxI1PKn+5WGm28CcuhQZBIUZgekmJPEknxmkrfix6XbCk9Y4bJAICsJPWcIzGhmM+Gtc1pqdF8rykAGN577jcXPbLjvtqSw2ttB64wNXVyqeAfXlrwK+w+FUbPZK3LwsdOoYUYlHESVIThgiDCVHECQRlJInIUV3St1J2o83MwhKhJzATOhOka5e2eWEdKTnuize221veP3ciNH1++mAQV8YOvKql3vJtNLeJbzqVtGFQ4qFDq5KTi9LrAyOBnnXTn7tLhKEE4+kQUCCmVNKxQekTAiJicwDQPfZYWxcDEFBKmxnHVOYIGpBySCMte3OQGi95Nt5F3A67i1SffKJgxpJ4V0FQnIiQRx+yuFeSy96Najnhw9bLIHnPh211Wz3g63ROCHFTg5KRrIOkxw8KjVMjRij5UdzWkMqu7dAbKCC6hIhKkEwVgDIKTMmNRi4xXK67JvRcBVvcJ6UH/hrjEjOD7g56sjBz5VxlGg7q0ODscotSM3jalGSaMtXaJNqoLZdtFWTWNJHpK3oX2TV1qh7Koq62aU0PTLYr1JqMLHOvSuhDybBVTsmarBVSNmowQyVS9e+iDkFieKFpUPsP1GhJVrRPZagoKQffJI9cZVzBwVHwCfzBHKl3aWyEFXV6h5cPD2UwhOXaMqjuGAsZ+o8aKMsBxa6iv0K0ZltRjLEnMd+WfiK6LupcOLZzbUpAGpiRHEDU+FJzyFt58Of50qzY7xKQeP1037ll4lDCH1/ZrrqShshBUIxLiJ5wM57K9TbNtXFulqOq2ouLiCqYABjuOVL+zt6En0vtNMFtfN5FOH1VxXlCaeX9xyRpUmtQ2qsSQeypacjHe5sDS3to60x0t7a406rcVZsKt3Qu5ond0Mua0omZPcCbYPu7XyFr7x+hr6hzFE7t98RhehKRhSC0wuEjOJW2TGZ41Qdvrkf/OPoLX8KuhzRWMET5JPORv2GhaLVlJCkLLrpSlQKSUqDUKAUMxkc6aGbBsqSXYxapUMs+RHCldneN59VrdXnRhCC6030aSlJchsqU4VKIE5QJGh1q+dslT+Bw9GSJSYhCv8Alkzr6qyr4vxOfrk16JLw1DoSbxXCgoYsZQCMUcuMgajxqZL7SUoW0epikySkgRnBAIBz5HSgtxelxeFtCgQYJVMJOfEZFNWRsxTSVukt5ON5pJgSFgkz24fGq8FJPUsyaUdCDaNo/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qlNvQd1dt3lbm0uTytLj7ldcSb0HdVzhepR4zp+SuBBojbKqoUGpGF4TWS9TfjoFECrCKpoXJ1qZC6Wx0WWSupEqqtiqRFCMyWgakCqroNSpVQnEqzUlo8UqHfUCgK8Brji/doheIaKzjkTVYKImpg/KcJ9RrRpM5VBKPDmKrPbPSrs7qvJZjI1uWqJMjLQNY2GVEQYpy3a2DhIKlYuzhVTZrA9dNuy2wKNPLAttnjGQs2MJngfqqyK0TXoTFPSwZr1PSKW9tcaZQaWdt6mnVbirNhWu6F3NE7qhlzWnEzJ7gi6oY/RO6oY/ToleQ+bmbWSxZJxqASXXiUkA4gA1OpByn66DbU2r544SyVFAEgLKYInMJnTTQ1Y3QsGLy1dt3QC40suo9EEoWlCVDEoGBiQJiPSTUZ2MGXEJWEWiSCWycS0Ykx1CqEiTyHI1lXwbsaRscNZGNabLFlcoQcPW9HmAO4iYNQbUfQEKCwsJ4BtQGYzIVnJ4eioca1sd9mkKfD7YJV1QEBOEpGUic9QSMROsTS1ah55ag0gFIWClZBEYTKFKAME5CfXXKiMJfW/YKV8px+he4+I3OuikrxpcW4lRUhYSgkLJOfwYCljSeseNU7HcS+auU3DaGUkIUkhSsQKlKxFeRBmm1hxl1SnXW3A442EOJCpRkBOEyDwEac4nOvV7OtVJUALlOLim4fGGElIwe6wmAdBlkMshQkRb6gFG4l55mm1U+kpSkpSetiwwQAqF4VhM5Ap4DkK12dutd267klSXPOHS4tODqHORnJVke0UyOsWsglD2IEElLjiCojirA4AfDnwyqcbUCUpQ2g4EJCRjUoqyyGZJJyHEyalaHPUVG92rwe/EFstn3PgoYVKHWjERkTrkBNW9m7ADKwpa1qcHMISJKSmYidCeNHGr4BalhsBS8OI4lZ4RAy0GXKtH3itWIgaQBU5b3IwkeoFTCqyVxWwcNQSVt4E/8JdfJLj7ldcUb0HdXX98tohmwuFKIBW2plsH3zjySgAc4SVKPIJNchSMqt8Ityjxj2JWjNbKbrKysY9CllEQURVlu4rKyuZMXhk6HQanQ6KysoWhyZOhyanRyrKygYSPSa9Ne1lQSSNqqdpYma8rKg4K2riVZK8al8zIPOsrKhHMv2bUQaPWrsVlZTYiLNQ5brkTU9ZWVZiUJbnhFLW2jrWVlOr9QqewqXWtDLmvaytGBmWbge6oY/WVlPiV5ENvdLaWFtrKFp0UNR45EHQgyDxq3c7ZDv6e2bc5YXbpkTzwocKPmhNZWVEq4y3OjZKGxrb7QtkGRs9s/GuLpX2miiN70pjDYtCOTz4rKyl+Xr7DfM29y435Q1gQLNqP+69WyvKKs/qjX0r1eVld5evsd5mzueDyhL/dGvpXq9V5RFn9TZ+leFZWV3l6+x3mbO5n9Ii/3Nn6V6tk+UZwfqbP0r1eVld5evsd5mzuenyjL/c2fpXqiuPKI8R7nbMIVzKnlj5uJM+NZWV3l6+x3mbO4sbV2k9cuBy4cK1JBCEwEobB1CEDIdp1PEmq1ZWU6EUlhCJScnln/2Q=="/>
          <p:cNvSpPr>
            <a:spLocks noChangeAspect="1" noChangeArrowheads="1"/>
          </p:cNvSpPr>
          <p:nvPr/>
        </p:nvSpPr>
        <p:spPr bwMode="auto">
          <a:xfrm>
            <a:off x="155575" y="-192088"/>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sp>
        <p:nvSpPr>
          <p:cNvPr id="3" name="AutoShape 4" descr="data:image/jpeg;base64,/9j/4AAQSkZJRgABAQAAAQABAAD/2wCEAAkGBxQTEhUUExQWFhQXFBgYFhgYGBQYGhkVFxoYFxoXGx0YHCggHB0lHBUXITEiJSkrLi4uFx8zODMsNygtLisBCgoKDg0OGxAQGywkICYsLCwsLCwsLCwsLCwsLCwsLCwsLCwuLCwsLCwsLCwsLCwsLCwsLCwsLCwsLCwsLCwsLP/AABEIAKgBLAMBIgACEQEDEQH/xAAbAAACAgMBAAAAAAAAAAAAAAAFBgMEAAIHAf/EAE4QAAEDAgMEBQUMBgcIAwAAAAECAxEABBIhMQUGQVETImFxkQcUMoHRI0JScnSSk6Gxs9PwM0RTVMHSFzSCg5Si4RUWJGJjc4TxQ6Oy/8QAGgEAAgMBAQAAAAAAAAAAAAAAAgMBBAUABv/EAC0RAAICAQIEBQQBBQAAAAAAAAABAgMRITEEEkFRExQykeEiYYGxcQUjM0JS/9oADAMBAAIRAxEAPwDnjl8gSA2nWJSMwJEakgVYZu0n3n+YZ9vo5erkaFMNjgM+eeVXWQBHj3D20t4HxyE2XBwTB5/+o+yi+y7ckyfz7KE7PSJjTmaZLDs0qvMt1pBZhIjLlVlKxl2a1RTV60bAAJpA8stipCCe785V4k+Hrr1BPq40OQsEraedXGE6TVVCeINX2a5EMssjOKvs1RQattq0pkWJnqWqtNGqWOe/lVphpZ4YRzOvh7adHcrTxjUWH7FNneF1uA2/6Taf2nEpA569804WijhEiOQOoHbQe82rbsOhObj6kYxAkhvMAlWiUkpOU5wcqv7PvukziAeFMjywl92KlmSyEKysrKcJMpZ23xpmpZ23xptW4E9hQvNaFXNFbyhdzV5GfPcD3VDH6J3VU3Wmw10rrpbT0pbENKcJUEBZPVUIEGmcyissVyuTwiHZmy3LheBsCQJUpRhKRMSo8MyBxJ4A0zJ8n/VSemWpSjACGIHvuK1g6pjMDUUx7uCxZeaYtXE3SXQXHVSlZQpASEThACZxLOE5iTzp/UpA1PgIqnbxM28Q0L1PCwSzYss5Wz5LVGJeUjTVDZP+V0/k1M35Jyf1kj+7H4ldAvtssM+mcIwlRUoKwgJicStE6iJzPCa5rvj5V0R0dqMRUM1lMJT3JVmo9+Q5UKut3yRKqlPGNQNvNu0xZLShy5KipOLJLKYEge/eBOvDt5UDxWeIJ6Z3P32BjCNdT00cPrFDNhXTj16lThDjjiimXFCJJkSVBQAEcuNWrnbrbThQphKi3CJi3UeoCmQrofimew+pnmJdwPAhnBM09aGfdXhnGbbA9eb+lXNjWltcrDbbj+IlIEtNZ4jHB7hqeyhD+8bZRCWE4ghKQVpYXOGACqGwTkOepox5MEly5yJQVB1UtynDlkBGgnhplQviJ4bTC8vBNLG7GPaG4bbMFVw6QcWabfEBhjWHMpnLuNLN+1ZtpCg++qQTAt0pOXCFujOunWG9eG4XaqUl91sgFBwtPEFIVKZht3IjTCRRgMWd5iThSVAHEhacDiZyMggH15jkarectW7LD4Orojk26exWL9akNPOoKUYjjaayEgR1Xjnn9VM39F4j+tH6EfiU47J3WZtXFraThK0wdIjIxl25+uiuDhQy463OjCXBVY1RxDebdZ6yIKyFtqMJcTMYonCoHNKoBMZgwYJgwDruO+tqHLC6B4MLWMtFNDpEn5yBXDU1pcJe7Y/VujN4vh1VJcuzBiYSI/PrrdK/E8OX11SxTrpy/wDVWmYGaiPZ2VlNG0mHtnAJGen1ntNGrV389lLtkoqPEdpy/PdRy0EVXmXKtQ80vKRyq2y8NPyKHNryqdBEVXZaigklfGt0a99VWVSKtFtSUYymE/DIIT/r6qhJsJyUFqWkriJOelSN7UbJwgyvgACSfUM6Xdp3SEhKnQtSFZCAtKZzylHWUYHAjhzps2Ld3AbizsAkEZLdUllPGSRCnDoNQqZ1FPhS3uU7eJitgjZWLyv/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yvEVO3b2cCG3Ex/wDeZoHXrzEuzTlO+C8RzPzVeyvfPEcz81XsrlqU237K98HPxa2wW37G98HPxaslVnT/ADxHM/NV7KXdsOTMBR7kr9lKWC2/Y3vg5+LQ28Fv8G8T/Zc/Fo4PDBksoL3bSvgL+Yv2UMuLdf7Nz5i/ZQpZZ4Ku/mr/ABqrOra/aXY/sL/Gq0rGVZVosXNm7+yd+jc/lodtdhabZvGhSZvVRiSpMjoEZjEBIr1pCHFpQm4uklagkShwCVEASenyGdCmT0iUrKlqykBa1Kie80xSlN4FOKhqdB3LcUi1SGkgOLedlQAxQkNceAzohtvedNkPdnFOvqHUZSc+OZjQZHM8sqUf95XbWwaRbt4nnXbhQXE9GhtLOJUdxmTkIJopu7uv5u4pVwsOXSnUJdXKlAs3bK2xE6+7EjFxwcBVWxLnZarlJ1pLTTcC71W1y+0p67WUkOAJYTkhsYnkHF8JctAzJyWKStl7CfunA1btqcXnIECADBKlGEpHeRXVN40qdtHFHUtocI5KKLYkfPbufrofuqgN7NcW36T12UPEa4EthSEE8B1if7R50FslGvmFOfhyl2xkCt+S+7EEm3wpJKj0wMSMgYI49o1oonyV3GGQ3bkzkcS4KYJBnpzmTHCADMnSjV1aIStoNgnGUxBzJSpBQsZkEE90wRAIkvgt0W1oUBwoQ0yodIcykJSSVwBwzMAVXqvlJvQfS67K85+rOq+38nLz5KHo0bmeCRBHDV+QZnLOju5e5dzZuKJS1gIAkKg8ZykxmeZ0o2vaRQpRVtFEDDI83yCRiJjrHMwc89IgmK2G1ymEKvkhZPVV0A6ycJywlOSsQURqISnWae5NrASrimn2Of72eTS/uL159voglTgUgl3CoYQlIOScj1atsu7Qs+ib2kwX2StCG7lpYLjSlnCkFaSFakCVRPNWldITaXC0hSbvVGR6BHFPpRiicUnsEDOCVFUthWShI4zxpbWgxAdN3cMZKBuGhxEB1PbGSVjug9honZXjT6cTSgeYzBB5EHMHsNbBNDr/AGOlaukQS08Bk4jWOShotPYfVFVRxm9rZFjd/JH/ALpdcAb0HdXadvbWdFndMXKIcVa3AQ4gEtuENLPehUAnCfUTXF29B3Vqf0/RMzeP3iAhAq7ZW5VBPfVG1bxKApr2TZlZCG0FasskiTPcNBrmcqpTlg06453JLW0OvCi1u0BR7ZW57qo6RWDL0QAtU8NDH59dHE7HtmFYCjpHdYV7orvCE5cORpPhTkWfHrhtqKdnaOueghRHwohIHMqPVo+d3VNNl10qMDqtNJxvLJ96lKojnJ4SchnRq52I7cpwOS20cikqIJTnA9zOKJAyBQe2ilju+y2Iw4skjPQ4RAnisfHKo4UyPDxW4mfFze2gp2zLuFBYZ6NWZWlTQunhnkmcaWGzhIOcnrAR1SSbb2PdvhHnDqWkoGQRDz2Z1LjiQ2lRgThbOpgimVCQkBKQABoAAAB2AV6DTVBLYruberBK7S2skLfKVKUkCXFqU64ZIAAUs5SSMhAojsfaaLloOtzhJIzEEFJgg1rtBDam1pew9ERCsRwiO+RHfNJl35QNm7Pb6Fg4wiYCCSmSZJK1ElUk6ianRELLGPb5KFBQ0UMzyKYBn1RSBvLvfboKUpV0iwZ6hThzkEFzMAwOAVpmKUd7d+HtoFIzDaVYg2lEAHQEqOajBI1gTpNC7dpScSswrDII4HENPqoGxsVoP2zt4HHOkewthfTNLSI6pzcVBOp018AKvbRZvr7pn0pt2lBqG2+iZeKikKIBW43JJkjgBIy1JXLMJClpRiA6ZRVOGJSVgJSE+9GJWuelNmxNpFBHKq8rHFlyNCnHOz6CQ1s95dutxZtgtKpAVZWfWB1ABZnFpPdRjdS3uVwlDrCPi2tqn/8ALYroatmNPhZHVUtBCiOZHpdhpX3f2e5bXBbX70680nQjsrrLHjQRGtLKe4bZ3evT+tt/4dj+Spf92r797R9Ax/JTRbKkA1cFWYPKK0lgTP8Adq+/e0fQMfyUF2nsa8TM3LR/8e3/AIt102lnbfGnVrLFT0Rzt+1uRq6z/hrX8OqL7dx+0Z/wtp+FTHea0LuauKuJSlY8gxRIu7QHCCWbZasKUIBWXnAVYUAAEhI0HCljZX6BHxRTQ9/XbT5Pa/fu0sbK/QI+KKmrcG70+36OgbkoGBgLSktvG8YJIzClJYWEg8ApKHPmiiTYUptvP3VTDlsrtubRRcaPrwOq9YoZuwvpLHoEH3cOuPs/9xjoFYTynGkHsWaMLeCsbjUw4lu9aHHpGsKHkQdCUBAjmtVVbPWy3V/jX8FW4aDiFhE4VhcdzvurY8NpEf3XZXOdj7zOWCle5B5h4AONLxJSopOSkqAOFQzzAP1COm4CkkIMieoeEElTMdmC8bH/AI3ZXK9+iVP9GgENNJgTISFK659LQ5pBA4hVc8ODTEtf3V/DyOm7G+lst3/htnPKcCSqS82QkZAmVmBrE6500nfV2Qk2C8RBIT5xbSQNTE6Zjxrhewdtu2ay41hOJJSoKBKVCQeBB1GoNHGfKFcFYX0LOIJKRk7oSCcuk7BnSIxS0RajGMViKwdSe36Wl9to7Oe6RzFgIcYIjIr62gGhMkcKY/8AbZyC2FJKjABUhWefFMgZTr21wu630vC+y6OjRhJSEBKsBx5HFKpOnAiIpuTtm4fU0tSGippWJMF5InTMBcKHfS7ZKO7wWKYOeyyM+1N/1Wxh6xdSJKQQ6yoEiTGRkSASJ5Gruxd9kXLqUJTgStEoUTONU5p4BJHLOZ4cea79bwXpSlRaYCELB/RhZxwQlRxzpiIy+FUG7u8xOEEMoQVZkMM9RyAAo9XQECTrHdRrEo6ASi4Swzu4Nb0qbt7TcfCkreWh5BhacLMd46lHxbufvDnzWf5KQ4pMPcq72p/4G7+Sv/dLrgLeg7q7tvSpabG7C1hafNH+soJSpJ6NfwQAQdOffXCUaDuFaX9PWjM3j3hxyPGwtwbW3AXdO9IokBIKuiQTlAgHEoyRliznSnyytV4QhlnA3AjFDSYyHo+lpn6ImNaN2Vg216CQCdVElSj3qUSo+NWqrF3IOttmEem4TPBsFvL4wUV+sEVdtmENjChISNTA1J1J5ntOZrcUF2pvVaW5KXHk4hqhErUD2hMx64rm0tyUm9g1NeGuabU8pLigRbshHJaziPzRkPE0mbb2xcXIh51axnCcgn5qYH1Ut2x6D1w0uuh1fbe/1jbEpU7jWNUtpKzPIkdUeNIG1vK5cOA+btIYR8NZDi/UCAgH1KpLNiVe9/hUzWwlEgq05GAPCo8Q7wX0RU2tvE9cqBdeW4fhLOSe1KRkNToBUmxLBSXQsqQVDGMynMKSpOQIJnrTpI4RRe02I2DpJ7BP2d1HbS1wxCIiI5+FC7Utg1w8n6gHs3dgheLpcE8MJg5CY7KNK2akHDPaFCRnR5mwMSoZ8ByqRux499IlNvVliMEtEALe2gxV+3TGYq2u3z0qVu0PKlN5LSwkXNl7UUkjs17qYn2k3KAoGHE6do5UnoSQaNbNfKTXRfRi7IKSytxp2UuUCdRke8USSaHWFwFZ8TrRBFXatjLtTTNjSztvjTNSztzjVmrcrz2FG81oXc0UvNaF3NX0Z89wa9/XbT5Pa/fu0r7K/QI+KKaHv67afJ7X792lfZX6BHxRUVbk3en2/QY2JtXoVjEVJSHErSpGZQsdUmPfIUglKk6xhIzSAXNjbVoFEt3dslCXw80Fr6MgOyH2ShcKAzUsSIlQ5Up7sbtrvXFAHC2gAuLiYmYSkEiVGD2CCTwBdrfcq2TkbfHwlbqyo9vUKUj1ClcQq+bfUPhnZy7aAN7ajZPRtXdm02BhCzcMqX0aS5gQlIOFJCHlIBM5JTOlI13stx0uKcvLNSlAhM3bR1PHPlNdYVunaj9SHz3/AMSol7tWg/Ux865/npGYd37fJZcZvovf4OPu7tqOQurH/Fs1asd2kD07qx/xTR/jXQ7jZtsD1dnz/auv563tdj26j1rBIHx7n+eh+ju/YP8Audl7/Au2OzLRIIVdWcEQR07RkeNW7PomF+53to42fequGgpPcZzFMg3dtP3MfPuf568O7tr+5j51z/PQShVLRt+3yMjbbF5ikvz8FC6u7N1tSF3VrCwQodO1oe41z+x2J0Tih53ZKbMifOmgSAeqqOfMdprpyd37XjZJHLr3Of8AnrZW71mMzZgD49x+JUV11Q2bOtttt1kl7/AvbPvkoDa/O7MPNdUHzlqHGvgqz1GndHIU/tb6WGAFV5bAxJAdSozyGGSfVQNO79if1VP0j/4leq3ZsjkLZI/vHwfHHRSjXLdv2+RfNYui9/gBb+b9IuWjbWmItrI6Z5QKQUAz0aEqGLMgSoxlkAZkJFNO9u63m6Q80VFnEEqCiCpsq9EyAMSCcpgEEgHUGletLhoQjH6DL4qc5S+s7ztjey0tMn7hCFZdQSpcHKcCAVRlrFJ20PKtikWtueIC3T3wrAnUaHNQrkdraYlH1E9p/wDdNez7MACsayzB6GmjmeWW9o7cu7r9M8op+AnqI8E66++mqzFjRNm1FWUMRVSU2zRjWktAb5kK2TYidPCixb7K1DfjQcwfKiuzYJgcKIW+zgYETP5z9lYynjV+1PfXZZDibMbMEQcs9BkIjs1onbWIAgAfVXlurw/Ptq+l0cKlMVJEDzECoCzlplREHnULxFdIGINu3EoEqql5wpZ6ooVtXamJ0pByTllzq3avxGdDjA9RysnpUoKgiKJWunpVRfvUERx/j30IutphPvgO8gfbRJNndDoezn4imO1ckVx7Z22lYgUqxDsINdU2Fi6MFQgnODyp9LaeClxUElkKUs7b40y0tbc41fq3Myewo3lC7mil5rQu5q+jPluDXv67afJ7X792lfZX6FHxRTHtB7BdW6yCQi0t1ECJIS88SBOU5UIZXaoQERewBE9FbT9/QQlyvLDsjzLC+36Om+TRqLIkCMT7hUZzlKWwB4TTILloGMYkc8vrpSsNp22JhjZqnFMqStb2IOdVZwQCViQowZSMhA04mhZcTB7KqWS5pNlyqPLBJl26vJHVnvq+g5DsH59dBHF0ZMRnEYc50iM5mgw+gbPSns/PKtSgfn7KGM2iUuFfRo6MhKm4aTiQYEmAMU5A5D7KtC/SoKKIVAOFIUApRAmADpJyE0Mk0s4AUkyUoPAnXPPQdkD7a2Mjj3+ytkqB0IPcQcz3V4pUaCe4iSfWQPrqFoERh0yZQZyk9XM5wMidP41t0wOXqz4zrUkf6e2tCPZXPucKu0bpDIdVPUbxkxmYTOX1RQphFysY3Hy0o5httLZCQdAorSSo89BWm82ysRf6NUKOOEnQqkkCe+q9peP4EuphaCJBzJTzy1SoERB0I7KlBk+1791Lbtq9hWty2uFKUkBKQhplxxGRJOMONpKoyGJEcaQEnKr9ptFy5vbhwkBLdneNgCYwC3enPnjKfyKHt6Duq9wjxkz+M6fk22UzlPOme00oNYoiizC6w5vJ6eqPKgs0KlNUkP8AbWy36UPTLKnK9BqoFTVpKKgImSqrtuoCJoeDwqw2quIYVQ4PrqXpuB9dDA/Wi7uuI5RgQ+Pz4VS2pdhDaldmXfoProc1cZ65caq7euZSlHPrHu0FSmA4YFF22XOJCs9TPOpf9oPRGAeJiiAZqw3aUXMTjCF9xt9w9ZyAcsKRH16/XRndzcvp3QlQwp1KonL16mi1js8Yh3087H6NAGYnSmRlkr2PGwP3U3aabRj6MYpOHFnEZToB9VN7egNeFOWVbMjKnRjhlGybnqyY0tbb40yilnbfGrdW5Vs2FK81oXc0UvNaF3NX0Z8twJtf9O18hZ+8foe9RHa/6dr5C194/Q5+ip9IF/qOj+T1I8yBgT07ufqbo46rOgG4aj5imP27v2NUdKYqhb62aNP+NfwaLSCM6LxlzH20INGBw7qSxjNVTz456eFQXVolz0jkdQYI7Nc+HCrEVhnn3+ygST1YLSYPaYLa5CVYMOQQZBM5kpKsoA4DOT652nWyQQSkkmAorSeMnCo/wqVDoOXHiNMhlx/OlQXDZLiTEiCCSAYSYkDLQ4QdeAp3Msag45FoSP3iEKQlRgrJw66DX7RW75OUAEg5dnCoRZDFigCCOjCYgCMzERJkjuGRBJq1PGlWavlRKUnnIsXbcqViAJxGcuMmgD+x1trLlu6tpRPWCSIPbCgRPbFM1yPdF/GV9taRRJDBQttltMMvpS2Qo290pThVKlK83enFIzGZ9dJbeg7q6xtVseb3J5Wtz9w57a5Q3oO6rvCdSjxv+oWaRFTYjXjeYqQJrDZ6hGyFmrbZqAIqw3lQMlEqFfbV5Bqo321ZnLKoDRukitlEVWOlelz/AFqAiRa6gLhrxTtQtmak7mLbT0SScoqj0pcUVHifAcB4VDeXQJjgNe0+yqTm1Eg4U5nQAdtEosW5ZYcbgDPhWru00I458hQhq3uHXUskFGLieX8aMvbiLSps48aMQC4EEA8e6iUO5DnFbsEv7ZUo65cAKa90Gn33QAkgIgqK5EA6QNTNHbbdG3Spp1tISUEYhzERPiabZSiFZCRBPPiP406NYizjFjEEaWqyUiddDVpFVbMyVR8IkeurY1o4dyhIkFLO2+NMopa25xqzVuIs2FK81oXc0UvNaF3NaCM6e4F2v+na+QtfeP0Ofojtf9O18ha+8foc/RU+kC/1fgfPJ5dBVqtv3zbxJ+I4lMK+c2oeFMYVXH9nbTct3A40qFQQQRKVJOqVDikwPAEQQDTZb+UdsD3W2UFf9N5MeDiZHdJ76rX0S5srqWuH4iPIoyew5uGiLN0kgSoAxnJj7a5+fKPb/u730rPsrB5SLf8Ad3vpWfZVd0Te6Y/xodx1uXZWlUphCipM8DhKJy1yUrXnVrzpGhWiePXTr40gHyj2/wC7vfSs+yoG9/rYEnzd4k/9Vj1D0eFcqbF0YKsrX+x0kXCP2ieZ6yfbWdOj4aM/+ZPtrnP9IVt+7vfTM/y1t/SJbfu730rPsrvAl/yF41fc6GbhHw0/OT7a189aGXSIMcAoEn1AzXPf6Q7b93e+lZ/lrRe/9qdbZ4/3rH8tQuHnvhneNX3GxxcqJ5knxM1rFKSd+7YHJm4jl0zB+1M16/5QmI6ls4VcAp9pKfWUoJ+qj8KfY7xq+4e3hfDdndLVp5u4gcJW6ktISO0lf1GuVJGQoht3bb12pJdwobQZQy3OAKIjGonNa4yxHQaASZoVd4apwTbM/irozaUQsyqrDS9KGNOzVppdeeaPWphRpUiplHIUPYVVsGgaDRIFcqmDscagSa3jjQjCVxZI6sTImeVelVapNbIEjt7K4GTISg1Ohj3NS+Og8P8AStwcvXFX05IQDopSh6ykVOQGznl9dp6xW4ExIwg9Yxwoj/tqyQhtYBWpKh1UpUDlqZIA9tCN7NgKQ8t1GbajJjVKuPq7e00Jt24q2lHGSo/EcsHQdub+Mp6JVqgvGQV4gUYUjIpEicR4cKr7zeVQrb6K0bW2pSRjccgKQZkhCRIOg6xPHSlq22cHCADB4cqPWW6alwHG8SSddD3pNdzRXQLyspLczdzyi3S3m03Dg6LFCsKEp1PE6+FdXuFYnNZASCn11yDeDcFxiHLeXGyYKcsSDE+sZU8eTzbQuWgFn3VtISrtSPRVSrtVlDY0vws9V+joWzTIxc8vCiBqnZIwpCatJPCm16RM+e5uKW9t8aYwaW9t8as07iLNhTu9aF3NFLvWhdzWijNnuBdr/p2vkLX3j9Dn6I7X/TtfIWvvH6HP0VPpAu9X4GDcnd9D+N95JW02oICBMKcIxdaM8ABE88QHOug39uUBroekbbkApZGBHr6MAilPdW+cbsmw1qp54kTAIAZ4TmaaNg3K1dZZwq0iVa58Cog89BWffY5WuOTR4epRpUktwhtxa+hxIW9lE4FEkj+yZ8M6E7x3z6UpLDygQknrLIBiMlGQPWaj3na6MF2VIJyVgmDyJjLxFUVK6RCVHMjU668RlkfWBr2Uly6FmEdMhNO8rcJQ4/DnR4ykOLSoJGpMEGO2kXeXeh5UG3u3uBAQ66ZQZAVkcxI1PKn+5WGm28CcuhQZBIUZgekmJPEknxmkrfix6XbCk9Y4bJAICsJPWcIzGhmM+Gtc1pqdF8rykAGN577jcXPbLjvtqSw2ttB64wNXVyqeAfXlrwK+w+FUbPZK3LwsdOoYUYlHESVIThgiDCVHECQRlJInIUV3St1J2o83MwhKhJzATOhOka5e2eWEdKTnuize221veP3ciNH1++mAQV8YOvKql3vJtNLeJbzqVtGFQ4qFDq5KTi9LrAyOBnnXTn7tLhKEE4+kQUCCmVNKxQekTAiJicwDQPfZYWxcDEFBKmxnHVOYIGpBySCMte3OQGi95Nt5F3A67i1SffKJgxpJ4V0FQnIiQRx+yuFeSy96Najnhw9bLIHnPh211Wz3g63ROCHFTg5KRrIOkxw8KjVMjRij5UdzWkMqu7dAbKCC6hIhKkEwVgDIKTMmNRi4xXK67JvRcBVvcJ6UH/hrjEjOD7g56sjBz5VxlGg7q0ODscotSM3jalGSaMtXaJNqoLZdtFWTWNJHpK3oX2TV1qh7Koq62aU0PTLYr1JqMLHOvSuhDybBVTsmarBVSNmowQyVS9e+iDkFieKFpUPsP1GhJVrRPZagoKQffJI9cZVzBwVHwCfzBHKl3aWyEFXV6h5cPD2UwhOXaMqjuGAsZ+o8aKMsBxa6iv0K0ZltRjLEnMd+WfiK6LupcOLZzbUpAGpiRHEDU+FJzyFt58Of50qzY7xKQeP1037ll4lDCH1/ZrrqShshBUIxLiJ5wM57K9TbNtXFulqOq2ouLiCqYABjuOVL+zt6En0vtNMFtfN5FOH1VxXlCaeX9xyRpUmtQ2qsSQeypacjHe5sDS3to60x0t7a406rcVZsKt3Qu5ond0Mua0omZPcCbYPu7XyFr7x+hr6hzFE7t98RhehKRhSC0wuEjOJW2TGZ41Qdvrkf/OPoLX8KuhzRWMET5JPORv2GhaLVlJCkLLrpSlQKSUqDUKAUMxkc6aGbBsqSXYxapUMs+RHCldneN59VrdXnRhCC6030aSlJchsqU4VKIE5QJGh1q+dslT+Bw9GSJSYhCv8Alkzr6qyr4vxOfrk16JLw1DoSbxXCgoYsZQCMUcuMgajxqZL7SUoW0epikySkgRnBAIBz5HSgtxelxeFtCgQYJVMJOfEZFNWRsxTSVukt5ON5pJgSFgkz24fGq8FJPUsyaUdCDaNo/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qlNvQd1dt3lbm0uTytLj7ldcSb0HdVzhepR4zp+SuBBojbKqoUGpGF4TWS9TfjoFECrCKpoXJ1qZC6Wx0WWSupEqqtiqRFCMyWgakCqroNSpVQnEqzUlo8UqHfUCgK8Brji/doheIaKzjkTVYKImpg/KcJ9RrRpM5VBKPDmKrPbPSrs7qvJZjI1uWqJMjLQNY2GVEQYpy3a2DhIKlYuzhVTZrA9dNuy2wKNPLAttnjGQs2MJngfqqyK0TXoTFPSwZr1PSKW9tcaZQaWdt6mnVbirNhWu6F3NE7qhlzWnEzJ7gi6oY/RO6oY/ToleQ+bmbWSxZJxqASXXiUkA4gA1OpByn66DbU2r544SyVFAEgLKYInMJnTTQ1Y3QsGLy1dt3QC40suo9EEoWlCVDEoGBiQJiPSTUZ2MGXEJWEWiSCWycS0Ykx1CqEiTyHI1lXwbsaRscNZGNabLFlcoQcPW9HmAO4iYNQbUfQEKCwsJ4BtQGYzIVnJ4eioca1sd9mkKfD7YJV1QEBOEpGUic9QSMROsTS1ah55ag0gFIWClZBEYTKFKAME5CfXXKiMJfW/YKV8px+he4+I3OuikrxpcW4lRUhYSgkLJOfwYCljSeseNU7HcS+auU3DaGUkIUkhSsQKlKxFeRBmm1hxl1SnXW3A442EOJCpRkBOEyDwEac4nOvV7OtVJUALlOLim4fGGElIwe6wmAdBlkMshQkRb6gFG4l55mm1U+kpSkpSetiwwQAqF4VhM5Ap4DkK12dutd267klSXPOHS4tODqHORnJVke0UyOsWsglD2IEElLjiCojirA4AfDnwyqcbUCUpQ2g4EJCRjUoqyyGZJJyHEyalaHPUVG92rwe/EFstn3PgoYVKHWjERkTrkBNW9m7ADKwpa1qcHMISJKSmYidCeNHGr4BalhsBS8OI4lZ4RAy0GXKtH3itWIgaQBU5b3IwkeoFTCqyVxWwcNQSVt4E/8JdfJLj7ldcUb0HdXX98tohmwuFKIBW2plsH3zjySgAc4SVKPIJNchSMqt8Ityjxj2JWjNbKbrKysY9CllEQURVlu4rKyuZMXhk6HQanQ6KysoWhyZOhyanRyrKygYSPSa9Ne1lQSSNqqdpYma8rKg4K2riVZK8al8zIPOsrKhHMv2bUQaPWrsVlZTYiLNQ5brkTU9ZWVZiUJbnhFLW2jrWVlOr9QqewqXWtDLmvaytGBmWbge6oY/WVlPiV5ENvdLaWFtrKFp0UNR45EHQgyDxq3c7ZDv6e2bc5YXbpkTzwocKPmhNZWVEq4y3OjZKGxrb7QtkGRs9s/GuLpX2miiN70pjDYtCOTz4rKyl+Xr7DfM29y435Q1gQLNqP+69WyvKKs/qjX0r1eVld5evsd5mzueDyhL/dGvpXq9V5RFn9TZ+leFZWV3l6+x3mbO5n9Ii/3Nn6V6tk+UZwfqbP0r1eVld5evsd5mzuenyjL/c2fpXqiuPKI8R7nbMIVzKnlj5uJM+NZWV3l6+x3mbO4sbV2k9cuBy4cK1JBCEwEobB1CEDIdp1PEmq1ZWU6EUlhCJScnln/2Q=="/>
          <p:cNvSpPr>
            <a:spLocks noChangeAspect="1" noChangeArrowheads="1"/>
          </p:cNvSpPr>
          <p:nvPr/>
        </p:nvSpPr>
        <p:spPr bwMode="auto">
          <a:xfrm>
            <a:off x="307975" y="111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3406775"/>
            <a:ext cx="3033712" cy="208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2" descr="data:image/jpeg;base64,/9j/4AAQSkZJRgABAQAAAQABAAD/2wCEAAkGBw8PEBUPDBAPEA4QEBURDhAREBAQDhAPFBUYFhQdFhYkHCwgGSYxHBYUIT0hJikrLi4uGB8zODMsNygtLisBCgoKDg0OGxAQGzAkICYtLCwsMC0sLCwsLywsLCwsLC8sLCwsLCwsLCwsLCwsLCwsLCwsLCwsLCwsLCwsLCwsLP/AABEIAMgAyAMBEQACEQEDEQH/xAAbAAEAAgMBAQAAAAAAAAAAAAAABgcBBAUIA//EAEMQAAICAQEEBAkHCwQDAAAAAAABAgMEEQUGBxIhMUFREyI0YXFzdJGyFDWBobHC0hcjM0JSU1STo7PBJDJy0UNikv/EABsBAQADAQEBAQAAAAAAAAAAAAAEBQYDAgEH/8QALhEBAAIBAwIFAwMEAwAAAAAAAAECAwQFERIzITEyUXEVQYETImEGNFLwFCNC/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VrjGC+zUuqbdgr9uVTbXZZ+7GDvbtNTjGOXa+ecY6S5ZLWTS7V5zzl0WCKzPS+49Xl6ojlZ/ETbV+FjQtxZRjOVyg3KKkuVxk+r6EUuhwVzZOmy21ma2KnNVd/lF2n+9r/AJUS4+l4P5Vf1DKsfh7tm/NxHblSjKxWyjqoqK5Ulp0FNrcNcWTpqtdJltkpzZGd4OIuVjZVuPXVjyjVPli5Kzma0T6fG85N0+21y44vNvNFza+2O81iHw2bxMy7b6qpU46jbdXXJpWapTmovTxvOes210pSbdXk849xta0V4WoilW7IAAAAr3iPvTl4ORXXizhGE6eeSlBS8bma/wAFpoNJTPWZt9lbrdTfFaIqiT4i7T/e1/yolh9Lw/yg/UMq39g5M7sWm2x6zsqhObS0Tk4pvoM/lrFbzELzFabViZdA5ugAAAAAAABhgl533kzHfmX2yevNdNL/AIxk4x+pI1ukp0YqwzGov1ZJl89ibMll5FePW1GVktOZrVRXW3p29C6j1qM0YqTd5w45yXiq08XhliVzrsjdkOdVkLOl18snCSlo1y9XQUN9zy3iazEeK5pt9KzE8scX/Iq/aY/DM9bV3vw+bl2oVAaNRLi4R+QS9fP7EZrc+8vtu7Thbx7gZ2Rl3X1eB5LbOaOs2npol0rTzEnTbjjx44rMeThn0N73m0NbZfDrPqvqtn4HlrurslpN68sJqT06O5HrNuWO+OaxHm8Y9vyVtEyt1FGumQAAABUfGPyun2f78i92j0W+VLufqhAGXCreht1vIsf2ev4UY/P3JanB24dU5OoAAAAAGAMgVVPitem18kq6H+9l+Eu42mP8lPO5z7K8unzSlLq5pOWndq9S5pXprEKq08zy393trywsiOTCCslBNKLbinqtOs46nB+tTpdcGX9K/UmtPFW+Uox+SVLmkl+ln2vT9kqr7VFazPUsa7lMzxw7PF/yKv2mPwSOO1d78O25dqFQI0aiXFwj8gl6+f2IzO595fbd2nP27xIuxcm3HjjVzVU+VSdsk5dCfVy+c7YNtjLSL8+bnm1847zXh8NncT7rbqqni1JW211t+Fk2lOajrpy+c+5drilJt1eTzj3GbWiOFnFQtnE3i3pxcBfn5t2NaxqhpKyS9HZ6WSMGlyZp/bCPm1NMUeKBZvFXIk/9PjVVx7HZKVkvq0S+stMe0x/6srr7nP2hpw4nbQT6Y48l3OEl/k6TtOP3l4jcsnsl+5W/MtoWui3HVc1Bz54T5oNLr1TWsevvZX6vQ/oR1RPMJ2l1n608TCM8Y/K6fZ/vyJu0ei3yh7n6oQBlxKreht1vIsf2ev4UY/P3JanB24R3fLf1YFyooqjdYo63c03FV66cq6E9X1vzdHeS9JoJzV6pniEXU62MU9MeKP8A5WL/AOEq/nS/CS/pEf5I31OfZYG7O0MjJx1flVRpdnjV1xk5PwfY3ql19xU5qVpfprPKzw3tevNo4QjL4m3wsnBY1TULJwT8LLVqMmv2fMdYwRw2GD+nK5McX6/N1d1N+Z5t0q7qa6oQrlY5qxvTl069UeL4or5Ie5bL/wASkWi3PM8OXtriZPncMGqLguhW2aty/wCMexek9VweHimaP+m+uvVmtx/Da3K3yy8zKVF6q5HCUm4xaktOrtPmTFFY5cN22fFpMUXrM+aQZm1Myrm0qjb+lUOWuxeNDl5Nel6p6y9xzisSpaYsduOZ4V5PhptBtv8AMdLf/kf/AEXsbri9pZi23ZELaLOJ5jlXzHHg3djbLsy7o0UcvhJ66cz0j0LV9Jzz5ow16pdMOKctumEpo4a7QjOMn4DRSi3+cfUnr3FbfdMdqzHEp1NuyRaJSni/5FX7TH4JETau9+Ercu1CoEaNRLi4R+QS9fP7EZnc+8vtu7St99vnHJ9d91F1oexVVavuy09g+V4/tVP92J01XZt8OeDuR8rv3w26sDFldonY3yUxfU7H1e5Jv6DM6bBObJFWh1Gb9KnKhsnInbOVlsnOyb5pyk9XJmqx460r01Zu95tPMvvsrZd+XYqsat2Ta1aXQorvk+xHnNnpirzZ6xYbZJ4qlseF2c46uzHT/Z5p6+/l0K/6tj58pTvpt+PN2+HO7OVhZdryq+VeA5YTTUoSbmm9H9BE1+rpmpHSk6LTXxXnqcrjH5XT7P8AfkSNo9Fvlw3P1QgDLiVWum/eCOz9k0WvR2yx4Rog/wBazkX1LrZmK6ec2omsNBbPGLDEqavulZKU7JOU5ycpyfXKT6WzS0rFI6YUNrTaeZS/hzur8st+UZEf9LTLoTXRdYuzzpdvu7yt3HV/px0V85T9Dpuueq3kufsM8vYed9pfp7vX2fHIsa+T9T0XYp8Q+dORKCkoPRWR5J+eOqbX1H3h0y4a5JibfbxbOzdj5OVr8lpnYl0NpeKn6X0HmbRHm4ajX6fT+GS3CccPd3cvGy3Zk0yrh4KSjJuLTk2ujrOGW8THgzW+bjg1OGK47czysvQjMoMPk+TzNLrfpNnT0wyl/VKT8NfnKr0T+Ehbl2ZS9B3V5GZaFBeMHkVftMfhmWe1d78K7cu1HyqBGjUS4uEfkEvXz+xGZ3PvL7bu0rffb5xyfXfdRdaHsVVWs7stPYPleP7VT/didNV2bfDng7kfKccZchuzHq/VjCybXe5OKXwv3lZtFI/dZY7naf2wrgu1SuvhhsyFODG1JeEyPzk5drSbUF9C+1mX3DLN80x7NDoccVxxPumBBTQCo+MfldPs/wB+Re7R6LfKl3P1QgDLlVuhtbatmT4NWdEKKY1VR11UYpLV+lta+7uI+DBXHzMfd2y5ZvxyxsPZ6ysivHdirVs1FzfZ6PP2Lzn3UZZx45tEPmCkXvFZeg9n4VePVGmmKjXXFRil3IyV7zeeZaalIpHENhnl7h532l+nt9fZ8cixr5P1PRdinxDOzMJ5F1dEeh2zUNe1Jvpfu1YtPEcvutz/AKGG2T2hf+BhV0VxqqiowgkopFfM8y/L8uW2W02tPjLY0PjmyBhh8nyeZpdb9Js6emGUv5yk/DX5yq9E/hIW5dlL0HdXmjMtCgnGDyKv2mPwzLPau9+FduXaj5VAjRqJcXCPyCXr5/YjM7n3l9t3aVvvt845PrvuoutD2KqrWd2WnsHyvH9qp/uxOmq7NvhzwdyPlO+MuI+bHvS8XSyqT7pdEo/Vz+4qtpv42qstzpPEWVqXqoXDws27XbjLEk0rqNUovrnU3qmu/TqZmtxwTTJ1/aV9oM8Wp0/eE6K5YMagVJxj8rp9n+/Ivdo9FvlS7n6oQBlxKrS/fDYPg8bFzql4ltFcL/8A1sUFyv6V0elLvKzR6n/stjt+FhqsHFIvCIp93Q+xroaZZzETHEoETxK7+H+8yzqOW1r5TSkrV2zX6s16dPeZbW6acN/DylodHqIy18fNKn1ENMh532l+nt9fZ8cixr5P1PRdinxDp7j/ADjj+sfwSPOT0Sib3/ZX/wB+8L2ID83AAGGHyfJ5ml1v0mzp6YZS/qlJ+GvzlV6J/CQty7KXoO6vNGZaFBOMHkVftMfgmWW1d78K7cu0qA0iiXFwj8gl6+f2IzO595fbd2lb77fOOT677qLvQ9iqq1ndlp7B8rx/aqf7sT3quzb4c8Hcj5XvvHsaGdjzx7HpzLWEtNeSa/2v3mWwZpxXi0NHmxRlp0yoXa2zLsS105MHCyP/AMyXY4vtRqsOeuWvVVnMuG2OeJa1VkoSUoSlGcXrGUW4yi/M11HW1YtHEvFbTXxhIat+tpxjy/KW/PKEHL36EKduwTPPCVGuyxHHLtcPtt5WTtKPyq+y1eCs0UpeIuhdUV0fSRNw0+PFh/bHHikaLPfJl/dLPGLyun2f78j7tHot8m5+qEAZcKtfWzNn15Wy6qLV4lmLCL70+VaNeh9Jk8l5pnm0e7S0pF8MVlR+08CzGunRctLK5csu59zXma0Zp8OWMlItDPZcc0tNZfbYW17MK+ORT0yi/Gjropwf+6L/AOzzqMEZqdMvWDLOK3VC/wDZm0K8qmN9D1rsjqu9d6fc+wyl6TS3TLS4rxeItCgtpfp7fX2fHInR5P1bRdinxDp7j/OOP6x/BI85PTKJvf8AZX/37wvYgPzcAAGBXz4VYv8AE5X9H8BaRuuSI44hXTt1JnzdDYHD/HwsiORXdfOUE0oz8HyvVadOkUzln1981emYdMOirit1RKYkBNcbejd6vaNSptnZXGM1NOHLzapNdqfed9Pntgt1VcM+CMteJRf8lOL/ABOV/R/ATvq2X2hE+m090p3Y2BXs+l0VTnOLm56z5ebV6dyXcQM+ec1uqUzBhjFXphwdrcOMbJvsyJ35EZWy5pRj4LlT0S6NY69hLxblkx0ikRHgjZNBTJbqmXywuGONVbC2ORkt1WQsSfgtG4SUkn4vmPuTc8l6zWYjxfKbfStonlOtCtWDR2tsfHy4eDyq42RXVqvGi3+y+tHTHlvjnms8OeTFXJHFoQnaHCqiT1xsmypfszgror0dMX72yxx7rkj1RygX22s+mWjDhNZr42bBLzYzb/uHWd39quUbZ/KS7r7iUYFqvVtttqi4py5YwSl16RS+1shanXXzx0zHgmYNHXFPVD771bmU7RsjbbbdW4Q5Eq+TRrVvp1T7zzptZfBExWPN61GlrmmJlxPyU4v8Tlf0fwEn6tl9oR/puP3TnZ2GqKYUxbcaoRgm9OZqK06StvbqtNpWFK9McOBvRuRj7QtjdZO2qyMeVuvk8da9GuqfV0+8lafW3wRxCNn0lMs8y435KcX+Jyv6P4CT9Wy+0OH03H7pFutuzHZ0Zwqvusrm1Lks5NIS7XHRLTX/AAQtRqJzT1THilYMEYY4iXDyOGWNOcpvIyE5zlNpeC0Tk23p4vnPkZ5ajF/UWfHSKRWPD5bGx+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9k="/>
          <p:cNvSpPr>
            <a:spLocks noChangeAspect="1" noChangeArrowheads="1"/>
          </p:cNvSpPr>
          <p:nvPr/>
        </p:nvSpPr>
        <p:spPr bwMode="auto">
          <a:xfrm>
            <a:off x="460375" y="2143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pic>
        <p:nvPicPr>
          <p:cNvPr id="17" name="Picture 2" descr="https://encrypted-tbn3.gstatic.com/images?q=tbn:ANd9GcSQ9jkPf786iapAfZYqyxJmyI0RbVEZqLRqI7LWDdOFMta3F2-SK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3650"/>
            <a:ext cx="3033712"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2" descr="data:image/jpeg;base64,/9j/4AAQSkZJRgABAQAAAQABAAD/2wCEAAkGBhMSEBUUExQWFRQWFxgYGBcYGRcXHRgYFRgYIBwXGRcXGyYeFxojHRQYHy8gJCcpLCwsGB4xNTAqNSYrLCkBCQoKDgwOGg8PGi0kHyQsLCkvKSoqLCwsLCwsLiwsLCwsKSwsKSwsLCwsLCwsLCksLCwsLCwsLCwsLCwsLCwsLP/AABEIAOsA1wMBIgACEQEDEQH/xAAcAAACAgMBAQAAAAAAAAAAAAAFBgAHAgMEAQj/xABOEAABAwEFAwgIAwMJBwMFAAABAgMRAAQFEiExBkFRBxMUImFxkaEVMlKBkrHR4SNCwbLS8CQlM1NicnOC8QhDVHSTorMWF8I0RGNko//EABoBAAMBAQEBAAAAAAAAAAAAAAACAwEEBgX/xAAuEQACAgEDAgQFAwUAAAAAAAAAAQIRAxIhMQQTIkFRYTJxkeHxBaGxFBVCQ4H/2gAMAwEAAhEDEQA/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FYXO84VPJcUVYF4QqAARAO4a5waACdSpWKnAAd8CYGtAGVSsQ4O7KYNYs2hK0hSVApIkEaEcaANlSvCocamIUAe1K8JrQ1bUqcWgSSiMR3AkA4e+CD76AOipXmIcaw6QnFhkYiMUb4492dAGypXgM17QBKlSpQBK8Jivawc3Dt+X+lAEQnef9KzqVKAJUpV2Yvd1y0OJWsqTBIHCFAZcMjTVQBgMjG7d9K8tPqK7jXrundn4VjaPUV3GgAPUqVKAJRwUDo4KABlvfC3gwQnNGOVid8QkZZjWZyyrG421tlbJIWlvDhXoetMpV/aET/mFEX7KhYhaUqjTEAfnWTTSUiEgAcAIHgKAM6VbLdqllZSgJIctYK5AKwpTiUo4xJBzy6oimqpQACst0KDsraSuSkhwqzQkMpQURqesFdX1SFknPXiVcjybKWkNpxKsy2ICkpAXnCz/ZVM8eIpqqUALtsuFai6oAdZ8LIGAlbYbSMPXBTkoFWE5Zbq8VciwWsKJwBIBWpBwgOFRBASMBAORbOeQIgCmOpQAFvy7VuKkIS4C0tCZIHNrVELE6f3h1hhEAzW2x3aUG0K6qS4RCxE5NJGI/5go0VqUALCLHDOENNJP4QXC0qx4JxKAV1SZiFLzOcjIVrYukhPWS2VFp9uQtKSMayUALSJSMJiUjq8KasI4VMI4UAC9n2ChCwQlIxykDBMYUiVBvqAyFerGUb5orXgFe0ASpUqUASsHNR3/MVnWK0yKAMq5LyshcRCVYVpIUk7sSTv4g6V0NrnvGtZ0AKtiusrccSG0tdYB1QWpRIMKwoBHVBypqAqRUoAwdORrF/wBRXcflXpMnsHzry0+oruNAAepUqUASjgoHW7pznFPw/egAvUoR05zin4fvU6c5xT8P3oAL1KEdOc4p+H71OnOcU/D96AC9ShHTnOKfh+9TpznFPw/egAvUoR05zin4fvU6c5xT8P3oAL1KEdOc4p+H71OnOcU/D96AC9ShHTnOKfh+9TpznFPw/egAvUoR05zin4fvU6c5xT8P3oAL1KEdOc4p+H71OnOcU/D96AC9ShHTnOKfh+9TpznFPw/egAotuc9DXmMjUT3UM6c5xT8P3qdOc4p+H70AE+e7DXkKPYPOhvTnOKfh+9TpznFPw/egAslMVhafUV3GhnTnOKfh+9eKtjhEEiD2fegDVUqVKACXo1PE+X0qejU8T5fStFrvApWUyK0+kXJ1Ed1I5pGWdvo1PE+X0qejU8T5fSubp6+I8KxF4ORu8KNaCzr9Gp4ny+lT0anifL6UDF/vJUQrCR2CtydpfHuqC6vF5uh9LC3o1PE+X0qejU8T5fShL9+OCz2hwYcTbS1pyykJJE8RlVQWLlWvt4YkcxBnPmwBl3rnwmrQyRmrQaWXr6NTxPl9Kno1PE+X0qnEcot8J9ddmJicKWySe7POizO314n+rHeiP1rXOK5YaGWb6NTxPl9Kno1PE+X0qvW9trdnKmvg+9abXyhWxCSZbnIDqbz76xZYvg1wa5LI9Gp4ny+lT0anifL6VUw5VLaleFXNnOBCN/jVl2G+FKsrLiiMS0yY0nsqnnQiO70anifL6VPRqeJ8vpQW17UFHA0GtG3bwMDD4U2liuSQ5+jU8T5fSp6NTxPl9KT7Ltk8qZUgD+796ys22jilRjbngAPrRpYahu9Gp4ny+lT0anifL6Uvq2kd3FPhW6yX68p1tJKYUoA5bqNLDUg16NTxPl9Kno1PE+X0oRbL6dS4pIKYBIGW4V6m+HSNR8NQ7sSuhhb0anifL6VPRqeJ8vpQpV9uAHNOXZXjV+OHePCs70Te2wt6NTxPl9Kno1PE+X0oIvaZY4T3Vzu7TvTCYnuo78Q7bGP0anifL6V5XPcVuW4lRWQSIiBFSqxepWhGqEbbbaYotbjScikJz7SkH9aDsbUWhKcylZGoSCCPdJnyoRyhWuL4tI4c3/4kUITeaA4QJzgz2xXFNbsqkqGtzlQwDJOIitTXLJCus1l2H7UqWx9sqJKZURmeM7zGtLboB6v5k5d41BHyp40K4ovG49sLPbDAOBw/lNF7QhCRKiEjiSAPGqIup8BRheGABiHHs7qemrfjUy0lZcWYEqMx28BXNlwxbGjZYtiKV2a0QQpBaUMWRByM94qvru2fswEoCVDvkD3aCrNau7BZnU7uZUP+01R15WtTSylhSkuAwQmM43EZ+NVhik4KKdfkIzS3HC2JbZbKgBloBlJ3CsLLYnXmzHUUDqMx3EHXWk2x867JcK1FGZUScgN+HfmN1OFz32ttWBSgAoYknSYiR5+VNHAkqlyUeRvg3Wu6LQloSnErLEUiNOAoPbbItTUEKEkTIIjD300G+Ekevn31q9LQlUqB3Zwa7MeGo0vU5Jyeu38hHQhAMqOkn37pqxrfeeG7rCpOWNBP7PDvpZvOwMPpAjmljRSBlnuKd4o1fVnUi7bvSpWJQQoFWknq5xTwg09wnJNWgS5blKOtE7kbbcxJUCFHRaYJ94NB2kVttTJAby/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mQ6pO7rTkKw2w2mS/YlcwqEFM4lTnBGm+MqSG2UrAUWZWpJhwFJAiCTMxl28d9PCG24SdFhXHeONKsZxKxHdxAyotZ0YjShye2Za+cKiIK5gbshv7op/sjCQI4a9tRmqZt2E9m0QlfePkalbrlPr94+VSu7F8COefJRXKHa0Ivy1leIAc1nEj+hRQpprGeoQQrNMiR4jSmPlLbHpS0qXOEBswBJV+GnwFJVnvVQVI6iZyT2d9JKPJqkF2iMWF0Qrs+9ZWy5WVJQEEqgEE6EEqMggaEGj1kbs7yAAohZGcesDwz191DbyuQBzA2oobUBiKkkQRqAN+IeFc9tbFUlIGW25m2xkpMTkAd3DtM1ndji23ULCVQCPLjWabFidbbUR1ZAMzkBA1oxc1lAXCjAOWnkSadK1uTbotu77dzticw5q5pXbnhNUPzSw8edBkqJKuBOp76tnYdlxtu1YiCkIOHfpP6Vsf2as1qRiKc1DUZVSL0pMWvIra7LuKLQHJKm9CkkBKkfoqd8V47fCOmIdebC2UzCNdewansrRtNs+/YXcKp5omEOgdUjgfZV2eFczDKFtHGoFYPqpOccYq9we9AtXFlmWRCHG3WUMpRz6VLTnJSVjIH2czOXA0m/+kOjIUq3qWlQkjAoxuzSY62e6mrYG/mP6NSwHEgRMCU7iONYbU7Usurcs7zai0NVpzM+0I7YrJ1Hg2LlMSryvxtpCSy4p8ZyFJwlMduh8qe7ZaOeuu7lgRibJjhITS1d7FgZZUQyp9ZVASoYyY3wBAGVWAlsPWGxqCMCcBhAEBMxlEZaVaM9VEpwqxcsN3zurg28vRLFn5tMl4wpMCcIH5jG7dTkLJ+VKkJXEietHekEE+NUptZerovJbdpUpvrAAg4kgflUAoZoI94zzyrJTT2RqxuO7NN7IRaCi1YwgqSEqTiiFp3jtIit90OrYaL7pWSsENtSSSB+Yg6ZRRCzbLKQ8Al5JSqCSEjCZ0IE6149seu1OwtZQjRCVKQla4nIBREaaa1IuL9pvpx2JQAZ3SQD3AZmro2CvFDqWMJkggHvqtbt2GU5ahZCFNLCpxHOEDUjPXdrGYq7NndhLLYyFtpVjy6ylEyeMaVRbIlIp7lM2sU1bbQy2SFBxRJ4Tp366V7z4tbSJUASASciASPlkaVdvQTe9tH/7Lg4nWjex1iUlKgAHEgypJ3E7hw7ahOkrHg3wELXCLOpE40ga5DLOfA5d9cRZb5uQ4UIUmVoCgMXaO/srr2gUQ2EgBKJEjU5nNSlbznQ2wXcXXSodYJy4xkdOIEVPkYYdkdqLJZmyk4kySYg+Z91P13Xkh1AUhUhWcZZTpVbG6ADCtATPb2ffsoBbXVMuYmVYYMwJgkaSJzilcFILo+itmncQXOoInwNSlzkl2nNtZeJThU2pCVdpwzI7KldMFSJS5OnaK723LQvGkE5aj+yKUb12UYUkw2nsgVZNvuVS3FKBTBjWeHdXE9sstQjEnz+lc8oytmWUM7s/abO4VplYAOEDcZ1MnsFMt2We0PIHPqOEDTIE9sjSrGXsMsn1kef0rJvYhwfmR5/Ssak/IaxFF1JCYSIjfvkdtLLzzqCpJSZUSZA1nh76ub/0cr2kef0rmXsAomcSPP6UKMvQyzh5OSssvle9O/313sNFo4kZpOqeHdRKwbNLaZeQlScTiClJzgEgwTlpnWm6Nn7ShAS6pskb0lX6pqijJJP9jdmdENvoKVJCkkZpUJ8qrXbPkvSy2u0WPnBBxKYCpBE54CRiSeyY3ZVaRuRWsgHiJ+lbkWBwZEpUO2fpVIxvjYVtr3KQb2RTa7E4UD8RtMoIJCiR+TPjpnS+m5rbZ0yWbQk8cCz8pr6QYuVtKsQbQFcQPtXX0ehxrZDqd7tHzizbLcWijmnlExENqBBG/IZ1cty3itu7bIbSMLha/EChBBAzkcd9M/RRWq8Lpbeb5txIUmO4jtB3GtVmXvYg29TDa3HGUoDoA6skY8WkjeDxokdgbPbeadtaAtSBkNBB/KreoDgaxu/k26O/zrZStQEJU6VKUBwkg8B4U02di0D1i37p/dp1FLzMlkcvID3pcTCEgNNtpcA6hwiExpkKDLsWFlzpnMuz+YJwmDpPaOOVGL62btTrnONuISeqDJVmEmYyGWdCrPsDalFJfeQopTgOErhQxSCoEaiKVxtjqaUTXsNZSt9dpcH5Uton2Uz1j2nLwp1ctqcaEzqa4G7icQgJQUDx+labLs88l5C1LQQkyQCZ+VVpEW2U3tLYrOb1tZSSXuecz/KhfAj9azu69sKU4AUnMONiF4icpxQCB7/dVg3lyPsPWl18lQW44pwkLUPW3EAQRRSy8nzTYGBCEnLMFW7hIyrllFsumilryQ+sqxNLQDkcsQHCcgU98kVzXDfjtkEPNkJBhKxB3+qqMj319AvbNFaShWApIg66HdpS29yQNFJSlWFB1TJUD8QNZT4oLV3ZV157WNODqrz4REGgJtBUTmkDWSfOrdsXILZ0LClHnIM4VKOE9hTEGvByCsY8WREzBWuNZiAIjsp0q4QrZs5BbNhZtZmcTjZ0IGSDoT63eK8p92auQ2Vso6uHLCEzkANNKlOuBWUhyqvKF7PgKIH4cBKiJPNIyIB0pOctS/bX8aur2DPSr9vbYhl63uuuNlXOBMqn1cKEgAD3a0gcqexgas/OsNpRzagCEgypByk/2gYM11w6qKqNG6HV2Vuu3Kn+kX3Y1eQmvOlOe258a9fGj1yWttViDSmkrcBViKkJ3kkHHqTEeFcK7JBGUa5dx3eFRn1Um6RqxqtzUzajH9IvLitQniNZrLnVj86/jXqO0mMxRO47FZgmXmkk+0sFQnhANDlWV1WJSGzhBzJnq9meeWlWxZ9SeoScaLI5EnlF22ypRHMNkSSfzOcd9WMkIDailUL13xJ3VWnIjZXCbco+qplKUqHtSuctxzB99PFjHNANkEwM51PbXzutalPUuC2FtbI5rcw5m63IcAAImQoDeJ3/ADoJd9+t2dTilqXzbigslRUYIABASc0id1NlmtXO4pAhJieFAL7bbU60C2CnnYOmiQtR8Th8KnoUlbG1aW0FrNfqHpUlKoG8yPDjXvT12hIQSEpxDKc8jnOevYK22QBKcKUzCindqk5+4aUFvh1VnUlTbZMqggRv3mT26U3bUd0HcctmEbbczaQsIWUoUDKQTqd4O6l3a+Wbuu5BUoEJWNTJjDqd9ErennAkhSk74ByPZQrlDcCbDd4Uc4d13+pSNp45euw0G1kRX+0VvKSycasyRkVbwOB7K6G9ok4g0pwqMZEE5dhNAtqyFc2AeJyoNZ7MoHIH376riXgQuV1Nj/Zr4JIErM6HEfrRBF8pHrOFPeSKTLvtCsyPyxn/ABpRq1oS4iVJzFa9jNQaa2mbPqrWqPZxfM5UybH24uWpk9aMY1M7jwNVzd5HOBtSJKhlBqyNkWAm1MAe0Pka1O2D4K32ytixettGJcdIcgYlQBO7Oh7bqnITzionMhSpHnRDbp4ek7ZplaHJ+Kh10P430IAgGRP+U1nmSXIUvSwLZw/iLUggQcSvPOuBdnKtHXB/nV9aYnHpsxCgTGSSd/ClAXkoKzSDxIMVXWk6sd4nyjqh9IjGpXeon5ma1redABJWO5SgPA5V0WW8AVQRHZxrtVaiufZ9WKdSvdE9DXJZPIE8VM2uSo/it+sZ/IdKlFeR5lKWX8IjrIn4TUrHuYOK30c4tOIYsiUyJEjIxrGVK+0BcfsD3ONc2VFYQmQolI0WY0mCY4RRi23Y2XnVIaQl1YSFOgAKOFOUnUxWotBtrCtWIxEmkT3Ha8PufPdxBKFpUqYxGQFYR3nu1z4U2MvpaAbdRzqxiwLKAnnAv8xAy6p1I3AGg15WLA86MMjnDAGgBJ8KP3Q482zktWHrQVJSpSAdQhREwZ0zqbRRM4Hrqh1ptS5KYnCMAVnIhvMgAQNas+zXepbKuqnGQQmUx3YuNIezN285aQsSvAqSo5E9kd1WZbrc62G1NMKeSpeFzAUgtp9uFEYgN4GdMkTb8jo2cuBNmQThAWWwF4RAJFc15pStJVHWG+jSrUMK4nJBM7v9ar237XtNpMk4gcxofPdwodVQJOzW6jnLMtpSTJcBScyCUqBggag1suS50s2bA8qVNkkKJJMLzABIGkkVtuy0NKQHRiVMkJkpyOp1Ee+gm0Ntades76WA4GtTziQFpg4cScXWhUETFIhqtnJadlnjaUPPPEJDql4UFYOHECEZkAER62+TlRG/L6IHOpBLRIATJMHjO6lC/dobRbXsLSCylSh1ioyozuAMRmKZbBc77TIJXjSUmQpIwJg5kwJO/StNUaIdoHG0JPNlUiVZ6A0K5Zngq7rrUlWJJDpCpmZCN41oBtfaC7ZkqbckJKgCgKTiSTBEHOAQKI8oA/mS5P8ADc/ZRVI1Wwk7TplboUT20QaSoJCkk6iYiQN8TvrjaZg5jf2z5U6bM3c2ClS4KTpJCh78stONazIqwpye7OF+y2pZSTOAIBGeSiST5edcTL2K0ON4cm4HWyxa5pEZxhmnvYa1lq1FKVp5pecFJy3YQRlnrXZtzscCsO2cQFDrIGWffwNTe5aUHCvcUrLdTQcDiU5wddxpn2Z/+rZ/vj5GgzKCkdYQaMbMH+WM/wB/9DREx8FT7eD+drd/zLnzrdshc/Oc46dEQB2KOZPuEeNa9ux/O1u/5lz5078ilnbdFpbUJWgtuJSTAUCFJPgUjxFJkTa2ExtKSs4LZ1gkYk9ypE6gRIzkiK6rHybrW2tSxg/DBSCPzKjECOzOnm8+TZDhCispCZwgZkTnh7Uz2TnkaBcqm0RQ2200qFjLEN5Sk/rnT4cX+Uh8mS9olU267yyqDMHSRu+ta7JbC0IwzmTnlvpwtWy6uYl20KecXhUImBkDninhuoClhhpxItBUkEGCkSAZHrbxlNbLwPYRy1ItnkNvAusWmU4cLiAO3qmpR7k0sTSLKS0UqSvCZSQQcjvFe1sJao2I1QQdtP8AKXEHeAUnd6okd+/30Bvm2LSkpwlZSZORjxpqtzUqJjPcfdQpRWV5tkA5Hwo2TH5Voqm/LHzlseTgScUFPXwq6w3QPKua33baEKaZKlkJGKQrASBlmo/xnRm13Jbl24OJsykjHGekA5SrgQJo1yhXc6GkKZaUsicWFJURMbgCSMq1VTMd2jt5PrOjAo4YVi0nEchGZ301Wm0JTiKTBAz/ANKVdiGHBZgpTKmnEdXMEc4BxScwe2mRlK1qxER2xupXQJPdmN1n8B4YiqUKPiDlNUPtpCHSAleKZBJBA7iK+iUWdIbdyiUmTpuNULyiMtqtiQgyrD14mJG4btKyqoqnbYT2YfKLLLsALyEzhIgZTuBoa++wm0DE02tK1JT1s0pzzKQMs513Uz7JWQqAJSBkMU5gAjICZAy/KBXLtnyeuvJC7HhxpM4PU94kRPZSBdHbbbubbwrZQDgACUgZgp+RiPAUxWS8080G1dVR/KSJMidN+tKNhbccSwm0Lfsz7KZUDCUOkRkoEEEZHMbiazsdrsynTbOaJtIJaaCpkASMh6ucq63A062EasTdv22mVpZQFJEqJVnAxmSO0/Kiu34/mW5Y/q1xP9xFZbTXBaH8TzoQkgKjEckJ/sp1xGBnW/lCZLl0XMUDIIX2ZYERlTWktxtMptKKt+xXSECP48qsDk62NVaEqcUopSNAdFGl64btQlwKdBIGeVOtl2+DawgNFLemSVH5DSk1xfmU/p8sd3F/QcrrsT1ntCWigFkg/igaEDKeHClXbPa+1MWotKSQ0SAk6Yge2uxXKA2IheGfakfOj1k2hsz6MDymjiBkSk5bj2VnyYzhJO5IUCuRNEdl1fy1j++Pkar69r/WxanUNLxNpWQic5SDlRzYPapTl42ZCkjrORIy/Kr6UsciujZYZJWLO3Uelbb/AMw5786sLkFubrWi0KTmnC0k98qV800g7bNzettkf/cOR41a/IZaR0V5H5kuBRyOYUmNTkfVPlVY8nCWIpmaQNpeT8WhSlL6oCpTqYTviN57eyrHisXESKrZqdXRUT13BhuADhSIEz5TVc7QMc4FKORmRO6voO8NnQ5OIZVUXKFdRQVIAzKSR21NxpWanuMP+zqT0e1pJyDqIG4SgzHfXtY/7Og/Atn+K3+wa9plwZLks63Xuw0qHFQe4n5CvEXuwcwryP0pS24c/GjfI+QodjVgiTTKhZNpbDSnb2wF0sh7rg4Ywr14ThiutzaKyDVw+CvpXz885KyUzIUVYu2Znxp0st5JeQlU5kZjt3+c1Nypj+RYr209ijN0j/Kv92smNrbEMg7/ANq/3arG2GhhdzqGt3wFui8bNfNnfSsIUFAJlWR9U94pTvPYy6n3A4orSqdUKWkE/wB2I8q4OTYybUCcuaHzVRJdnbGWKRVrtGJtG27bpu6zN4G3HYmZJWozEakcKJs2iyD1XF/9/wBKFdJajIaaD70Jva91oSOaSCpRiY9UZ/6e+htI3djJa0WF5BSta1D/ADSO7q5VzWK47taGJOOR+YlxRHiMqWrkvF9ZWVFAM5Apwk8e4dpoj6QKl80kDHExOonUZZiaxNA7DFruywOphSlkH+9+7XBtXd11Is1lbtS1paQFBmMckdWZwpPZrWks2iBCEjtzoXyoWdRsthCgMQ5yY0mEaVRJS2kK808Pjg6aOZFj2f3PPf8A9v3K3IYuEaPv+L37tIKLGrhXS3dSzupJQ6dc0Z/eesX+x/Vj6hVyD/fO+/nD80VsTabjB/pFE9qXP3KQDdSxurxV3K4VBy6WPFCv9X6uXM39R8tKtnliFyf8r36CsNnrpuEW1hVmW4Hwv8NP42Eqg64kxpOppENgVGlE9irIReVmMaO//FVLHPiuooX+tzT2lIYb9sFwG2WhT7rwf5xXOgF6AucwITHhRS4L+uW7gSy84Er9oPLB9+HI1WW2LE3hbSP+Jc/j51puy0pKCFJlJyKc/EHiPKrqV8cld9Nl1f8Au7df/EH/AKbv7le/+7l1/wDEH/pu/uV8725wIdKAmROROUiJHzjvmsG7akpJKTlEx28Ky8vohPEfRJ5XLr/4g/8ATd/coDe9/XHa1Y3H3J/speTl2DBnVSWCyhSAsjX1QeHE/SthahSRqSofOtU5JeIeEZS3Ly5MW7tDb/o1a1pK085jx5Kw5RjA3cKlLnIAPw7bGnPIj4TXtUi7Rid7nRtraf5epPDD+yK13pb0M2ZTitw8zpXBt0v+c3ezB+wmlXb29fwW29xMnuH+tLqeoq4+EFsXj1SozB3Jz9/EVoRbFAfhhQUVdQE5HFx7BE0Lbt4QMiRuGR/iKcuTq7WrXanC5mmAGwDkkiCe4zWMy6OWxXk5zi5MphSoKSeEJA1Gte3vfK2+qloFe/s/jjThbtkDZ7utLyh+NiUsJGcjFCU98HxNLFqsw5zEeAxtkzqMx3jhU5yceRopS4GzkhZfUm1uPKBxtAJSkZJjFOe/XypgN37iYPEVq5Pn0FFpS2M0oGQ7QYFE2WHCn1T+tPCWqNsWap0D75sOGzfhziJG/t47qULms4YtLtnQVOuLhxbhISlMg5EntyMZ1Ybl0KwnGYGc+FV3aLC2Hi4kqBmCR+aDvHupZjRORi0WqzLd55aXVD/dyM89UECUjsVO7tJOXE5/KkPJ64KDhgZoB1TPCf1rit6ELGIqgjPFvy48RWzYS/rO0+4zBMgYVa66gcBWR5BjW7eT8wlIz4zl4VxcoDx6HZVOev1veThpicUDOFv3zSnyuWgpYsciJ53xhFZnTeN17fyc+RXGjiasjYbCzGkmiFmsqSARvquXL0cWkIxQBrRu7NpUkoQolIQU4zMlUZnCMuyvOPos+RVq/Bxrp02OqLrB/LWty7U8KWL0vW0Ktbxsi1hTnNhCBE9XMSnMT1iD2AcK23vtfgVzLqg28mOcmBhUUglJIkduu+uWf6d1WNarv2V3+Cj6WNbMLru5JOEaxMVu2esYFsZMaL/Q0iWu/wCLSHGnSsdm8HXKmLZPa4OXiw3BJK4OmRwk8Zmr4OmzrJB8rZv23FWGmAdo25vG3p0UVulJOkpVn4iglwWRIbxhSpmSNxy4e8Z9ldfKK4UW61K//Ov50Ium+1KQoc0eogrJmBhAP0r1OLfc6ot1RtvmxKltQE5lXDIJOKOP2oQyOc6qUlQxSSNwByPvmnLY9TdotKG3E4Fc26tuFYgogdZBCsxkZBGudGrXsxZ7LYX3SMCVLQkBMEr6/VbE6d+6adyp0OkC7JdKsJAEZZH3b6F2GzFKX3VR+Ek4VaArV1QANZ6xPuotd21bKA4XG3BEEmcYhUxEeqMuAoHfdraU0OZJwKWVQZkZEeZNSmvMZzai0iyv9n9MM2v/ABG/2DUqcgH9Da/8Rv8AYNe1bH8KJw4BnKCqLyeO4YP/ABppH2wbJUlRyQEiO+rI23CVW54K/KpBH/TRSnemFYwwDHGnlFRV+oym5OhGu673n1FCAVffWTuqyuTDZ99l5RdACi4DkZ6oSBNctyhKUKwgSNYn9aN3LfzjNqT1MSVxG4zvHfUNaStlFFzelBjlbvB5tptprGhJBWtxKSQIiElQBwAyTPYKRbmZJQolXOYlSELISvAAMShloTMAxV+NrS4jMajQwaSHtmEtPqUhIwqnTdI1qWZPlD42uDZyeXchkWjDooYhOse730wpS6oSSEjsodsqzhLo4IH613pUfanPKqYncUJLk4b9ChZ1kk6fxl76QOZ6tWBfix0dwHeg/Kq4u+9m1dQqTI4H+IomETy12YFsgmMt9Ll3KS3aU4dwkq9/ypjvK2N4SCQezPyillpHOqKgkiRhHZFKjWXzZuu2kgnMA7uHdSLy1A8zYsic3Z7MkZ05XIsJszcmVYRPhpSpyuuFTNjIyB53XdIR96pkrQyMuCs7uKecgjGQJj9CBnXexdKyTzSQVqUTGQABkyJyAFCbJY14lH1pUSSO/I+FF0W44ShJgkQfecxOoqMJQjsmT4CFv2leSkYUIQ5hgrSBJ0zn3d1It6YlKUpclZVJKjJUOM76Z3rISkAa71T5CK9tFxKKcXVmIzAMCpS6jHj2bCMkJNpZ0Ofu406clTUWyydUf05MxmZB1NC3dnVKKTAknUHh2UwbCXfgvGyDPJ2cjvwq14imWaE6SZrkjHb+x47VbBGrrnzpSugLBxIOAgyCZI7jlHZFPW2j2G2Ws8HF/Oq/sTqkw4BAJyV+h4Ct6Zt6vmLjb3HVu53nGg6yw0242lTiS0hKCqRCgVbzEx31lcCHba0rE2VMMqQrAoHC45mMEkiCAczurouG3OON4XA4lK/zIEiOHZxoxYrVY7vQTjdck/0cGAdZUSKtKTTpHTGq35E+8mywpTa2+YbVqBKsZ0BJWomBwnjQS0MISopSqRJgjQ9w1GdNe0G04tBUtSAgDqg9XIazOpOfunfSm7rpFJO9JPJwW7yCphm1/wCIj9g15WXIMuWbV/iI/YNeVfF8CFhwBduLVF6WkE6Fv3fhI+tL1pbxHXOvotVmQTJSkniQK86Kj2E+ApprUUjSdnz1Y3ShQk4Tx3Hv4UzXZYULUFlRG8EGY7qt/oqPZT4CvRZ0jRI8BXP2Jev7Fu4vQX7oeAEJJPaa6rztaUNlIiT8qMBA4CoWxwFUWNpcialfAt7PiC6f7H1rN+2DSAaYQgcBU5scB4U0IaY0ZKWp2JFueMKBEgjXdVUX9ZUpxYAlBJzIgTBr6OLY4DwrA2VB/KnwFDhZikfNNhTIScasU5BJ1E7xRm67G6HZSlODcCoDPjpnV+iyI9hPgK96On2U+ArO37m6hSsDoKAnEJG6g3Kjdxcslng5px8M5CasjmhwHhUU2DqAe8VmXG5w0xdPb+RHufON3Y2zGRnjRCzXcHFYSAgnfV99FR7KfAV70dPsp8BXBPoJN6ozp/L7iaXVWUom6+aIBUFV1u2DGOqBVwdHT7KfAV6GU+yPAVzT/Sssmn3N/l9yXYTdtlGrsiUiFZGtmydmAvGzR/WT5GrtNnT7KfAVBZ0jMJHgK6cPQTxtNzv/AJ9zVhp3Z877fWkC22uSI51c59tJtntgaSYWlbKolIIJTwkcK+uVWRB1QkzxArEWFsf7tHwj6V3Y8WhNXy7KRjpPmq5dvkNCEkgAHtAz3BWn1rmvna0FYU6ha8UxJwpMHXL3V9P9Cb9hPwj6VDZEewnwFN21dlLPlNVs55xKn1oZa/qwRMSZA03cayvG8WFqPNFIQMkiRMRv7cq+qTYG/wCrR8I+lToLf9Wj4R9K1wtUK1ZWHIEPwbVmD+I3+walWm2ylPqpA7gB8qlNCOmNAlSo/9k="/>
          <p:cNvSpPr>
            <a:spLocks noChangeAspect="1" noChangeArrowheads="1"/>
          </p:cNvSpPr>
          <p:nvPr/>
        </p:nvSpPr>
        <p:spPr bwMode="auto">
          <a:xfrm>
            <a:off x="612775" y="4175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sp>
        <p:nvSpPr>
          <p:cNvPr id="7" name="AutoShape 4" descr="data:image/jpeg;base64,/9j/4AAQSkZJRgABAQAAAQABAAD/2wCEAAkGBhMSEBUUExQWFRQWFxgYGBcYGRcXHRgYFRgYIBwXGRcXGyYeFxojHRQYHy8gJCcpLCwsGB4xNTAqNSYrLCkBCQoKDgwOGg8PGi0kHyQsLCkvKSoqLCwsLCwsLiwsLCwsKSwsKSwsLCwsLCwsLCksLCwsLCwsLCwsLCwsLCwsLP/AABEIAOsA1wMBIgACEQEDEQH/xAAcAAACAgMBAQAAAAAAAAAAAAAFBgAHAgMEAQj/xABOEAABAwEFAwgIAwMJBwMFAAABAgMRAAQFEiExBkFRBxMUImFxkaEVMlKBkrHR4SNCwbLS8CQlM1NicnOC8QhDVHSTorMWF8I0RGNko//EABoBAAMBAQEBAAAAAAAAAAAAAAACAwEEBgX/xAAuEQACAgEDAgQFAwUAAAAAAAAAAQIRAxIhMQQTIkFRYTJxkeHxBaGxFBVCQ4H/2gAMAwEAAhEDEQA/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FYXO84VPJcUVYF4QqAARAO4a5waACdSpWKnAAd8CYGtAGVSsQ4O7KYNYs2hK0hSVApIkEaEcaANlSvCocamIUAe1K8JrQ1bUqcWgSSiMR3AkA4e+CD76AOipXmIcaw6QnFhkYiMUb4492dAGypXgM17QBKlSpQBK8Jivawc3Dt+X+lAEQnef9KzqVKAJUpV2Yvd1y0OJWsqTBIHCFAZcMjTVQBgMjG7d9K8tPqK7jXrundn4VjaPUV3GgAPUqVKAJRwUDo4KABlvfC3gwQnNGOVid8QkZZjWZyyrG421tlbJIWlvDhXoetMpV/aET/mFEX7KhYhaUqjTEAfnWTTSUiEgAcAIHgKAM6VbLdqllZSgJIctYK5AKwpTiUo4xJBzy6oimqpQACst0KDsraSuSkhwqzQkMpQURqesFdX1SFknPXiVcjybKWkNpxKsy2ICkpAXnCz/ZVM8eIpqqUALtsuFai6oAdZ8LIGAlbYbSMPXBTkoFWE5Zbq8VciwWsKJwBIBWpBwgOFRBASMBAORbOeQIgCmOpQAFvy7VuKkIS4C0tCZIHNrVELE6f3h1hhEAzW2x3aUG0K6qS4RCxE5NJGI/5go0VqUALCLHDOENNJP4QXC0qx4JxKAV1SZiFLzOcjIVrYukhPWS2VFp9uQtKSMayUALSJSMJiUjq8KasI4VMI4UAC9n2ChCwQlIxykDBMYUiVBvqAyFerGUb5orXgFe0ASpUqUASsHNR3/MVnWK0yKAMq5LyshcRCVYVpIUk7sSTv4g6V0NrnvGtZ0AKtiusrccSG0tdYB1QWpRIMKwoBHVBypqAqRUoAwdORrF/wBRXcflXpMnsHzry0+oruNAAepUqUASjgoHW7pznFPw/egAvUoR05zin4fvU6c5xT8P3oAL1KEdOc4p+H71OnOcU/D96AC9ShHTnOKfh+9TpznFPw/egAvUoR05zin4fvU6c5xT8P3oAL1KEdOc4p+H71OnOcU/D96AC9ShHTnOKfh+9TpznFPw/egAvUoR05zin4fvU6c5xT8P3oAL1KEdOc4p+H71OnOcU/D96AC9ShHTnOKfh+9TpznFPw/egAotuc9DXmMjUT3UM6c5xT8P3qdOc4p+H70AE+e7DXkKPYPOhvTnOKfh+9TpznFPw/egAslMVhafUV3GhnTnOKfh+9eKtjhEEiD2fegDVUqVKACXo1PE+X0qejU8T5fStFrvApWUyK0+kXJ1Ed1I5pGWdvo1PE+X0qejU8T5fSubp6+I8KxF4ORu8KNaCzr9Gp4ny+lT0anifL6UDF/vJUQrCR2CtydpfHuqC6vF5uh9LC3o1PE+X0qejU8T5fShL9+OCz2hwYcTbS1pyykJJE8RlVQWLlWvt4YkcxBnPmwBl3rnwmrQyRmrQaWXr6NTxPl9Kno1PE+X0qnEcot8J9ddmJicKWySe7POizO314n+rHeiP1rXOK5YaGWb6NTxPl9Kno1PE+X0qvW9trdnKmvg+9abXyhWxCSZbnIDqbz76xZYvg1wa5LI9Gp4ny+lT0anifL6VUw5VLaleFXNnOBCN/jVl2G+FKsrLiiMS0yY0nsqnnQiO70anifL6VPRqeJ8vpQW17UFHA0GtG3bwMDD4U2liuSQ5+jU8T5fSp6NTxPl9KT7Ltk8qZUgD+796ys22jilRjbngAPrRpYahu9Gp4ny+lT0anifL6Uvq2kd3FPhW6yX68p1tJKYUoA5bqNLDUg16NTxPl9Kno1PE+X0oRbL6dS4pIKYBIGW4V6m+HSNR8NQ7sSuhhb0anifL6VPRqeJ8vpQpV9uAHNOXZXjV+OHePCs70Te2wt6NTxPl9Kno1PE+X0oIvaZY4T3Vzu7TvTCYnuo78Q7bGP0anifL6V5XPcVuW4lRWQSIiBFSqxepWhGqEbbbaYotbjScikJz7SkH9aDsbUWhKcylZGoSCCPdJnyoRyhWuL4tI4c3/4kUITeaA4QJzgz2xXFNbsqkqGtzlQwDJOIitTXLJCus1l2H7UqWx9sqJKZURmeM7zGtLboB6v5k5d41BHyp40K4ovG49sLPbDAOBw/lNF7QhCRKiEjiSAPGqIup8BRheGABiHHs7qemrfjUy0lZcWYEqMx28BXNlwxbGjZYtiKV2a0QQpBaUMWRByM94qvru2fswEoCVDvkD3aCrNau7BZnU7uZUP+01R15WtTSylhSkuAwQmM43EZ+NVhik4KKdfkIzS3HC2JbZbKgBloBlJ3CsLLYnXmzHUUDqMx3EHXWk2x867JcK1FGZUScgN+HfmN1OFz32ttWBSgAoYknSYiR5+VNHAkqlyUeRvg3Wu6LQloSnErLEUiNOAoPbbItTUEKEkTIIjD300G+Ekevn31q9LQlUqB3Zwa7MeGo0vU5Jyeu38hHQhAMqOkn37pqxrfeeG7rCpOWNBP7PDvpZvOwMPpAjmljRSBlnuKd4o1fVnUi7bvSpWJQQoFWknq5xTwg09wnJNWgS5blKOtE7kbbcxJUCFHRaYJ94NB2kVttTJAby/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mQ6pO7rTkKw2w2mS/YlcwqEFM4lTnBGm+MqSG2UrAUWZWpJhwFJAiCTMxl28d9PCG24SdFhXHeONKsZxKxHdxAyotZ0YjShye2Za+cKiIK5gbshv7op/sjCQI4a9tRmqZt2E9m0QlfePkalbrlPr94+VSu7F8COefJRXKHa0Ivy1leIAc1nEj+hRQpprGeoQQrNMiR4jSmPlLbHpS0qXOEBswBJV+GnwFJVnvVQVI6iZyT2d9JKPJqkF2iMWF0Qrs+9ZWy5WVJQEEqgEE6EEqMggaEGj1kbs7yAAohZGcesDwz191DbyuQBzA2oobUBiKkkQRqAN+IeFc9tbFUlIGW25m2xkpMTkAd3DtM1ndji23ULCVQCPLjWabFidbbUR1ZAMzkBA1oxc1lAXCjAOWnkSadK1uTbotu77dzticw5q5pXbnhNUPzSw8edBkqJKuBOp76tnYdlxtu1YiCkIOHfpP6Vsf2as1qRiKc1DUZVSL0pMWvIra7LuKLQHJKm9CkkBKkfoqd8V47fCOmIdebC2UzCNdewansrRtNs+/YXcKp5omEOgdUjgfZV2eFczDKFtHGoFYPqpOccYq9we9AtXFlmWRCHG3WUMpRz6VLTnJSVjIH2czOXA0m/+kOjIUq3qWlQkjAoxuzSY62e6mrYG/mP6NSwHEgRMCU7iONYbU7Usurcs7zai0NVpzM+0I7YrJ1Hg2LlMSryvxtpCSy4p8ZyFJwlMduh8qe7ZaOeuu7lgRibJjhITS1d7FgZZUQyp9ZVASoYyY3wBAGVWAlsPWGxqCMCcBhAEBMxlEZaVaM9VEpwqxcsN3zurg28vRLFn5tMl4wpMCcIH5jG7dTkLJ+VKkJXEietHekEE+NUptZerovJbdpUpvrAAg4kgflUAoZoI94zzyrJTT2RqxuO7NN7IRaCi1YwgqSEqTiiFp3jtIit90OrYaL7pWSsENtSSSB+Yg6ZRRCzbLKQ8Al5JSqCSEjCZ0IE6149seu1OwtZQjRCVKQla4nIBREaaa1IuL9pvpx2JQAZ3SQD3AZmro2CvFDqWMJkggHvqtbt2GU5ahZCFNLCpxHOEDUjPXdrGYq7NndhLLYyFtpVjy6ylEyeMaVRbIlIp7lM2sU1bbQy2SFBxRJ4Tp366V7z4tbSJUASASciASPlkaVdvQTe9tH/7Lg4nWjex1iUlKgAHEgypJ3E7hw7ahOkrHg3wELXCLOpE40ga5DLOfA5d9cRZb5uQ4UIUmVoCgMXaO/srr2gUQ2EgBKJEjU5nNSlbznQ2wXcXXSodYJy4xkdOIEVPkYYdkdqLJZmyk4kySYg+Z91P13Xkh1AUhUhWcZZTpVbG6ADCtATPb2ffsoBbXVMuYmVYYMwJgkaSJzilcFILo+itmncQXOoInwNSlzkl2nNtZeJThU2pCVdpwzI7KldMFSJS5OnaK723LQvGkE5aj+yKUb12UYUkw2nsgVZNvuVS3FKBTBjWeHdXE9sstQjEnz+lc8oytmWUM7s/abO4VplYAOEDcZ1MnsFMt2We0PIHPqOEDTIE9sjSrGXsMsn1kef0rJvYhwfmR5/Ssak/IaxFF1JCYSIjfvkdtLLzzqCpJSZUSZA1nh76ub/0cr2kef0rmXsAomcSPP6UKMvQyzh5OSssvle9O/313sNFo4kZpOqeHdRKwbNLaZeQlScTiClJzgEgwTlpnWm6Nn7ShAS6pskb0lX6pqijJJP9jdmdENvoKVJCkkZpUJ8qrXbPkvSy2u0WPnBBxKYCpBE54CRiSeyY3ZVaRuRWsgHiJ+lbkWBwZEpUO2fpVIxvjYVtr3KQb2RTa7E4UD8RtMoIJCiR+TPjpnS+m5rbZ0yWbQk8cCz8pr6QYuVtKsQbQFcQPtXX0ehxrZDqd7tHzizbLcWijmnlExENqBBG/IZ1cty3itu7bIbSMLha/EChBBAzkcd9M/RRWq8Lpbeb5txIUmO4jtB3GtVmXvYg29TDa3HGUoDoA6skY8WkjeDxokdgbPbeadtaAtSBkNBB/KreoDgaxu/k26O/zrZStQEJU6VKUBwkg8B4U02di0D1i37p/dp1FLzMlkcvID3pcTCEgNNtpcA6hwiExpkKDLsWFlzpnMuz+YJwmDpPaOOVGL62btTrnONuISeqDJVmEmYyGWdCrPsDalFJfeQopTgOErhQxSCoEaiKVxtjqaUTXsNZSt9dpcH5Uton2Uz1j2nLwp1ctqcaEzqa4G7icQgJQUDx+labLs88l5C1LQQkyQCZ+VVpEW2U3tLYrOb1tZSSXuecz/KhfAj9azu69sKU4AUnMONiF4icpxQCB7/dVg3lyPsPWl18lQW44pwkLUPW3EAQRRSy8nzTYGBCEnLMFW7hIyrllFsumilryQ+sqxNLQDkcsQHCcgU98kVzXDfjtkEPNkJBhKxB3+qqMj319AvbNFaShWApIg66HdpS29yQNFJSlWFB1TJUD8QNZT4oLV3ZV157WNODqrz4REGgJtBUTmkDWSfOrdsXILZ0LClHnIM4VKOE9hTEGvByCsY8WREzBWuNZiAIjsp0q4QrZs5BbNhZtZmcTjZ0IGSDoT63eK8p92auQ2Vso6uHLCEzkANNKlOuBWUhyqvKF7PgKIH4cBKiJPNIyIB0pOctS/bX8aur2DPSr9vbYhl63uuuNlXOBMqn1cKEgAD3a0gcqexgas/OsNpRzagCEgypByk/2gYM11w6qKqNG6HV2Vuu3Kn+kX3Y1eQmvOlOe258a9fGj1yWttViDSmkrcBViKkJ3kkHHqTEeFcK7JBGUa5dx3eFRn1Um6RqxqtzUzajH9IvLitQniNZrLnVj86/jXqO0mMxRO47FZgmXmkk+0sFQnhANDlWV1WJSGzhBzJnq9meeWlWxZ9SeoScaLI5EnlF22ypRHMNkSSfzOcd9WMkIDailUL13xJ3VWnIjZXCbco+qplKUqHtSuctxzB99PFjHNANkEwM51PbXzutalPUuC2FtbI5rcw5m63IcAAImQoDeJ3/ADoJd9+t2dTilqXzbigslRUYIABASc0id1NlmtXO4pAhJieFAL7bbU60C2CnnYOmiQtR8Th8KnoUlbG1aW0FrNfqHpUlKoG8yPDjXvT12hIQSEpxDKc8jnOevYK22QBKcKUzCindqk5+4aUFvh1VnUlTbZMqggRv3mT26U3bUd0HcctmEbbczaQsIWUoUDKQTqd4O6l3a+Wbuu5BUoEJWNTJjDqd9ErennAkhSk74ByPZQrlDcCbDd4Uc4d13+pSNp45euw0G1kRX+0VvKSycasyRkVbwOB7K6G9ok4g0pwqMZEE5dhNAtqyFc2AeJyoNZ7MoHIH376riXgQuV1Nj/Zr4JIErM6HEfrRBF8pHrOFPeSKTLvtCsyPyxn/ABpRq1oS4iVJzFa9jNQaa2mbPqrWqPZxfM5UybH24uWpk9aMY1M7jwNVzd5HOBtSJKhlBqyNkWAm1MAe0Pka1O2D4K32ytixettGJcdIcgYlQBO7Oh7bqnITzionMhSpHnRDbp4ek7ZplaHJ+Kh10P430IAgGRP+U1nmSXIUvSwLZw/iLUggQcSvPOuBdnKtHXB/nV9aYnHpsxCgTGSSd/ClAXkoKzSDxIMVXWk6sd4nyjqh9IjGpXeon5ma1redABJWO5SgPA5V0WW8AVQRHZxrtVaiufZ9WKdSvdE9DXJZPIE8VM2uSo/it+sZ/IdKlFeR5lKWX8IjrIn4TUrHuYOK30c4tOIYsiUyJEjIxrGVK+0BcfsD3ONc2VFYQmQolI0WY0mCY4RRi23Y2XnVIaQl1YSFOgAKOFOUnUxWotBtrCtWIxEmkT3Ha8PufPdxBKFpUqYxGQFYR3nu1z4U2MvpaAbdRzqxiwLKAnnAv8xAy6p1I3AGg15WLA86MMjnDAGgBJ8KP3Q482zktWHrQVJSpSAdQhREwZ0zqbRRM4Hrqh1ptS5KYnCMAVnIhvMgAQNas+zXepbKuqnGQQmUx3YuNIezN285aQsSvAqSo5E9kd1WZbrc62G1NMKeSpeFzAUgtp9uFEYgN4GdMkTb8jo2cuBNmQThAWWwF4RAJFc15pStJVHWG+jSrUMK4nJBM7v9ar237XtNpMk4gcxofPdwodVQJOzW6jnLMtpSTJcBScyCUqBggag1suS50s2bA8qVNkkKJJMLzABIGkkVtuy0NKQHRiVMkJkpyOp1Ee+gm0Ntades76WA4GtTziQFpg4cScXWhUETFIhqtnJadlnjaUPPPEJDql4UFYOHECEZkAER62+TlRG/L6IHOpBLRIATJMHjO6lC/dobRbXsLSCylSh1ioyozuAMRmKZbBc77TIJXjSUmQpIwJg5kwJO/StNUaIdoHG0JPNlUiVZ6A0K5Zngq7rrUlWJJDpCpmZCN41oBtfaC7ZkqbckJKgCgKTiSTBEHOAQKI8oA/mS5P8ADc/ZRVI1Wwk7TplboUT20QaSoJCkk6iYiQN8TvrjaZg5jf2z5U6bM3c2ClS4KTpJCh78stONazIqwpye7OF+y2pZSTOAIBGeSiST5edcTL2K0ON4cm4HWyxa5pEZxhmnvYa1lq1FKVp5pecFJy3YQRlnrXZtzscCsO2cQFDrIGWffwNTe5aUHCvcUrLdTQcDiU5wddxpn2Z/+rZ/vj5GgzKCkdYQaMbMH+WM/wB/9DREx8FT7eD+drd/zLnzrdshc/Oc46dEQB2KOZPuEeNa9ux/O1u/5lz5078ilnbdFpbUJWgtuJSTAUCFJPgUjxFJkTa2ExtKSs4LZ1gkYk9ypE6gRIzkiK6rHybrW2tSxg/DBSCPzKjECOzOnm8+TZDhCispCZwgZkTnh7Uz2TnkaBcqm0RQ2200qFjLEN5Sk/rnT4cX+Uh8mS9olU267yyqDMHSRu+ta7JbC0IwzmTnlvpwtWy6uYl20KecXhUImBkDninhuoClhhpxItBUkEGCkSAZHrbxlNbLwPYRy1ItnkNvAusWmU4cLiAO3qmpR7k0sTSLKS0UqSvCZSQQcjvFe1sJao2I1QQdtP8AKXEHeAUnd6okd+/30Bvm2LSkpwlZSZORjxpqtzUqJjPcfdQpRWV5tkA5Hwo2TH5Voqm/LHzlseTgScUFPXwq6w3QPKua33baEKaZKlkJGKQrASBlmo/xnRm13Jbl24OJsykjHGekA5SrgQJo1yhXc6GkKZaUsicWFJURMbgCSMq1VTMd2jt5PrOjAo4YVi0nEchGZ301Wm0JTiKTBAz/ANKVdiGHBZgpTKmnEdXMEc4BxScwe2mRlK1qxER2xupXQJPdmN1n8B4YiqUKPiDlNUPtpCHSAleKZBJBA7iK+iUWdIbdyiUmTpuNULyiMtqtiQgyrD14mJG4btKyqoqnbYT2YfKLLLsALyEzhIgZTuBoa++wm0DE02tK1JT1s0pzzKQMs513Uz7JWQqAJSBkMU5gAjICZAy/KBXLtnyeuvJC7HhxpM4PU94kRPZSBdHbbbubbwrZQDgACUgZgp+RiPAUxWS8080G1dVR/KSJMidN+tKNhbccSwm0Lfsz7KZUDCUOkRkoEEEZHMbiazsdrsynTbOaJtIJaaCpkASMh6ucq63A062EasTdv22mVpZQFJEqJVnAxmSO0/Kiu34/mW5Y/q1xP9xFZbTXBaH8TzoQkgKjEckJ/sp1xGBnW/lCZLl0XMUDIIX2ZYERlTWktxtMptKKt+xXSECP48qsDk62NVaEqcUopSNAdFGl64btQlwKdBIGeVOtl2+DawgNFLemSVH5DSk1xfmU/p8sd3F/QcrrsT1ntCWigFkg/igaEDKeHClXbPa+1MWotKSQ0SAk6Yge2uxXKA2IheGfakfOj1k2hsz6MDymjiBkSk5bj2VnyYzhJO5IUCuRNEdl1fy1j++Pkar69r/WxanUNLxNpWQic5SDlRzYPapTl42ZCkjrORIy/Kr6UsciujZYZJWLO3Uelbb/AMw5786sLkFubrWi0KTmnC0k98qV800g7bNzettkf/cOR41a/IZaR0V5H5kuBRyOYUmNTkfVPlVY8nCWIpmaQNpeT8WhSlL6oCpTqYTviN57eyrHisXESKrZqdXRUT13BhuADhSIEz5TVc7QMc4FKORmRO6voO8NnQ5OIZVUXKFdRQVIAzKSR21NxpWanuMP+zqT0e1pJyDqIG4SgzHfXtY/7Og/Atn+K3+wa9plwZLks63Xuw0qHFQe4n5CvEXuwcwryP0pS24c/GjfI+QodjVgiTTKhZNpbDSnb2wF0sh7rg4Ywr14ThiutzaKyDVw+CvpXz885KyUzIUVYu2Znxp0st5JeQlU5kZjt3+c1Nypj+RYr209ijN0j/Kv92smNrbEMg7/ANq/3arG2GhhdzqGt3wFui8bNfNnfSsIUFAJlWR9U94pTvPYy6n3A4orSqdUKWkE/wB2I8q4OTYybUCcuaHzVRJdnbGWKRVrtGJtG27bpu6zN4G3HYmZJWozEakcKJs2iyD1XF/9/wBKFdJajIaaD70Jva91oSOaSCpRiY9UZ/6e+htI3djJa0WF5BSta1D/ADSO7q5VzWK47taGJOOR+YlxRHiMqWrkvF9ZWVFAM5Apwk8e4dpoj6QKl80kDHExOonUZZiaxNA7DFruywOphSlkH+9+7XBtXd11Is1lbtS1paQFBmMckdWZwpPZrWks2iBCEjtzoXyoWdRsthCgMQ5yY0mEaVRJS2kK808Pjg6aOZFj2f3PPf8A9v3K3IYuEaPv+L37tIKLGrhXS3dSzupJQ6dc0Z/eesX+x/Vj6hVyD/fO+/nD80VsTabjB/pFE9qXP3KQDdSxurxV3K4VBy6WPFCv9X6uXM39R8tKtnliFyf8r36CsNnrpuEW1hVmW4Hwv8NP42Eqg64kxpOppENgVGlE9irIReVmMaO//FVLHPiuooX+tzT2lIYb9sFwG2WhT7rwf5xXOgF6AucwITHhRS4L+uW7gSy84Er9oPLB9+HI1WW2LE3hbSP+Jc/j51puy0pKCFJlJyKc/EHiPKrqV8cld9Nl1f8Au7df/EH/AKbv7le/+7l1/wDEH/pu/uV8725wIdKAmROROUiJHzjvmsG7akpJKTlEx28Ky8vohPEfRJ5XLr/4g/8ATd/coDe9/XHa1Y3H3J/speTl2DBnVSWCyhSAsjX1QeHE/SthahSRqSofOtU5JeIeEZS3Ly5MW7tDb/o1a1pK085jx5Kw5RjA3cKlLnIAPw7bGnPIj4TXtUi7Rid7nRtraf5epPDD+yK13pb0M2ZTitw8zpXBt0v+c3ezB+wmlXb29fwW29xMnuH+tLqeoq4+EFsXj1SozB3Jz9/EVoRbFAfhhQUVdQE5HFx7BE0Lbt4QMiRuGR/iKcuTq7WrXanC5mmAGwDkkiCe4zWMy6OWxXk5zi5MphSoKSeEJA1Gte3vfK2+qloFe/s/jjThbtkDZ7utLyh+NiUsJGcjFCU98HxNLFqsw5zEeAxtkzqMx3jhU5yceRopS4GzkhZfUm1uPKBxtAJSkZJjFOe/XypgN37iYPEVq5Pn0FFpS2M0oGQ7QYFE2WHCn1T+tPCWqNsWap0D75sOGzfhziJG/t47qULms4YtLtnQVOuLhxbhISlMg5EntyMZ1Ybl0KwnGYGc+FV3aLC2Hi4kqBmCR+aDvHupZjRORi0WqzLd55aXVD/dyM89UECUjsVO7tJOXE5/KkPJ64KDhgZoB1TPCf1rit6ELGIqgjPFvy48RWzYS/rO0+4zBMgYVa66gcBWR5BjW7eT8wlIz4zl4VxcoDx6HZVOev1veThpicUDOFv3zSnyuWgpYsciJ53xhFZnTeN17fyc+RXGjiasjYbCzGkmiFmsqSARvquXL0cWkIxQBrRu7NpUkoQolIQU4zMlUZnCMuyvOPos+RVq/Bxrp02OqLrB/LWty7U8KWL0vW0Ktbxsi1hTnNhCBE9XMSnMT1iD2AcK23vtfgVzLqg28mOcmBhUUglJIkduu+uWf6d1WNarv2V3+Cj6WNbMLru5JOEaxMVu2esYFsZMaL/Q0iWu/wCLSHGnSsdm8HXKmLZPa4OXiw3BJK4OmRwk8Zmr4OmzrJB8rZv23FWGmAdo25vG3p0UVulJOkpVn4iglwWRIbxhSpmSNxy4e8Z9ldfKK4UW61K//Ov50Ium+1KQoc0eogrJmBhAP0r1OLfc6ot1RtvmxKltQE5lXDIJOKOP2oQyOc6qUlQxSSNwByPvmnLY9TdotKG3E4Fc26tuFYgogdZBCsxkZBGudGrXsxZ7LYX3SMCVLQkBMEr6/VbE6d+6adyp0OkC7JdKsJAEZZH3b6F2GzFKX3VR+Ek4VaArV1QANZ6xPuotd21bKA4XG3BEEmcYhUxEeqMuAoHfdraU0OZJwKWVQZkZEeZNSmvMZzai0iyv9n9MM2v/ABG/2DUqcgH9Da/8Rv8AYNe1bH8KJw4BnKCqLyeO4YP/ABppH2wbJUlRyQEiO+rI23CVW54K/KpBH/TRSnemFYwwDHGnlFRV+oym5OhGu673n1FCAVffWTuqyuTDZ99l5RdACi4DkZ6oSBNctyhKUKwgSNYn9aN3LfzjNqT1MSVxG4zvHfUNaStlFFzelBjlbvB5tptprGhJBWtxKSQIiElQBwAyTPYKRbmZJQolXOYlSELISvAAMShloTMAxV+NrS4jMajQwaSHtmEtPqUhIwqnTdI1qWZPlD42uDZyeXchkWjDooYhOse730wpS6oSSEjsodsqzhLo4IH613pUfanPKqYncUJLk4b9ChZ1kk6fxl76QOZ6tWBfix0dwHeg/Kq4u+9m1dQqTI4H+IomETy12YFsgmMt9Ll3KS3aU4dwkq9/ypjvK2N4SCQezPyillpHOqKgkiRhHZFKjWXzZuu2kgnMA7uHdSLy1A8zYsic3Z7MkZ05XIsJszcmVYRPhpSpyuuFTNjIyB53XdIR96pkrQyMuCs7uKecgjGQJj9CBnXexdKyTzSQVqUTGQABkyJyAFCbJY14lH1pUSSO/I+FF0W44ShJgkQfecxOoqMJQjsmT4CFv2leSkYUIQ5hgrSBJ0zn3d1It6YlKUpclZVJKjJUOM76Z3rISkAa71T5CK9tFxKKcXVmIzAMCpS6jHj2bCMkJNpZ0Ofu406clTUWyydUf05MxmZB1NC3dnVKKTAknUHh2UwbCXfgvGyDPJ2cjvwq14imWaE6SZrkjHb+x47VbBGrrnzpSugLBxIOAgyCZI7jlHZFPW2j2G2Ws8HF/Oq/sTqkw4BAJyV+h4Ct6Zt6vmLjb3HVu53nGg6yw0242lTiS0hKCqRCgVbzEx31lcCHba0rE2VMMqQrAoHC45mMEkiCAczurouG3OON4XA4lK/zIEiOHZxoxYrVY7vQTjdck/0cGAdZUSKtKTTpHTGq35E+8mywpTa2+YbVqBKsZ0BJWomBwnjQS0MISopSqRJgjQ9w1GdNe0G04tBUtSAgDqg9XIazOpOfunfSm7rpFJO9JPJwW7yCphm1/wCIj9g15WXIMuWbV/iI/YNeVfF8CFhwBduLVF6WkE6Fv3fhI+tL1pbxHXOvotVmQTJSkniQK86Kj2E+ApprUUjSdnz1Y3ShQk4Tx3Hv4UzXZYULUFlRG8EGY7qt/oqPZT4CvRZ0jRI8BXP2Jev7Fu4vQX7oeAEJJPaa6rztaUNlIiT8qMBA4CoWxwFUWNpcialfAt7PiC6f7H1rN+2DSAaYQgcBU5scB4U0IaY0ZKWp2JFueMKBEgjXdVUX9ZUpxYAlBJzIgTBr6OLY4DwrA2VB/KnwFDhZikfNNhTIScasU5BJ1E7xRm67G6HZSlODcCoDPjpnV+iyI9hPgK96On2U+ArO37m6hSsDoKAnEJG6g3Kjdxcslng5px8M5CasjmhwHhUU2DqAe8VmXG5w0xdPb+RHufON3Y2zGRnjRCzXcHFYSAgnfV99FR7KfAV70dPsp8BXBPoJN6ozp/L7iaXVWUom6+aIBUFV1u2DGOqBVwdHT7KfAV6GU+yPAVzT/Sssmn3N/l9yXYTdtlGrsiUiFZGtmydmAvGzR/WT5GrtNnT7KfAVBZ0jMJHgK6cPQTxtNzv/AJ9zVhp3Z877fWkC22uSI51c59tJtntgaSYWlbKolIIJTwkcK+uVWRB1QkzxArEWFsf7tHwj6V3Y8WhNXy7KRjpPmq5dvkNCEkgAHtAz3BWn1rmvna0FYU6ha8UxJwpMHXL3V9P9Cb9hPwj6VDZEewnwFN21dlLPlNVs55xKn1oZa/qwRMSZA03cayvG8WFqPNFIQMkiRMRv7cq+qTYG/wCrR8I+lToLf9Wj4R9K1wtUK1ZWHIEPwbVmD+I3+walWm2ylPqpA7gB8qlNCOmNAlSo/9k="/>
          <p:cNvSpPr>
            <a:spLocks noChangeAspect="1" noChangeArrowheads="1"/>
          </p:cNvSpPr>
          <p:nvPr/>
        </p:nvSpPr>
        <p:spPr bwMode="auto">
          <a:xfrm>
            <a:off x="765175" y="6207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sp>
        <p:nvSpPr>
          <p:cNvPr id="8" name="AutoShape 6" descr="data:image/jpeg;base64,/9j/4AAQSkZJRgABAQAAAQABAAD/2wCEAAkGBhMSEBUUExQWFRQWFxgYGBcYGRcXHRgYFRgYIBwXGRcXGyYeFxojHRQYHy8gJCcpLCwsGB4xNTAqNSYrLCkBCQoKDgwOGg8PGi0kHyQsLCkvKSoqLCwsLCwsLiwsLCwsKSwsKSwsLCwsLCwsLCksLCwsLCwsLCwsLCwsLCwsLP/AABEIAOsA1wMBIgACEQEDEQH/xAAcAAACAgMBAQAAAAAAAAAAAAAFBgAHAgMEAQj/xABOEAABAwEFAwgIAwMJBwMFAAABAgMRAAQFEiExBkFRBxMUImFxkaEVMlKBkrHR4SNCwbLS8CQlM1NicnOC8QhDVHSTorMWF8I0RGNko//EABoBAAMBAQEBAAAAAAAAAAAAAAACAwEEBgX/xAAuEQACAgEDAgQFAwUAAAAAAAAAAQIRAxIhMQQTIkFRYTJxkeHxBaGxFBVCQ4H/2gAMAwEAAhEDEQA/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FYXO84VPJcUVYF4QqAARAO4a5waACdSpWKnAAd8CYGtAGVSsQ4O7KYNYs2hK0hSVApIkEaEcaANlSvCocamIUAe1K8JrQ1bUqcWgSSiMR3AkA4e+CD76AOipXmIcaw6QnFhkYiMUb4492dAGypXgM17QBKlSpQBK8Jivawc3Dt+X+lAEQnef9KzqVKAJUpV2Yvd1y0OJWsqTBIHCFAZcMjTVQBgMjG7d9K8tPqK7jXrundn4VjaPUV3GgAPUqVKAJRwUDo4KABlvfC3gwQnNGOVid8QkZZjWZyyrG421tlbJIWlvDhXoetMpV/aET/mFEX7KhYhaUqjTEAfnWTTSUiEgAcAIHgKAM6VbLdqllZSgJIctYK5AKwpTiUo4xJBzy6oimqpQACst0KDsraSuSkhwqzQkMpQURqesFdX1SFknPXiVcjybKWkNpxKsy2ICkpAXnCz/ZVM8eIpqqUALtsuFai6oAdZ8LIGAlbYbSMPXBTkoFWE5Zbq8VciwWsKJwBIBWpBwgOFRBASMBAORbOeQIgCmOpQAFvy7VuKkIS4C0tCZIHNrVELE6f3h1hhEAzW2x3aUG0K6qS4RCxE5NJGI/5go0VqUALCLHDOENNJP4QXC0qx4JxKAV1SZiFLzOcjIVrYukhPWS2VFp9uQtKSMayUALSJSMJiUjq8KasI4VMI4UAC9n2ChCwQlIxykDBMYUiVBvqAyFerGUb5orXgFe0ASpUqUASsHNR3/MVnWK0yKAMq5LyshcRCVYVpIUk7sSTv4g6V0NrnvGtZ0AKtiusrccSG0tdYB1QWpRIMKwoBHVBypqAqRUoAwdORrF/wBRXcflXpMnsHzry0+oruNAAepUqUASjgoHW7pznFPw/egAvUoR05zin4fvU6c5xT8P3oAL1KEdOc4p+H71OnOcU/D96AC9ShHTnOKfh+9TpznFPw/egAvUoR05zin4fvU6c5xT8P3oAL1KEdOc4p+H71OnOcU/D96AC9ShHTnOKfh+9TpznFPw/egAvUoR05zin4fvU6c5xT8P3oAL1KEdOc4p+H71OnOcU/D96AC9ShHTnOKfh+9TpznFPw/egAotuc9DXmMjUT3UM6c5xT8P3qdOc4p+H70AE+e7DXkKPYPOhvTnOKfh+9TpznFPw/egAslMVhafUV3GhnTnOKfh+9eKtjhEEiD2fegDVUqVKACXo1PE+X0qejU8T5fStFrvApWUyK0+kXJ1Ed1I5pGWdvo1PE+X0qejU8T5fSubp6+I8KxF4ORu8KNaCzr9Gp4ny+lT0anifL6UDF/vJUQrCR2CtydpfHuqC6vF5uh9LC3o1PE+X0qejU8T5fShL9+OCz2hwYcTbS1pyykJJE8RlVQWLlWvt4YkcxBnPmwBl3rnwmrQyRmrQaWXr6NTxPl9Kno1PE+X0qnEcot8J9ddmJicKWySe7POizO314n+rHeiP1rXOK5YaGWb6NTxPl9Kno1PE+X0qvW9trdnKmvg+9abXyhWxCSZbnIDqbz76xZYvg1wa5LI9Gp4ny+lT0anifL6VUw5VLaleFXNnOBCN/jVl2G+FKsrLiiMS0yY0nsqnnQiO70anifL6VPRqeJ8vpQW17UFHA0GtG3bwMDD4U2liuSQ5+jU8T5fSp6NTxPl9KT7Ltk8qZUgD+796ys22jilRjbngAPrRpYahu9Gp4ny+lT0anifL6Uvq2kd3FPhW6yX68p1tJKYUoA5bqNLDUg16NTxPl9Kno1PE+X0oRbL6dS4pIKYBIGW4V6m+HSNR8NQ7sSuhhb0anifL6VPRqeJ8vpQpV9uAHNOXZXjV+OHePCs70Te2wt6NTxPl9Kno1PE+X0oIvaZY4T3Vzu7TvTCYnuo78Q7bGP0anifL6V5XPcVuW4lRWQSIiBFSqxepWhGqEbbbaYotbjScikJz7SkH9aDsbUWhKcylZGoSCCPdJnyoRyhWuL4tI4c3/4kUITeaA4QJzgz2xXFNbsqkqGtzlQwDJOIitTXLJCus1l2H7UqWx9sqJKZURmeM7zGtLboB6v5k5d41BHyp40K4ovG49sLPbDAOBw/lNF7QhCRKiEjiSAPGqIup8BRheGABiHHs7qemrfjUy0lZcWYEqMx28BXNlwxbGjZYtiKV2a0QQpBaUMWRByM94qvru2fswEoCVDvkD3aCrNau7BZnU7uZUP+01R15WtTSylhSkuAwQmM43EZ+NVhik4KKdfkIzS3HC2JbZbKgBloBlJ3CsLLYnXmzHUUDqMx3EHXWk2x867JcK1FGZUScgN+HfmN1OFz32ttWBSgAoYknSYiR5+VNHAkqlyUeRvg3Wu6LQloSnErLEUiNOAoPbbItTUEKEkTIIjD300G+Ekevn31q9LQlUqB3Zwa7MeGo0vU5Jyeu38hHQhAMqOkn37pqxrfeeG7rCpOWNBP7PDvpZvOwMPpAjmljRSBlnuKd4o1fVnUi7bvSpWJQQoFWknq5xTwg09wnJNWgS5blKOtE7kbbcxJUCFHRaYJ94NB2kVttTJAby/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mQ6pO7rTkKw2w2mS/YlcwqEFM4lTnBGm+MqSG2UrAUWZWpJhwFJAiCTMxl28d9PCG24SdFhXHeONKsZxKxHdxAyotZ0YjShye2Za+cKiIK5gbshv7op/sjCQI4a9tRmqZt2E9m0QlfePkalbrlPr94+VSu7F8COefJRXKHa0Ivy1leIAc1nEj+hRQpprGeoQQrNMiR4jSmPlLbHpS0qXOEBswBJV+GnwFJVnvVQVI6iZyT2d9JKPJqkF2iMWF0Qrs+9ZWy5WVJQEEqgEE6EEqMggaEGj1kbs7yAAohZGcesDwz191DbyuQBzA2oobUBiKkkQRqAN+IeFc9tbFUlIGW25m2xkpMTkAd3DtM1ndji23ULCVQCPLjWabFidbbUR1ZAMzkBA1oxc1lAXCjAOWnkSadK1uTbotu77dzticw5q5pXbnhNUPzSw8edBkqJKuBOp76tnYdlxtu1YiCkIOHfpP6Vsf2as1qRiKc1DUZVSL0pMWvIra7LuKLQHJKm9CkkBKkfoqd8V47fCOmIdebC2UzCNdewansrRtNs+/YXcKp5omEOgdUjgfZV2eFczDKFtHGoFYPqpOccYq9we9AtXFlmWRCHG3WUMpRz6VLTnJSVjIH2czOXA0m/+kOjIUq3qWlQkjAoxuzSY62e6mrYG/mP6NSwHEgRMCU7iONYbU7Usurcs7zai0NVpzM+0I7YrJ1Hg2LlMSryvxtpCSy4p8ZyFJwlMduh8qe7ZaOeuu7lgRibJjhITS1d7FgZZUQyp9ZVASoYyY3wBAGVWAlsPWGxqCMCcBhAEBMxlEZaVaM9VEpwqxcsN3zurg28vRLFn5tMl4wpMCcIH5jG7dTkLJ+VKkJXEietHekEE+NUptZerovJbdpUpvrAAg4kgflUAoZoI94zzyrJTT2RqxuO7NN7IRaCi1YwgqSEqTiiFp3jtIit90OrYaL7pWSsENtSSSB+Yg6ZRRCzbLKQ8Al5JSqCSEjCZ0IE6149seu1OwtZQjRCVKQla4nIBREaaa1IuL9pvpx2JQAZ3SQD3AZmro2CvFDqWMJkggHvqtbt2GU5ahZCFNLCpxHOEDUjPXdrGYq7NndhLLYyFtpVjy6ylEyeMaVRbIlIp7lM2sU1bbQy2SFBxRJ4Tp366V7z4tbSJUASASciASPlkaVdvQTe9tH/7Lg4nWjex1iUlKgAHEgypJ3E7hw7ahOkrHg3wELXCLOpE40ga5DLOfA5d9cRZb5uQ4UIUmVoCgMXaO/srr2gUQ2EgBKJEjU5nNSlbznQ2wXcXXSodYJy4xkdOIEVPkYYdkdqLJZmyk4kySYg+Z91P13Xkh1AUhUhWcZZTpVbG6ADCtATPb2ffsoBbXVMuYmVYYMwJgkaSJzilcFILo+itmncQXOoInwNSlzkl2nNtZeJThU2pCVdpwzI7KldMFSJS5OnaK723LQvGkE5aj+yKUb12UYUkw2nsgVZNvuVS3FKBTBjWeHdXE9sstQjEnz+lc8oytmWUM7s/abO4VplYAOEDcZ1MnsFMt2We0PIHPqOEDTIE9sjSrGXsMsn1kef0rJvYhwfmR5/Ssak/IaxFF1JCYSIjfvkdtLLzzqCpJSZUSZA1nh76ub/0cr2kef0rmXsAomcSPP6UKMvQyzh5OSssvle9O/313sNFo4kZpOqeHdRKwbNLaZeQlScTiClJzgEgwTlpnWm6Nn7ShAS6pskb0lX6pqijJJP9jdmdENvoKVJCkkZpUJ8qrXbPkvSy2u0WPnBBxKYCpBE54CRiSeyY3ZVaRuRWsgHiJ+lbkWBwZEpUO2fpVIxvjYVtr3KQb2RTa7E4UD8RtMoIJCiR+TPjpnS+m5rbZ0yWbQk8cCz8pr6QYuVtKsQbQFcQPtXX0ehxrZDqd7tHzizbLcWijmnlExENqBBG/IZ1cty3itu7bIbSMLha/EChBBAzkcd9M/RRWq8Lpbeb5txIUmO4jtB3GtVmXvYg29TDa3HGUoDoA6skY8WkjeDxokdgbPbeadtaAtSBkNBB/KreoDgaxu/k26O/zrZStQEJU6VKUBwkg8B4U02di0D1i37p/dp1FLzMlkcvID3pcTCEgNNtpcA6hwiExpkKDLsWFlzpnMuz+YJwmDpPaOOVGL62btTrnONuISeqDJVmEmYyGWdCrPsDalFJfeQopTgOErhQxSCoEaiKVxtjqaUTXsNZSt9dpcH5Uton2Uz1j2nLwp1ctqcaEzqa4G7icQgJQUDx+labLs88l5C1LQQkyQCZ+VVpEW2U3tLYrOb1tZSSXuecz/KhfAj9azu69sKU4AUnMONiF4icpxQCB7/dVg3lyPsPWl18lQW44pwkLUPW3EAQRRSy8nzTYGBCEnLMFW7hIyrllFsumilryQ+sqxNLQDkcsQHCcgU98kVzXDfjtkEPNkJBhKxB3+qqMj319AvbNFaShWApIg66HdpS29yQNFJSlWFB1TJUD8QNZT4oLV3ZV157WNODqrz4REGgJtBUTmkDWSfOrdsXILZ0LClHnIM4VKOE9hTEGvByCsY8WREzBWuNZiAIjsp0q4QrZs5BbNhZtZmcTjZ0IGSDoT63eK8p92auQ2Vso6uHLCEzkANNKlOuBWUhyqvKF7PgKIH4cBKiJPNIyIB0pOctS/bX8aur2DPSr9vbYhl63uuuNlXOBMqn1cKEgAD3a0gcqexgas/OsNpRzagCEgypByk/2gYM11w6qKqNG6HV2Vuu3Kn+kX3Y1eQmvOlOe258a9fGj1yWttViDSmkrcBViKkJ3kkHHqTEeFcK7JBGUa5dx3eFRn1Um6RqxqtzUzajH9IvLitQniNZrLnVj86/jXqO0mMxRO47FZgmXmkk+0sFQnhANDlWV1WJSGzhBzJnq9meeWlWxZ9SeoScaLI5EnlF22ypRHMNkSSfzOcd9WMkIDailUL13xJ3VWnIjZXCbco+qplKUqHtSuctxzB99PFjHNANkEwM51PbXzutalPUuC2FtbI5rcw5m63IcAAImQoDeJ3/ADoJd9+t2dTilqXzbigslRUYIABASc0id1NlmtXO4pAhJieFAL7bbU60C2CnnYOmiQtR8Th8KnoUlbG1aW0FrNfqHpUlKoG8yPDjXvT12hIQSEpxDKc8jnOevYK22QBKcKUzCindqk5+4aUFvh1VnUlTbZMqggRv3mT26U3bUd0HcctmEbbczaQsIWUoUDKQTqd4O6l3a+Wbuu5BUoEJWNTJjDqd9ErennAkhSk74ByPZQrlDcCbDd4Uc4d13+pSNp45euw0G1kRX+0VvKSycasyRkVbwOB7K6G9ok4g0pwqMZEE5dhNAtqyFc2AeJyoNZ7MoHIH376riXgQuV1Nj/Zr4JIErM6HEfrRBF8pHrOFPeSKTLvtCsyPyxn/ABpRq1oS4iVJzFa9jNQaa2mbPqrWqPZxfM5UybH24uWpk9aMY1M7jwNVzd5HOBtSJKhlBqyNkWAm1MAe0Pka1O2D4K32ytixettGJcdIcgYlQBO7Oh7bqnITzionMhSpHnRDbp4ek7ZplaHJ+Kh10P430IAgGRP+U1nmSXIUvSwLZw/iLUggQcSvPOuBdnKtHXB/nV9aYnHpsxCgTGSSd/ClAXkoKzSDxIMVXWk6sd4nyjqh9IjGpXeon5ma1redABJWO5SgPA5V0WW8AVQRHZxrtVaiufZ9WKdSvdE9DXJZPIE8VM2uSo/it+sZ/IdKlFeR5lKWX8IjrIn4TUrHuYOK30c4tOIYsiUyJEjIxrGVK+0BcfsD3ONc2VFYQmQolI0WY0mCY4RRi23Y2XnVIaQl1YSFOgAKOFOUnUxWotBtrCtWIxEmkT3Ha8PufPdxBKFpUqYxGQFYR3nu1z4U2MvpaAbdRzqxiwLKAnnAv8xAy6p1I3AGg15WLA86MMjnDAGgBJ8KP3Q482zktWHrQVJSpSAdQhREwZ0zqbRRM4Hrqh1ptS5KYnCMAVnIhvMgAQNas+zXepbKuqnGQQmUx3YuNIezN285aQsSvAqSo5E9kd1WZbrc62G1NMKeSpeFzAUgtp9uFEYgN4GdMkTb8jo2cuBNmQThAWWwF4RAJFc15pStJVHWG+jSrUMK4nJBM7v9ar237XtNpMk4gcxofPdwodVQJOzW6jnLMtpSTJcBScyCUqBggag1suS50s2bA8qVNkkKJJMLzABIGkkVtuy0NKQHRiVMkJkpyOp1Ee+gm0Ntades76WA4GtTziQFpg4cScXWhUETFIhqtnJadlnjaUPPPEJDql4UFYOHECEZkAER62+TlRG/L6IHOpBLRIATJMHjO6lC/dobRbXsLSCylSh1ioyozuAMRmKZbBc77TIJXjSUmQpIwJg5kwJO/StNUaIdoHG0JPNlUiVZ6A0K5Zngq7rrUlWJJDpCpmZCN41oBtfaC7ZkqbckJKgCgKTiSTBEHOAQKI8oA/mS5P8ADc/ZRVI1Wwk7TplboUT20QaSoJCkk6iYiQN8TvrjaZg5jf2z5U6bM3c2ClS4KTpJCh78stONazIqwpye7OF+y2pZSTOAIBGeSiST5edcTL2K0ON4cm4HWyxa5pEZxhmnvYa1lq1FKVp5pecFJy3YQRlnrXZtzscCsO2cQFDrIGWffwNTe5aUHCvcUrLdTQcDiU5wddxpn2Z/+rZ/vj5GgzKCkdYQaMbMH+WM/wB/9DREx8FT7eD+drd/zLnzrdshc/Oc46dEQB2KOZPuEeNa9ux/O1u/5lz5078ilnbdFpbUJWgtuJSTAUCFJPgUjxFJkTa2ExtKSs4LZ1gkYk9ypE6gRIzkiK6rHybrW2tSxg/DBSCPzKjECOzOnm8+TZDhCispCZwgZkTnh7Uz2TnkaBcqm0RQ2200qFjLEN5Sk/rnT4cX+Uh8mS9olU267yyqDMHSRu+ta7JbC0IwzmTnlvpwtWy6uYl20KecXhUImBkDninhuoClhhpxItBUkEGCkSAZHrbxlNbLwPYRy1ItnkNvAusWmU4cLiAO3qmpR7k0sTSLKS0UqSvCZSQQcjvFe1sJao2I1QQdtP8AKXEHeAUnd6okd+/30Bvm2LSkpwlZSZORjxpqtzUqJjPcfdQpRWV5tkA5Hwo2TH5Voqm/LHzlseTgScUFPXwq6w3QPKua33baEKaZKlkJGKQrASBlmo/xnRm13Jbl24OJsykjHGekA5SrgQJo1yhXc6GkKZaUsicWFJURMbgCSMq1VTMd2jt5PrOjAo4YVi0nEchGZ301Wm0JTiKTBAz/ANKVdiGHBZgpTKmnEdXMEc4BxScwe2mRlK1qxER2xupXQJPdmN1n8B4YiqUKPiDlNUPtpCHSAleKZBJBA7iK+iUWdIbdyiUmTpuNULyiMtqtiQgyrD14mJG4btKyqoqnbYT2YfKLLLsALyEzhIgZTuBoa++wm0DE02tK1JT1s0pzzKQMs513Uz7JWQqAJSBkMU5gAjICZAy/KBXLtnyeuvJC7HhxpM4PU94kRPZSBdHbbbubbwrZQDgACUgZgp+RiPAUxWS8080G1dVR/KSJMidN+tKNhbccSwm0Lfsz7KZUDCUOkRkoEEEZHMbiazsdrsynTbOaJtIJaaCpkASMh6ucq63A062EasTdv22mVpZQFJEqJVnAxmSO0/Kiu34/mW5Y/q1xP9xFZbTXBaH8TzoQkgKjEckJ/sp1xGBnW/lCZLl0XMUDIIX2ZYERlTWktxtMptKKt+xXSECP48qsDk62NVaEqcUopSNAdFGl64btQlwKdBIGeVOtl2+DawgNFLemSVH5DSk1xfmU/p8sd3F/QcrrsT1ntCWigFkg/igaEDKeHClXbPa+1MWotKSQ0SAk6Yge2uxXKA2IheGfakfOj1k2hsz6MDymjiBkSk5bj2VnyYzhJO5IUCuRNEdl1fy1j++Pkar69r/WxanUNLxNpWQic5SDlRzYPapTl42ZCkjrORIy/Kr6UsciujZYZJWLO3Uelbb/AMw5786sLkFubrWi0KTmnC0k98qV800g7bNzettkf/cOR41a/IZaR0V5H5kuBRyOYUmNTkfVPlVY8nCWIpmaQNpeT8WhSlL6oCpTqYTviN57eyrHisXESKrZqdXRUT13BhuADhSIEz5TVc7QMc4FKORmRO6voO8NnQ5OIZVUXKFdRQVIAzKSR21NxpWanuMP+zqT0e1pJyDqIG4SgzHfXtY/7Og/Atn+K3+wa9plwZLks63Xuw0qHFQe4n5CvEXuwcwryP0pS24c/GjfI+QodjVgiTTKhZNpbDSnb2wF0sh7rg4Ywr14ThiutzaKyDVw+CvpXz885KyUzIUVYu2Znxp0st5JeQlU5kZjt3+c1Nypj+RYr209ijN0j/Kv92smNrbEMg7/ANq/3arG2GhhdzqGt3wFui8bNfNnfSsIUFAJlWR9U94pTvPYy6n3A4orSqdUKWkE/wB2I8q4OTYybUCcuaHzVRJdnbGWKRVrtGJtG27bpu6zN4G3HYmZJWozEakcKJs2iyD1XF/9/wBKFdJajIaaD70Jva91oSOaSCpRiY9UZ/6e+htI3djJa0WF5BSta1D/ADSO7q5VzWK47taGJOOR+YlxRHiMqWrkvF9ZWVFAM5Apwk8e4dpoj6QKl80kDHExOonUZZiaxNA7DFruywOphSlkH+9+7XBtXd11Is1lbtS1paQFBmMckdWZwpPZrWks2iBCEjtzoXyoWdRsthCgMQ5yY0mEaVRJS2kK808Pjg6aOZFj2f3PPf8A9v3K3IYuEaPv+L37tIKLGrhXS3dSzupJQ6dc0Z/eesX+x/Vj6hVyD/fO+/nD80VsTabjB/pFE9qXP3KQDdSxurxV3K4VBy6WPFCv9X6uXM39R8tKtnliFyf8r36CsNnrpuEW1hVmW4Hwv8NP42Eqg64kxpOppENgVGlE9irIReVmMaO//FVLHPiuooX+tzT2lIYb9sFwG2WhT7rwf5xXOgF6AucwITHhRS4L+uW7gSy84Er9oPLB9+HI1WW2LE3hbSP+Jc/j51puy0pKCFJlJyKc/EHiPKrqV8cld9Nl1f8Au7df/EH/AKbv7le/+7l1/wDEH/pu/uV8725wIdKAmROROUiJHzjvmsG7akpJKTlEx28Ky8vohPEfRJ5XLr/4g/8ATd/coDe9/XHa1Y3H3J/speTl2DBnVSWCyhSAsjX1QeHE/SthahSRqSofOtU5JeIeEZS3Ly5MW7tDb/o1a1pK085jx5Kw5RjA3cKlLnIAPw7bGnPIj4TXtUi7Rid7nRtraf5epPDD+yK13pb0M2ZTitw8zpXBt0v+c3ezB+wmlXb29fwW29xMnuH+tLqeoq4+EFsXj1SozB3Jz9/EVoRbFAfhhQUVdQE5HFx7BE0Lbt4QMiRuGR/iKcuTq7WrXanC5mmAGwDkkiCe4zWMy6OWxXk5zi5MphSoKSeEJA1Gte3vfK2+qloFe/s/jjThbtkDZ7utLyh+NiUsJGcjFCU98HxNLFqsw5zEeAxtkzqMx3jhU5yceRopS4GzkhZfUm1uPKBxtAJSkZJjFOe/XypgN37iYPEVq5Pn0FFpS2M0oGQ7QYFE2WHCn1T+tPCWqNsWap0D75sOGzfhziJG/t47qULms4YtLtnQVOuLhxbhISlMg5EntyMZ1Ybl0KwnGYGc+FV3aLC2Hi4kqBmCR+aDvHupZjRORi0WqzLd55aXVD/dyM89UECUjsVO7tJOXE5/KkPJ64KDhgZoB1TPCf1rit6ELGIqgjPFvy48RWzYS/rO0+4zBMgYVa66gcBWR5BjW7eT8wlIz4zl4VxcoDx6HZVOev1veThpicUDOFv3zSnyuWgpYsciJ53xhFZnTeN17fyc+RXGjiasjYbCzGkmiFmsqSARvquXL0cWkIxQBrRu7NpUkoQolIQU4zMlUZnCMuyvOPos+RVq/Bxrp02OqLrB/LWty7U8KWL0vW0Ktbxsi1hTnNhCBE9XMSnMT1iD2AcK23vtfgVzLqg28mOcmBhUUglJIkduu+uWf6d1WNarv2V3+Cj6WNbMLru5JOEaxMVu2esYFsZMaL/Q0iWu/wCLSHGnSsdm8HXKmLZPa4OXiw3BJK4OmRwk8Zmr4OmzrJB8rZv23FWGmAdo25vG3p0UVulJOkpVn4iglwWRIbxhSpmSNxy4e8Z9ldfKK4UW61K//Ov50Ium+1KQoc0eogrJmBhAP0r1OLfc6ot1RtvmxKltQE5lXDIJOKOP2oQyOc6qUlQxSSNwByPvmnLY9TdotKG3E4Fc26tuFYgogdZBCsxkZBGudGrXsxZ7LYX3SMCVLQkBMEr6/VbE6d+6adyp0OkC7JdKsJAEZZH3b6F2GzFKX3VR+Ek4VaArV1QANZ6xPuotd21bKA4XG3BEEmcYhUxEeqMuAoHfdraU0OZJwKWVQZkZEeZNSmvMZzai0iyv9n9MM2v/ABG/2DUqcgH9Da/8Rv8AYNe1bH8KJw4BnKCqLyeO4YP/ABppH2wbJUlRyQEiO+rI23CVW54K/KpBH/TRSnemFYwwDHGnlFRV+oym5OhGu673n1FCAVffWTuqyuTDZ99l5RdACi4DkZ6oSBNctyhKUKwgSNYn9aN3LfzjNqT1MSVxG4zvHfUNaStlFFzelBjlbvB5tptprGhJBWtxKSQIiElQBwAyTPYKRbmZJQolXOYlSELISvAAMShloTMAxV+NrS4jMajQwaSHtmEtPqUhIwqnTdI1qWZPlD42uDZyeXchkWjDooYhOse730wpS6oSSEjsodsqzhLo4IH613pUfanPKqYncUJLk4b9ChZ1kk6fxl76QOZ6tWBfix0dwHeg/Kq4u+9m1dQqTI4H+IomETy12YFsgmMt9Ll3KS3aU4dwkq9/ypjvK2N4SCQezPyillpHOqKgkiRhHZFKjWXzZuu2kgnMA7uHdSLy1A8zYsic3Z7MkZ05XIsJszcmVYRPhpSpyuuFTNjIyB53XdIR96pkrQyMuCs7uKecgjGQJj9CBnXexdKyTzSQVqUTGQABkyJyAFCbJY14lH1pUSSO/I+FF0W44ShJgkQfecxOoqMJQjsmT4CFv2leSkYUIQ5hgrSBJ0zn3d1It6YlKUpclZVJKjJUOM76Z3rISkAa71T5CK9tFxKKcXVmIzAMCpS6jHj2bCMkJNpZ0Ofu406clTUWyydUf05MxmZB1NC3dnVKKTAknUHh2UwbCXfgvGyDPJ2cjvwq14imWaE6SZrkjHb+x47VbBGrrnzpSugLBxIOAgyCZI7jlHZFPW2j2G2Ws8HF/Oq/sTqkw4BAJyV+h4Ct6Zt6vmLjb3HVu53nGg6yw0242lTiS0hKCqRCgVbzEx31lcCHba0rE2VMMqQrAoHC45mMEkiCAczurouG3OON4XA4lK/zIEiOHZxoxYrVY7vQTjdck/0cGAdZUSKtKTTpHTGq35E+8mywpTa2+YbVqBKsZ0BJWomBwnjQS0MISopSqRJgjQ9w1GdNe0G04tBUtSAgDqg9XIazOpOfunfSm7rpFJO9JPJwW7yCphm1/wCIj9g15WXIMuWbV/iI/YNeVfF8CFhwBduLVF6WkE6Fv3fhI+tL1pbxHXOvotVmQTJSkniQK86Kj2E+ApprUUjSdnz1Y3ShQk4Tx3Hv4UzXZYULUFlRG8EGY7qt/oqPZT4CvRZ0jRI8BXP2Jev7Fu4vQX7oeAEJJPaa6rztaUNlIiT8qMBA4CoWxwFUWNpcialfAt7PiC6f7H1rN+2DSAaYQgcBU5scB4U0IaY0ZKWp2JFueMKBEgjXdVUX9ZUpxYAlBJzIgTBr6OLY4DwrA2VB/KnwFDhZikfNNhTIScasU5BJ1E7xRm67G6HZSlODcCoDPjpnV+iyI9hPgK96On2U+ArO37m6hSsDoKAnEJG6g3Kjdxcslng5px8M5CasjmhwHhUU2DqAe8VmXG5w0xdPb+RHufON3Y2zGRnjRCzXcHFYSAgnfV99FR7KfAV70dPsp8BXBPoJN6ozp/L7iaXVWUom6+aIBUFV1u2DGOqBVwdHT7KfAV6GU+yPAVzT/Sssmn3N/l9yXYTdtlGrsiUiFZGtmydmAvGzR/WT5GrtNnT7KfAVBZ0jMJHgK6cPQTxtNzv/AJ9zVhp3Z877fWkC22uSI51c59tJtntgaSYWlbKolIIJTwkcK+uVWRB1QkzxArEWFsf7tHwj6V3Y8WhNXy7KRjpPmq5dvkNCEkgAHtAz3BWn1rmvna0FYU6ha8UxJwpMHXL3V9P9Cb9hPwj6VDZEewnwFN21dlLPlNVs55xKn1oZa/qwRMSZA03cayvG8WFqPNFIQMkiRMRv7cq+qTYG/wCrR8I+lToLf9Wj4R9K1wtUK1ZWHIEPwbVmD+I3+walWm2ylPqpA7gB8qlNCOmNAlSo/9k="/>
          <p:cNvSpPr>
            <a:spLocks noChangeAspect="1" noChangeArrowheads="1"/>
          </p:cNvSpPr>
          <p:nvPr/>
        </p:nvSpPr>
        <p:spPr bwMode="auto">
          <a:xfrm>
            <a:off x="917575" y="8239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198" y="3436938"/>
            <a:ext cx="2308226"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925" y="3417888"/>
            <a:ext cx="28130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5"/>
          <p:cNvSpPr>
            <a:spLocks noChangeArrowheads="1"/>
          </p:cNvSpPr>
          <p:nvPr/>
        </p:nvSpPr>
        <p:spPr bwMode="auto">
          <a:xfrm>
            <a:off x="1027111" y="5610617"/>
            <a:ext cx="7264400" cy="861774"/>
          </a:xfrm>
          <a:prstGeom prst="rect">
            <a:avLst/>
          </a:prstGeom>
          <a:solidFill>
            <a:schemeClr val="accent1"/>
          </a:solidFill>
          <a:ln w="9525">
            <a:solidFill>
              <a:schemeClr val="tx1"/>
            </a:solidFill>
            <a:miter lim="800000"/>
            <a:headEnd/>
            <a:tailEnd/>
          </a:ln>
        </p:spPr>
        <p:txBody>
          <a:bodyPr anchor="ctr">
            <a:spAutoFit/>
          </a:bodyPr>
          <a:lstStyle/>
          <a:p>
            <a:pPr algn="ctr">
              <a:lnSpc>
                <a:spcPts val="3000"/>
              </a:lnSpc>
              <a:defRPr/>
            </a:pPr>
            <a:r>
              <a:rPr lang="en-US" altLang="ja-JP" sz="2800" b="1" dirty="0" smtClean="0"/>
              <a:t>Deep Learning - breakthrough in visual </a:t>
            </a:r>
            <a:r>
              <a:rPr lang="en-US" altLang="ja-JP" sz="2800" b="1" dirty="0"/>
              <a:t>and speech </a:t>
            </a:r>
            <a:r>
              <a:rPr lang="en-US" altLang="ja-JP" sz="2800" b="1" dirty="0" smtClean="0"/>
              <a:t>recognition</a:t>
            </a:r>
            <a:endParaRPr lang="en-US" altLang="ja-JP" sz="2800" b="1" dirty="0"/>
          </a:p>
        </p:txBody>
      </p:sp>
      <p:pic>
        <p:nvPicPr>
          <p:cNvPr id="205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206" t="10844" r="67689" b="27399"/>
          <a:stretch/>
        </p:blipFill>
        <p:spPr bwMode="auto">
          <a:xfrm>
            <a:off x="3505199" y="1276349"/>
            <a:ext cx="230822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p:nvPr/>
        </p:nvGrpSpPr>
        <p:grpSpPr>
          <a:xfrm>
            <a:off x="6003925" y="1276349"/>
            <a:ext cx="2813050" cy="2009775"/>
            <a:chOff x="6003925" y="1276349"/>
            <a:chExt cx="2813050" cy="2009775"/>
          </a:xfrm>
        </p:grpSpPr>
        <p:pic>
          <p:nvPicPr>
            <p:cNvPr id="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9024" r="4350"/>
            <a:stretch/>
          </p:blipFill>
          <p:spPr bwMode="auto">
            <a:xfrm>
              <a:off x="6003926" y="1276349"/>
              <a:ext cx="2813049"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t="29061" b="23834"/>
            <a:stretch/>
          </p:blipFill>
          <p:spPr bwMode="auto">
            <a:xfrm>
              <a:off x="6003925" y="2731325"/>
              <a:ext cx="1177794" cy="554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0118107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1192213"/>
            <a:ext cx="8488363" cy="460375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defRPr/>
            </a:pPr>
            <a:r>
              <a:rPr lang="en-US" dirty="0" smtClean="0"/>
              <a:t>Classical Computer Vision Pipeline</a:t>
            </a:r>
            <a:endParaRPr lang="en-US" dirty="0"/>
          </a:p>
        </p:txBody>
      </p:sp>
    </p:spTree>
    <p:extLst>
      <p:ext uri="{BB962C8B-B14F-4D97-AF65-F5344CB8AC3E}">
        <p14:creationId xmlns:p14="http://schemas.microsoft.com/office/powerpoint/2010/main" val="963415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p:txBody>
          <a:bodyPr/>
          <a:lstStyle/>
          <a:p>
            <a:fld id="{0D5D9C5D-08AE-A546-9958-9BBA282516EE}" type="slidenum">
              <a:rPr lang="en-US"/>
              <a:pPr/>
              <a:t>46</a:t>
            </a:fld>
            <a:endParaRPr lang="en-US"/>
          </a:p>
        </p:txBody>
      </p:sp>
      <p:sp>
        <p:nvSpPr>
          <p:cNvPr id="2355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3556" name="Picture 4"/>
          <p:cNvPicPr>
            <a:picLocks noChangeArrowheads="1"/>
          </p:cNvPicPr>
          <p:nvPr/>
        </p:nvPicPr>
        <p:blipFill>
          <a:blip r:embed="rId2"/>
          <a:srcRect/>
          <a:stretch>
            <a:fillRect/>
          </a:stretch>
        </p:blipFill>
        <p:spPr bwMode="auto">
          <a:xfrm>
            <a:off x="1752600" y="990600"/>
            <a:ext cx="5589587" cy="2819400"/>
          </a:xfrm>
          <a:prstGeom prst="rect">
            <a:avLst/>
          </a:prstGeom>
          <a:noFill/>
          <a:ln w="9525" cap="flat">
            <a:noFill/>
            <a:miter lim="800000"/>
            <a:headEnd/>
            <a:tailEnd/>
          </a:ln>
        </p:spPr>
      </p:pic>
      <p:sp>
        <p:nvSpPr>
          <p:cNvPr id="23557" name="Rectangle 5"/>
          <p:cNvSpPr>
            <a:spLocks noGrp="1" noChangeArrowheads="1"/>
          </p:cNvSpPr>
          <p:nvPr>
            <p:ph type="title"/>
          </p:nvPr>
        </p:nvSpPr>
        <p:spPr>
          <a:xfrm>
            <a:off x="469900" y="0"/>
            <a:ext cx="8153400" cy="1371600"/>
          </a:xfrm>
          <a:ln/>
        </p:spPr>
        <p:txBody>
          <a:bodyPr rIns="132080"/>
          <a:lstStyle/>
          <a:p>
            <a:pPr algn="ctr"/>
            <a:r>
              <a:rPr lang="en-US" sz="3200" dirty="0" smtClean="0"/>
              <a:t>Go beyond the Simple Classification: </a:t>
            </a:r>
            <a:br>
              <a:rPr lang="en-US" sz="3200" dirty="0" smtClean="0"/>
            </a:br>
            <a:r>
              <a:rPr lang="en-US" sz="3200" dirty="0" smtClean="0"/>
              <a:t>Feature Extraction</a:t>
            </a:r>
            <a:endParaRPr lang="en-US" sz="3200" dirty="0"/>
          </a:p>
        </p:txBody>
      </p:sp>
      <p:sp>
        <p:nvSpPr>
          <p:cNvPr id="3" name="TextBox 2"/>
          <p:cNvSpPr txBox="1"/>
          <p:nvPr/>
        </p:nvSpPr>
        <p:spPr>
          <a:xfrm>
            <a:off x="685800" y="5786735"/>
            <a:ext cx="7866256" cy="461665"/>
          </a:xfrm>
          <a:prstGeom prst="rect">
            <a:avLst/>
          </a:prstGeom>
          <a:noFill/>
        </p:spPr>
        <p:txBody>
          <a:bodyPr wrap="none" rtlCol="0">
            <a:spAutoFit/>
          </a:bodyPr>
          <a:lstStyle/>
          <a:p>
            <a:r>
              <a:rPr lang="en-US" u="sng" dirty="0">
                <a:solidFill>
                  <a:srgbClr val="996633"/>
                </a:solidFill>
                <a:hlinkClick r:id="rId3"/>
              </a:rPr>
              <a:t>http://www.electronicsletters.com/papers/2001/0020/</a:t>
            </a:r>
            <a:r>
              <a:rPr lang="en-US" u="sng" dirty="0" smtClean="0">
                <a:solidFill>
                  <a:srgbClr val="996633"/>
                </a:solidFill>
                <a:hlinkClick r:id="rId3"/>
              </a:rPr>
              <a:t>paper.asp</a:t>
            </a:r>
            <a:endParaRPr lang="en-US" dirty="0"/>
          </a:p>
        </p:txBody>
      </p:sp>
      <p:pic>
        <p:nvPicPr>
          <p:cNvPr id="23555" name="Picture 3"/>
          <p:cNvPicPr>
            <a:picLocks noChangeArrowheads="1"/>
          </p:cNvPicPr>
          <p:nvPr/>
        </p:nvPicPr>
        <p:blipFill>
          <a:blip r:embed="rId4"/>
          <a:srcRect/>
          <a:stretch>
            <a:fillRect/>
          </a:stretch>
        </p:blipFill>
        <p:spPr bwMode="auto">
          <a:xfrm>
            <a:off x="685800" y="3505200"/>
            <a:ext cx="8001000" cy="2171700"/>
          </a:xfrm>
          <a:prstGeom prst="rect">
            <a:avLst/>
          </a:prstGeom>
          <a:noFill/>
          <a:ln w="9525" cap="flat">
            <a:noFill/>
            <a:miter lim="800000"/>
            <a:headEnd/>
            <a:tailEnd/>
          </a:ln>
        </p:spPr>
      </p:pic>
      <p:sp>
        <p:nvSpPr>
          <p:cNvPr id="2" name="TextBox 1"/>
          <p:cNvSpPr txBox="1"/>
          <p:nvPr/>
        </p:nvSpPr>
        <p:spPr>
          <a:xfrm>
            <a:off x="1905000" y="1371600"/>
            <a:ext cx="1005403" cy="923330"/>
          </a:xfrm>
          <a:prstGeom prst="rect">
            <a:avLst/>
          </a:prstGeom>
          <a:noFill/>
        </p:spPr>
        <p:txBody>
          <a:bodyPr wrap="none" rtlCol="0">
            <a:spAutoFit/>
          </a:bodyPr>
          <a:lstStyle/>
          <a:p>
            <a:r>
              <a:rPr lang="en-US" sz="1800" dirty="0" smtClean="0">
                <a:solidFill>
                  <a:srgbClr val="0000FF"/>
                </a:solidFill>
              </a:rPr>
              <a:t>Human </a:t>
            </a:r>
          </a:p>
          <a:p>
            <a:r>
              <a:rPr lang="en-US" sz="1800" dirty="0" smtClean="0">
                <a:solidFill>
                  <a:srgbClr val="0000FF"/>
                </a:solidFill>
              </a:rPr>
              <a:t>designed</a:t>
            </a:r>
          </a:p>
          <a:p>
            <a:r>
              <a:rPr lang="en-US" sz="1800" dirty="0" smtClean="0">
                <a:solidFill>
                  <a:srgbClr val="0000FF"/>
                </a:solidFill>
              </a:rPr>
              <a:t>features</a:t>
            </a:r>
            <a:endParaRPr lang="en-US" sz="1800" dirty="0">
              <a:solidFill>
                <a:srgbClr val="0000FF"/>
              </a:solidFill>
            </a:endParaRPr>
          </a:p>
        </p:txBody>
      </p:sp>
      <p:sp>
        <p:nvSpPr>
          <p:cNvPr id="9" name="TextBox 8"/>
          <p:cNvSpPr txBox="1"/>
          <p:nvPr/>
        </p:nvSpPr>
        <p:spPr>
          <a:xfrm>
            <a:off x="3931052" y="3276600"/>
            <a:ext cx="1402948" cy="646331"/>
          </a:xfrm>
          <a:prstGeom prst="rect">
            <a:avLst/>
          </a:prstGeom>
          <a:noFill/>
        </p:spPr>
        <p:txBody>
          <a:bodyPr wrap="none" rtlCol="0">
            <a:spAutoFit/>
          </a:bodyPr>
          <a:lstStyle/>
          <a:p>
            <a:pPr algn="ctr"/>
            <a:r>
              <a:rPr lang="en-US" sz="1800" dirty="0" smtClean="0">
                <a:solidFill>
                  <a:srgbClr val="0000FF"/>
                </a:solidFill>
              </a:rPr>
              <a:t>ML</a:t>
            </a:r>
            <a:r>
              <a:rPr lang="en-US" sz="1800" dirty="0">
                <a:solidFill>
                  <a:srgbClr val="0000FF"/>
                </a:solidFill>
              </a:rPr>
              <a:t> </a:t>
            </a:r>
            <a:r>
              <a:rPr lang="en-US" sz="1800" dirty="0" smtClean="0">
                <a:solidFill>
                  <a:srgbClr val="0000FF"/>
                </a:solidFill>
              </a:rPr>
              <a:t>designed</a:t>
            </a:r>
          </a:p>
          <a:p>
            <a:pPr algn="ctr"/>
            <a:r>
              <a:rPr lang="en-US" sz="1800" dirty="0" smtClean="0">
                <a:solidFill>
                  <a:srgbClr val="0000FF"/>
                </a:solidFill>
              </a:rPr>
              <a:t>features</a:t>
            </a:r>
            <a:endParaRPr lang="en-US" sz="1800" dirty="0">
              <a:solidFill>
                <a:srgbClr val="0000FF"/>
              </a:solidFill>
            </a:endParaRPr>
          </a:p>
        </p:txBody>
      </p:sp>
      <p:sp>
        <p:nvSpPr>
          <p:cNvPr id="11" name="TextBox 10"/>
          <p:cNvSpPr txBox="1"/>
          <p:nvPr/>
        </p:nvSpPr>
        <p:spPr>
          <a:xfrm>
            <a:off x="260447" y="3733800"/>
            <a:ext cx="1409097" cy="646331"/>
          </a:xfrm>
          <a:prstGeom prst="rect">
            <a:avLst/>
          </a:prstGeom>
          <a:noFill/>
        </p:spPr>
        <p:txBody>
          <a:bodyPr wrap="none" rtlCol="0">
            <a:spAutoFit/>
          </a:bodyPr>
          <a:lstStyle/>
          <a:p>
            <a:pPr algn="r"/>
            <a:r>
              <a:rPr lang="en-US" sz="1800" dirty="0" smtClean="0">
                <a:solidFill>
                  <a:srgbClr val="0000FF"/>
                </a:solidFill>
              </a:rPr>
              <a:t>Raw images</a:t>
            </a:r>
            <a:endParaRPr lang="en-US" sz="1800" dirty="0">
              <a:solidFill>
                <a:srgbClr val="0000FF"/>
              </a:solidFill>
            </a:endParaRPr>
          </a:p>
          <a:p>
            <a:pPr algn="r"/>
            <a:r>
              <a:rPr lang="en-US" sz="1800" dirty="0" smtClean="0">
                <a:solidFill>
                  <a:srgbClr val="0000FF"/>
                </a:solidFill>
              </a:rPr>
              <a:t>(No features)</a:t>
            </a:r>
            <a:endParaRPr lang="en-US" sz="1800" dirty="0">
              <a:solidFill>
                <a:srgbClr val="0000FF"/>
              </a:solidFill>
            </a:endParaRPr>
          </a:p>
        </p:txBody>
      </p:sp>
    </p:spTree>
    <p:extLst>
      <p:ext uri="{BB962C8B-B14F-4D97-AF65-F5344CB8AC3E}">
        <p14:creationId xmlns:p14="http://schemas.microsoft.com/office/powerpoint/2010/main" val="12727115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dirty="0"/>
              <a:t>Classical Computer Vision Pipeline</a:t>
            </a:r>
            <a:r>
              <a:rPr lang="en-US" dirty="0" smtClean="0">
                <a:solidFill>
                  <a:srgbClr val="FFFF00"/>
                </a:solidFill>
              </a:rPr>
              <a:t>.</a:t>
            </a:r>
          </a:p>
        </p:txBody>
      </p:sp>
      <p:sp>
        <p:nvSpPr>
          <p:cNvPr id="224259" name="Rectangle 3"/>
          <p:cNvSpPr>
            <a:spLocks noGrp="1" noChangeArrowheads="1"/>
          </p:cNvSpPr>
          <p:nvPr>
            <p:ph idx="1"/>
          </p:nvPr>
        </p:nvSpPr>
        <p:spPr/>
        <p:txBody>
          <a:bodyPr/>
          <a:lstStyle/>
          <a:p>
            <a:pPr marL="0" indent="0" eaLnBrk="1" hangingPunct="1">
              <a:buFont typeface="Wingdings" pitchFamily="2" charset="2"/>
              <a:buNone/>
              <a:defRPr/>
            </a:pPr>
            <a:r>
              <a:rPr lang="en-US" sz="2600" dirty="0" smtClean="0"/>
              <a:t>CV experts </a:t>
            </a:r>
          </a:p>
          <a:p>
            <a:pPr marL="514350" indent="-514350" eaLnBrk="1" hangingPunct="1">
              <a:buFont typeface="+mj-lt"/>
              <a:buAutoNum type="arabicPeriod"/>
              <a:defRPr/>
            </a:pPr>
            <a:r>
              <a:rPr lang="en-US" sz="2600" dirty="0" smtClean="0"/>
              <a:t>Select / develop features:  </a:t>
            </a:r>
            <a:r>
              <a:rPr lang="en-US" altLang="ja-JP" sz="2600" dirty="0" smtClean="0"/>
              <a:t>SURF</a:t>
            </a:r>
            <a:r>
              <a:rPr lang="en-US" altLang="ja-JP" sz="2600" dirty="0"/>
              <a:t>, </a:t>
            </a:r>
            <a:r>
              <a:rPr lang="en-US" altLang="ja-JP" sz="2600" dirty="0" err="1"/>
              <a:t>HoG</a:t>
            </a:r>
            <a:r>
              <a:rPr lang="en-US" altLang="ja-JP" sz="2600" dirty="0"/>
              <a:t>, </a:t>
            </a:r>
            <a:r>
              <a:rPr lang="en-US" altLang="ja-JP" sz="2600" dirty="0" smtClean="0"/>
              <a:t>SIFT, RIFT, …</a:t>
            </a:r>
          </a:p>
          <a:p>
            <a:pPr marL="514350" indent="-514350" eaLnBrk="1" hangingPunct="1">
              <a:buFont typeface="+mj-lt"/>
              <a:buAutoNum type="arabicPeriod"/>
              <a:defRPr/>
            </a:pPr>
            <a:r>
              <a:rPr lang="en-US" altLang="ja-JP" sz="2600" dirty="0" smtClean="0"/>
              <a:t>Add on top of this Machine Learning for </a:t>
            </a:r>
            <a:r>
              <a:rPr lang="en-US" sz="2600" dirty="0"/>
              <a:t>multi-class recognition </a:t>
            </a:r>
            <a:r>
              <a:rPr lang="en-US" sz="2600" dirty="0" smtClean="0"/>
              <a:t>and train classifier</a:t>
            </a:r>
            <a:endParaRPr lang="en-US" altLang="ja-JP" sz="2600" dirty="0"/>
          </a:p>
          <a:p>
            <a:pPr lvl="1" eaLnBrk="1" hangingPunct="1">
              <a:defRPr/>
            </a:pPr>
            <a:endParaRPr lang="en-US" dirty="0" smtClean="0"/>
          </a:p>
          <a:p>
            <a:pPr lvl="1" eaLnBrk="1" hangingPunct="1">
              <a:defRPr/>
            </a:pPr>
            <a:endParaRPr lang="en-US" dirty="0" smtClean="0"/>
          </a:p>
        </p:txBody>
      </p:sp>
      <p:pic>
        <p:nvPicPr>
          <p:cNvPr id="4"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09963"/>
            <a:ext cx="1671638" cy="1116012"/>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590800" y="3433763"/>
            <a:ext cx="1600200" cy="1268412"/>
          </a:xfrm>
          <a:prstGeom prst="rect">
            <a:avLst/>
          </a:prstGeom>
          <a:solidFill>
            <a:schemeClr val="accent3">
              <a:lumMod val="75000"/>
            </a:schemeClr>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solidFill>
                  <a:schemeClr val="tx1">
                    <a:lumMod val="95000"/>
                  </a:schemeClr>
                </a:solidFill>
                <a:latin typeface="Neo Sans Intel" pitchFamily="34" charset="0"/>
                <a:cs typeface="Arial" pitchFamily="34" charset="0"/>
              </a:rPr>
              <a:t>Feature</a:t>
            </a:r>
          </a:p>
          <a:p>
            <a:pPr algn="ctr" eaLnBrk="0" hangingPunct="0">
              <a:defRPr/>
            </a:pPr>
            <a:r>
              <a:rPr lang="en-US" sz="2000" b="1" dirty="0">
                <a:solidFill>
                  <a:schemeClr val="tx1">
                    <a:lumMod val="95000"/>
                  </a:schemeClr>
                </a:solidFill>
                <a:latin typeface="Neo Sans Intel" pitchFamily="34" charset="0"/>
                <a:cs typeface="Arial" pitchFamily="34" charset="0"/>
              </a:rPr>
              <a:t>Extraction:</a:t>
            </a:r>
          </a:p>
          <a:p>
            <a:pPr algn="ctr" eaLnBrk="0" hangingPunct="0">
              <a:defRPr/>
            </a:pPr>
            <a:r>
              <a:rPr lang="en-US" sz="2000" b="1" dirty="0">
                <a:solidFill>
                  <a:schemeClr val="tx1">
                    <a:lumMod val="95000"/>
                  </a:schemeClr>
                </a:solidFill>
                <a:latin typeface="Neo Sans Intel" pitchFamily="34" charset="0"/>
                <a:cs typeface="Arial" pitchFamily="34" charset="0"/>
              </a:rPr>
              <a:t>SIFT, </a:t>
            </a:r>
            <a:r>
              <a:rPr lang="en-US" sz="2000" b="1" dirty="0" err="1">
                <a:solidFill>
                  <a:schemeClr val="tx1">
                    <a:lumMod val="95000"/>
                  </a:schemeClr>
                </a:solidFill>
                <a:latin typeface="Neo Sans Intel" pitchFamily="34" charset="0"/>
                <a:cs typeface="Arial" pitchFamily="34" charset="0"/>
              </a:rPr>
              <a:t>HoG</a:t>
            </a:r>
            <a:r>
              <a:rPr lang="en-US" sz="2000" b="1" dirty="0">
                <a:solidFill>
                  <a:schemeClr val="tx1">
                    <a:lumMod val="95000"/>
                  </a:schemeClr>
                </a:solidFill>
                <a:latin typeface="Neo Sans Intel" pitchFamily="34" charset="0"/>
                <a:cs typeface="Arial" pitchFamily="34" charset="0"/>
              </a:rPr>
              <a:t>...</a:t>
            </a:r>
          </a:p>
        </p:txBody>
      </p:sp>
      <p:sp>
        <p:nvSpPr>
          <p:cNvPr id="6" name="Rectangle 5"/>
          <p:cNvSpPr/>
          <p:nvPr/>
        </p:nvSpPr>
        <p:spPr bwMode="auto">
          <a:xfrm>
            <a:off x="4876800" y="3460750"/>
            <a:ext cx="1600200" cy="1268413"/>
          </a:xfrm>
          <a:prstGeom prst="rect">
            <a:avLst/>
          </a:prstGeom>
          <a:solidFill>
            <a:srgbClr val="00B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latin typeface="Neo Sans Intel" pitchFamily="34" charset="0"/>
                <a:cs typeface="Arial" pitchFamily="34" charset="0"/>
              </a:rPr>
              <a:t>Detection,</a:t>
            </a:r>
          </a:p>
          <a:p>
            <a:pPr algn="ctr" eaLnBrk="0" hangingPunct="0">
              <a:defRPr/>
            </a:pPr>
            <a:r>
              <a:rPr lang="en-US" sz="2000" b="1" dirty="0">
                <a:latin typeface="Neo Sans Intel" pitchFamily="34" charset="0"/>
                <a:cs typeface="Arial" pitchFamily="34" charset="0"/>
              </a:rPr>
              <a:t>Classification</a:t>
            </a:r>
          </a:p>
          <a:p>
            <a:pPr algn="ctr" eaLnBrk="0" hangingPunct="0">
              <a:defRPr/>
            </a:pPr>
            <a:r>
              <a:rPr lang="en-US" sz="2000" b="1" dirty="0">
                <a:latin typeface="Neo Sans Intel" pitchFamily="34" charset="0"/>
                <a:cs typeface="Arial" pitchFamily="34" charset="0"/>
              </a:rPr>
              <a:t>Recognition</a:t>
            </a:r>
          </a:p>
        </p:txBody>
      </p:sp>
      <p:sp>
        <p:nvSpPr>
          <p:cNvPr id="7" name="Right Arrow 6"/>
          <p:cNvSpPr/>
          <p:nvPr/>
        </p:nvSpPr>
        <p:spPr bwMode="auto">
          <a:xfrm>
            <a:off x="1900238" y="4067175"/>
            <a:ext cx="614362" cy="212725"/>
          </a:xfrm>
          <a:prstGeom prst="rightArrow">
            <a:avLst/>
          </a:prstGeom>
          <a:solidFill>
            <a:schemeClr val="accent3">
              <a:lumMod val="75000"/>
            </a:schemeClr>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8" name="Right Arrow 7"/>
          <p:cNvSpPr/>
          <p:nvPr/>
        </p:nvSpPr>
        <p:spPr bwMode="auto">
          <a:xfrm>
            <a:off x="4262438" y="4067175"/>
            <a:ext cx="614362" cy="212725"/>
          </a:xfrm>
          <a:prstGeom prst="rightArrow">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9" name="Right Arrow 8"/>
          <p:cNvSpPr/>
          <p:nvPr/>
        </p:nvSpPr>
        <p:spPr bwMode="auto">
          <a:xfrm>
            <a:off x="6553200" y="4062413"/>
            <a:ext cx="614363"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nvGrpSpPr>
          <p:cNvPr id="10" name="Group 9"/>
          <p:cNvGrpSpPr>
            <a:grpSpLocks/>
          </p:cNvGrpSpPr>
          <p:nvPr/>
        </p:nvGrpSpPr>
        <p:grpSpPr bwMode="auto">
          <a:xfrm>
            <a:off x="7243763" y="3452813"/>
            <a:ext cx="1677987" cy="1249362"/>
            <a:chOff x="1066800" y="1497522"/>
            <a:chExt cx="6705600" cy="4475986"/>
          </a:xfrm>
        </p:grpSpPr>
        <p:pic>
          <p:nvPicPr>
            <p:cNvPr id="8204"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97522"/>
              <a:ext cx="6705600" cy="4475986"/>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1142928" y="1753453"/>
              <a:ext cx="2892861" cy="2894891"/>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3" name="Rectangle 12"/>
            <p:cNvSpPr/>
            <p:nvPr/>
          </p:nvSpPr>
          <p:spPr bwMode="auto">
            <a:xfrm>
              <a:off x="4111917" y="2589504"/>
              <a:ext cx="919877" cy="10976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4" name="Rectangle 13"/>
            <p:cNvSpPr/>
            <p:nvPr/>
          </p:nvSpPr>
          <p:spPr bwMode="auto">
            <a:xfrm>
              <a:off x="2589359" y="2817000"/>
              <a:ext cx="1294175" cy="129672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5" name="Rectangle 14"/>
            <p:cNvSpPr/>
            <p:nvPr/>
          </p:nvSpPr>
          <p:spPr bwMode="auto">
            <a:xfrm>
              <a:off x="2360975" y="4722279"/>
              <a:ext cx="989663" cy="99529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6" name="Rectangle 15"/>
            <p:cNvSpPr/>
            <p:nvPr/>
          </p:nvSpPr>
          <p:spPr bwMode="auto">
            <a:xfrm>
              <a:off x="4188045" y="4420848"/>
              <a:ext cx="1300517" cy="11431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sp>
        <p:nvSpPr>
          <p:cNvPr id="17" name="Rectangle 5"/>
          <p:cNvSpPr>
            <a:spLocks noChangeArrowheads="1"/>
          </p:cNvSpPr>
          <p:nvPr/>
        </p:nvSpPr>
        <p:spPr bwMode="auto">
          <a:xfrm>
            <a:off x="938213" y="5095994"/>
            <a:ext cx="7264400" cy="861774"/>
          </a:xfrm>
          <a:prstGeom prst="rect">
            <a:avLst/>
          </a:prstGeom>
          <a:solidFill>
            <a:schemeClr val="accent1"/>
          </a:solidFill>
          <a:ln w="9525">
            <a:solidFill>
              <a:schemeClr val="tx1"/>
            </a:solidFill>
            <a:miter lim="800000"/>
            <a:headEnd/>
            <a:tailEnd/>
          </a:ln>
        </p:spPr>
        <p:txBody>
          <a:bodyPr anchor="ctr">
            <a:spAutoFit/>
          </a:bodyPr>
          <a:lstStyle/>
          <a:p>
            <a:pPr algn="ctr">
              <a:defRPr/>
            </a:pPr>
            <a:r>
              <a:rPr lang="en-US" altLang="ko-KR" sz="2600" dirty="0">
                <a:solidFill>
                  <a:schemeClr val="tx1">
                    <a:lumMod val="95000"/>
                  </a:schemeClr>
                </a:solidFill>
                <a:effectLst/>
              </a:rPr>
              <a:t>  </a:t>
            </a:r>
            <a:r>
              <a:rPr lang="en-US" altLang="ko-KR" sz="2400" dirty="0">
                <a:solidFill>
                  <a:schemeClr val="tx1">
                    <a:lumMod val="95000"/>
                  </a:schemeClr>
                </a:solidFill>
                <a:effectLst/>
              </a:rPr>
              <a:t>Classical CV feature definition is </a:t>
            </a:r>
            <a:r>
              <a:rPr lang="en-US" altLang="ko-KR" sz="2400" dirty="0"/>
              <a:t>domain-specific and </a:t>
            </a:r>
            <a:r>
              <a:rPr lang="en-US" altLang="ko-KR" sz="2400" dirty="0" smtClean="0"/>
              <a:t>time-consuming</a:t>
            </a:r>
            <a:endParaRPr lang="en-US" sz="2400" dirty="0"/>
          </a:p>
        </p:txBody>
      </p:sp>
    </p:spTree>
    <p:extLst>
      <p:ext uri="{BB962C8B-B14F-4D97-AF65-F5344CB8AC3E}">
        <p14:creationId xmlns:p14="http://schemas.microsoft.com/office/powerpoint/2010/main" val="34488382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5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425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dirty="0" smtClean="0"/>
              <a:t>Deep Learning –based Vision Pipeline</a:t>
            </a:r>
            <a:r>
              <a:rPr lang="en-US" dirty="0" smtClean="0">
                <a:solidFill>
                  <a:srgbClr val="FFFF00"/>
                </a:solidFill>
              </a:rPr>
              <a:t>.</a:t>
            </a:r>
          </a:p>
        </p:txBody>
      </p:sp>
      <p:sp>
        <p:nvSpPr>
          <p:cNvPr id="224259" name="Rectangle 3"/>
          <p:cNvSpPr>
            <a:spLocks noGrp="1" noChangeArrowheads="1"/>
          </p:cNvSpPr>
          <p:nvPr>
            <p:ph idx="1"/>
          </p:nvPr>
        </p:nvSpPr>
        <p:spPr/>
        <p:txBody>
          <a:bodyPr/>
          <a:lstStyle/>
          <a:p>
            <a:pPr marL="0" indent="0" eaLnBrk="1" hangingPunct="1">
              <a:buFont typeface="Wingdings" pitchFamily="2" charset="2"/>
              <a:buNone/>
              <a:defRPr/>
            </a:pPr>
            <a:r>
              <a:rPr lang="en-US" sz="2600" dirty="0" smtClean="0"/>
              <a:t>Deep Learning: </a:t>
            </a:r>
          </a:p>
          <a:p>
            <a:pPr eaLnBrk="1" hangingPunct="1">
              <a:defRPr/>
            </a:pPr>
            <a:r>
              <a:rPr lang="en-US" sz="2400" dirty="0"/>
              <a:t>B</a:t>
            </a:r>
            <a:r>
              <a:rPr lang="en-US" sz="2400" dirty="0" smtClean="0"/>
              <a:t>uild</a:t>
            </a:r>
            <a:r>
              <a:rPr lang="en-US" altLang="ja-JP" sz="2400" dirty="0" smtClean="0"/>
              <a:t> features automatically based on training data</a:t>
            </a:r>
          </a:p>
          <a:p>
            <a:pPr eaLnBrk="1" hangingPunct="1">
              <a:defRPr/>
            </a:pPr>
            <a:r>
              <a:rPr lang="en-US" altLang="ja-JP" sz="2600" dirty="0"/>
              <a:t>C</a:t>
            </a:r>
            <a:r>
              <a:rPr lang="en-US" altLang="ja-JP" sz="2600" dirty="0" smtClean="0"/>
              <a:t>ombine feature extraction and classification </a:t>
            </a:r>
          </a:p>
          <a:p>
            <a:pPr marL="0" indent="0" eaLnBrk="1" hangingPunct="1">
              <a:buFont typeface="Wingdings" pitchFamily="2" charset="2"/>
              <a:buNone/>
              <a:defRPr/>
            </a:pPr>
            <a:r>
              <a:rPr lang="en-US" sz="2600" dirty="0" smtClean="0"/>
              <a:t>DL experts: define NN topology and train NN </a:t>
            </a:r>
          </a:p>
          <a:p>
            <a:pPr lvl="1" eaLnBrk="1" hangingPunct="1">
              <a:defRPr/>
            </a:pPr>
            <a:endParaRPr lang="en-US" dirty="0" smtClean="0"/>
          </a:p>
        </p:txBody>
      </p:sp>
      <p:pic>
        <p:nvPicPr>
          <p:cNvPr id="4"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09963"/>
            <a:ext cx="1671638" cy="1116012"/>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590800" y="3433763"/>
            <a:ext cx="1600200" cy="1268412"/>
          </a:xfrm>
          <a:prstGeom prst="rect">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solidFill>
                  <a:schemeClr val="bg2"/>
                </a:solidFill>
                <a:effectLst/>
                <a:latin typeface="Neo Sans Intel" pitchFamily="34" charset="0"/>
                <a:cs typeface="Arial" pitchFamily="34" charset="0"/>
              </a:rPr>
              <a:t>Deep NN</a:t>
            </a:r>
            <a:r>
              <a:rPr lang="en-US" b="1" dirty="0">
                <a:solidFill>
                  <a:schemeClr val="tx1">
                    <a:lumMod val="95000"/>
                  </a:schemeClr>
                </a:solidFill>
                <a:latin typeface="Neo Sans Intel" pitchFamily="34" charset="0"/>
                <a:cs typeface="Arial" pitchFamily="34" charset="0"/>
              </a:rPr>
              <a:t>...</a:t>
            </a:r>
          </a:p>
        </p:txBody>
      </p:sp>
      <p:sp>
        <p:nvSpPr>
          <p:cNvPr id="6" name="Rectangle 5"/>
          <p:cNvSpPr/>
          <p:nvPr/>
        </p:nvSpPr>
        <p:spPr bwMode="auto">
          <a:xfrm>
            <a:off x="4876800" y="3460750"/>
            <a:ext cx="1600200" cy="1268413"/>
          </a:xfrm>
          <a:prstGeom prst="rect">
            <a:avLst/>
          </a:prstGeom>
          <a:solidFill>
            <a:srgbClr val="00B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latin typeface="Neo Sans Intel" pitchFamily="34" charset="0"/>
                <a:cs typeface="Arial" pitchFamily="34" charset="0"/>
              </a:rPr>
              <a:t>Detection,</a:t>
            </a:r>
          </a:p>
          <a:p>
            <a:pPr algn="ctr" eaLnBrk="0" hangingPunct="0">
              <a:defRPr/>
            </a:pPr>
            <a:r>
              <a:rPr lang="en-US" sz="2000" b="1" dirty="0">
                <a:latin typeface="Neo Sans Intel" pitchFamily="34" charset="0"/>
                <a:cs typeface="Arial" pitchFamily="34" charset="0"/>
              </a:rPr>
              <a:t>Classification</a:t>
            </a:r>
          </a:p>
          <a:p>
            <a:pPr algn="ctr" eaLnBrk="0" hangingPunct="0">
              <a:defRPr/>
            </a:pPr>
            <a:r>
              <a:rPr lang="en-US" sz="2000" b="1" dirty="0">
                <a:latin typeface="Neo Sans Intel" pitchFamily="34" charset="0"/>
                <a:cs typeface="Arial" pitchFamily="34" charset="0"/>
              </a:rPr>
              <a:t>Recognition</a:t>
            </a:r>
          </a:p>
        </p:txBody>
      </p:sp>
      <p:sp>
        <p:nvSpPr>
          <p:cNvPr id="7" name="Right Arrow 6"/>
          <p:cNvSpPr/>
          <p:nvPr/>
        </p:nvSpPr>
        <p:spPr bwMode="auto">
          <a:xfrm>
            <a:off x="1900238" y="4067175"/>
            <a:ext cx="614362"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8" name="Right Arrow 7"/>
          <p:cNvSpPr/>
          <p:nvPr/>
        </p:nvSpPr>
        <p:spPr bwMode="auto">
          <a:xfrm>
            <a:off x="4262438" y="4067175"/>
            <a:ext cx="614362" cy="212725"/>
          </a:xfrm>
          <a:prstGeom prst="rightArrow">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9" name="Right Arrow 8"/>
          <p:cNvSpPr/>
          <p:nvPr/>
        </p:nvSpPr>
        <p:spPr bwMode="auto">
          <a:xfrm>
            <a:off x="6553200" y="4062413"/>
            <a:ext cx="614363"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nvGrpSpPr>
          <p:cNvPr id="10" name="Group 9"/>
          <p:cNvGrpSpPr>
            <a:grpSpLocks/>
          </p:cNvGrpSpPr>
          <p:nvPr/>
        </p:nvGrpSpPr>
        <p:grpSpPr bwMode="auto">
          <a:xfrm>
            <a:off x="7243763" y="3452813"/>
            <a:ext cx="1677987" cy="1249362"/>
            <a:chOff x="1066800" y="1497522"/>
            <a:chExt cx="6705600" cy="4475986"/>
          </a:xfrm>
        </p:grpSpPr>
        <p:pic>
          <p:nvPicPr>
            <p:cNvPr id="9230"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97522"/>
              <a:ext cx="6705600" cy="4475986"/>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1142928" y="1753453"/>
              <a:ext cx="2892861" cy="2894891"/>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3" name="Rectangle 12"/>
            <p:cNvSpPr/>
            <p:nvPr/>
          </p:nvSpPr>
          <p:spPr bwMode="auto">
            <a:xfrm>
              <a:off x="4111917" y="2589504"/>
              <a:ext cx="919877" cy="10976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4" name="Rectangle 13"/>
            <p:cNvSpPr/>
            <p:nvPr/>
          </p:nvSpPr>
          <p:spPr bwMode="auto">
            <a:xfrm>
              <a:off x="2589359" y="2817000"/>
              <a:ext cx="1294175" cy="129672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5" name="Rectangle 14"/>
            <p:cNvSpPr/>
            <p:nvPr/>
          </p:nvSpPr>
          <p:spPr bwMode="auto">
            <a:xfrm>
              <a:off x="2360975" y="4722279"/>
              <a:ext cx="989663" cy="99529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6" name="Rectangle 15"/>
            <p:cNvSpPr/>
            <p:nvPr/>
          </p:nvSpPr>
          <p:spPr bwMode="auto">
            <a:xfrm>
              <a:off x="4188045" y="4420848"/>
              <a:ext cx="1300517" cy="11431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sp>
        <p:nvSpPr>
          <p:cNvPr id="17" name="Rectangle 5"/>
          <p:cNvSpPr>
            <a:spLocks noChangeArrowheads="1"/>
          </p:cNvSpPr>
          <p:nvPr/>
        </p:nvSpPr>
        <p:spPr bwMode="auto">
          <a:xfrm>
            <a:off x="938213" y="4911725"/>
            <a:ext cx="7264400" cy="1230313"/>
          </a:xfrm>
          <a:prstGeom prst="rect">
            <a:avLst/>
          </a:prstGeom>
          <a:solidFill>
            <a:schemeClr val="accent1"/>
          </a:solidFill>
          <a:ln w="9525">
            <a:solidFill>
              <a:schemeClr val="tx1"/>
            </a:solidFill>
            <a:miter lim="800000"/>
            <a:headEnd/>
            <a:tailEnd/>
          </a:ln>
        </p:spPr>
        <p:txBody>
          <a:bodyPr anchor="ctr">
            <a:spAutoFit/>
          </a:bodyPr>
          <a:lstStyle/>
          <a:p>
            <a:pPr algn="ctr">
              <a:defRPr/>
            </a:pPr>
            <a:r>
              <a:rPr lang="en-US" altLang="ko-KR" sz="2600" dirty="0">
                <a:solidFill>
                  <a:schemeClr val="tx1">
                    <a:lumMod val="95000"/>
                  </a:schemeClr>
                </a:solidFill>
                <a:effectLst/>
              </a:rPr>
              <a:t>  </a:t>
            </a:r>
            <a:r>
              <a:rPr lang="en-US" altLang="ko-KR" sz="2400" dirty="0">
                <a:solidFill>
                  <a:schemeClr val="tx1">
                    <a:lumMod val="95000"/>
                  </a:schemeClr>
                </a:solidFill>
                <a:effectLst/>
              </a:rPr>
              <a:t>Deep Learning promise:</a:t>
            </a:r>
          </a:p>
          <a:p>
            <a:pPr algn="ctr">
              <a:defRPr/>
            </a:pPr>
            <a:r>
              <a:rPr lang="en-US" altLang="ko-KR" sz="2400" dirty="0">
                <a:solidFill>
                  <a:schemeClr val="tx1">
                    <a:lumMod val="95000"/>
                  </a:schemeClr>
                </a:solidFill>
                <a:effectLst/>
              </a:rPr>
              <a:t> </a:t>
            </a:r>
            <a:r>
              <a:rPr lang="en-US" altLang="ko-KR" sz="2400" dirty="0" smtClean="0">
                <a:solidFill>
                  <a:schemeClr val="tx1">
                    <a:lumMod val="95000"/>
                  </a:schemeClr>
                </a:solidFill>
                <a:effectLst/>
              </a:rPr>
              <a:t>train good </a:t>
            </a:r>
            <a:r>
              <a:rPr lang="en-US" altLang="ko-KR" sz="2400" dirty="0">
                <a:solidFill>
                  <a:schemeClr val="tx1">
                    <a:lumMod val="95000"/>
                  </a:schemeClr>
                </a:solidFill>
                <a:effectLst/>
              </a:rPr>
              <a:t>feature automatically,</a:t>
            </a:r>
          </a:p>
          <a:p>
            <a:pPr algn="ctr">
              <a:defRPr/>
            </a:pPr>
            <a:r>
              <a:rPr lang="en-US" altLang="ko-KR" sz="2400" dirty="0">
                <a:solidFill>
                  <a:schemeClr val="tx1">
                    <a:lumMod val="95000"/>
                  </a:schemeClr>
                </a:solidFill>
                <a:effectLst/>
              </a:rPr>
              <a:t>same method for different </a:t>
            </a:r>
            <a:r>
              <a:rPr lang="en-US" altLang="ko-KR" sz="2400" dirty="0" smtClean="0">
                <a:solidFill>
                  <a:schemeClr val="tx1">
                    <a:lumMod val="95000"/>
                  </a:schemeClr>
                </a:solidFill>
                <a:effectLst/>
              </a:rPr>
              <a:t>domain</a:t>
            </a:r>
            <a:endParaRPr lang="en-US" altLang="ko-KR" sz="2400" dirty="0"/>
          </a:p>
        </p:txBody>
      </p:sp>
      <p:sp>
        <p:nvSpPr>
          <p:cNvPr id="24" name="Rectangle 23"/>
          <p:cNvSpPr/>
          <p:nvPr/>
        </p:nvSpPr>
        <p:spPr bwMode="auto">
          <a:xfrm>
            <a:off x="4876800" y="3436938"/>
            <a:ext cx="1652588" cy="1292225"/>
          </a:xfrm>
          <a:prstGeom prst="rect">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solidFill>
                  <a:schemeClr val="bg2"/>
                </a:solidFill>
                <a:effectLst/>
                <a:latin typeface="Neo Sans Intel" pitchFamily="34" charset="0"/>
                <a:cs typeface="Arial" pitchFamily="34" charset="0"/>
              </a:rPr>
              <a:t>Deep NN</a:t>
            </a:r>
            <a:r>
              <a:rPr lang="en-US" b="1" dirty="0">
                <a:solidFill>
                  <a:schemeClr val="tx1">
                    <a:lumMod val="95000"/>
                  </a:schemeClr>
                </a:solidFill>
                <a:latin typeface="Neo Sans Intel" pitchFamily="34" charset="0"/>
                <a:cs typeface="Arial" pitchFamily="34" charset="0"/>
              </a:rPr>
              <a:t>...</a:t>
            </a:r>
          </a:p>
        </p:txBody>
      </p:sp>
      <p:sp>
        <p:nvSpPr>
          <p:cNvPr id="25" name="Right Arrow 24"/>
          <p:cNvSpPr/>
          <p:nvPr/>
        </p:nvSpPr>
        <p:spPr bwMode="auto">
          <a:xfrm>
            <a:off x="4219575" y="4070350"/>
            <a:ext cx="633413" cy="215900"/>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Tree>
    <p:extLst>
      <p:ext uri="{BB962C8B-B14F-4D97-AF65-F5344CB8AC3E}">
        <p14:creationId xmlns:p14="http://schemas.microsoft.com/office/powerpoint/2010/main" val="20066552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5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4259">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24259">
                                            <p:txEl>
                                              <p:pRg st="3" end="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7" grpId="0" animBg="1"/>
      <p:bldP spid="24"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381000" y="0"/>
            <a:ext cx="8470900" cy="914400"/>
          </a:xfrm>
        </p:spPr>
        <p:txBody>
          <a:bodyPr/>
          <a:lstStyle/>
          <a:p>
            <a:pPr algn="ctr" eaLnBrk="1" hangingPunct="1">
              <a:defRPr/>
            </a:pPr>
            <a:r>
              <a:rPr lang="en-US" dirty="0" smtClean="0"/>
              <a:t>Computer Vision + Deep Learning + Machine Learning</a:t>
            </a:r>
            <a:endParaRPr lang="en-US" dirty="0" smtClean="0">
              <a:solidFill>
                <a:srgbClr val="FFFF00"/>
              </a:solidFill>
            </a:endParaRPr>
          </a:p>
        </p:txBody>
      </p:sp>
      <p:sp>
        <p:nvSpPr>
          <p:cNvPr id="224259" name="Rectangle 3"/>
          <p:cNvSpPr>
            <a:spLocks noGrp="1" noChangeArrowheads="1"/>
          </p:cNvSpPr>
          <p:nvPr>
            <p:ph idx="1"/>
          </p:nvPr>
        </p:nvSpPr>
        <p:spPr/>
        <p:txBody>
          <a:bodyPr/>
          <a:lstStyle/>
          <a:p>
            <a:pPr marL="0" indent="0" eaLnBrk="1" hangingPunct="1">
              <a:buFont typeface="Wingdings" pitchFamily="2" charset="2"/>
              <a:buNone/>
              <a:defRPr/>
            </a:pPr>
            <a:r>
              <a:rPr lang="en-US" sz="2600" dirty="0" smtClean="0"/>
              <a:t>We want to combine Deep Learning + CV + ML </a:t>
            </a:r>
          </a:p>
          <a:p>
            <a:pPr eaLnBrk="1" hangingPunct="1">
              <a:defRPr/>
            </a:pPr>
            <a:r>
              <a:rPr lang="en-US" altLang="ja-JP" sz="2400" dirty="0"/>
              <a:t>Combine </a:t>
            </a:r>
            <a:r>
              <a:rPr lang="en-US" altLang="ja-JP" sz="2400" dirty="0" smtClean="0"/>
              <a:t>pre-defined features with learned features; </a:t>
            </a:r>
            <a:endParaRPr lang="en-US" altLang="ja-JP" sz="2400" dirty="0"/>
          </a:p>
          <a:p>
            <a:pPr eaLnBrk="1" hangingPunct="1">
              <a:defRPr/>
            </a:pPr>
            <a:r>
              <a:rPr lang="en-US" altLang="ja-JP" sz="2400" dirty="0" smtClean="0"/>
              <a:t>Use best ML methods for multi-class recognition</a:t>
            </a:r>
          </a:p>
          <a:p>
            <a:pPr marL="0" indent="0" eaLnBrk="1" hangingPunct="1">
              <a:buFont typeface="Wingdings" pitchFamily="2" charset="2"/>
              <a:buNone/>
              <a:defRPr/>
            </a:pPr>
            <a:r>
              <a:rPr lang="en-US" sz="2600" dirty="0" smtClean="0"/>
              <a:t>CV+DL+ML experts needed to build the best-in-class</a:t>
            </a:r>
          </a:p>
          <a:p>
            <a:pPr lvl="1" eaLnBrk="1" hangingPunct="1">
              <a:defRPr/>
            </a:pPr>
            <a:endParaRPr lang="en-US" dirty="0" smtClean="0"/>
          </a:p>
        </p:txBody>
      </p:sp>
      <p:pic>
        <p:nvPicPr>
          <p:cNvPr id="4"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09963"/>
            <a:ext cx="1671638" cy="1116012"/>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5252484" y="3468247"/>
            <a:ext cx="1171962" cy="1268413"/>
          </a:xfrm>
          <a:prstGeom prst="rect">
            <a:avLst/>
          </a:prstGeom>
          <a:solidFill>
            <a:srgbClr val="00B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smtClean="0">
                <a:latin typeface="Neo Sans Intel" pitchFamily="34" charset="0"/>
                <a:cs typeface="Arial" pitchFamily="34" charset="0"/>
              </a:rPr>
              <a:t>ML</a:t>
            </a:r>
          </a:p>
          <a:p>
            <a:pPr algn="ctr" eaLnBrk="0" hangingPunct="0">
              <a:defRPr/>
            </a:pPr>
            <a:r>
              <a:rPr lang="en-US" sz="2000" b="1" dirty="0" err="1" smtClean="0">
                <a:latin typeface="Neo Sans Intel" pitchFamily="34" charset="0"/>
                <a:cs typeface="Arial" pitchFamily="34" charset="0"/>
              </a:rPr>
              <a:t>AdaBoost</a:t>
            </a:r>
            <a:endParaRPr lang="en-US" sz="2000" b="1" dirty="0" smtClean="0">
              <a:latin typeface="Neo Sans Intel" pitchFamily="34" charset="0"/>
              <a:cs typeface="Arial" pitchFamily="34" charset="0"/>
            </a:endParaRPr>
          </a:p>
          <a:p>
            <a:pPr algn="ctr" eaLnBrk="0" hangingPunct="0">
              <a:defRPr/>
            </a:pPr>
            <a:r>
              <a:rPr lang="en-US" sz="2000" b="1" dirty="0" smtClean="0">
                <a:latin typeface="Neo Sans Intel" pitchFamily="34" charset="0"/>
                <a:cs typeface="Arial" pitchFamily="34" charset="0"/>
              </a:rPr>
              <a:t>…</a:t>
            </a:r>
            <a:endParaRPr lang="en-US" sz="2000" b="1" dirty="0">
              <a:latin typeface="Neo Sans Intel" pitchFamily="34" charset="0"/>
              <a:cs typeface="Arial" pitchFamily="34" charset="0"/>
            </a:endParaRPr>
          </a:p>
        </p:txBody>
      </p:sp>
      <p:sp>
        <p:nvSpPr>
          <p:cNvPr id="7" name="Right Arrow 6"/>
          <p:cNvSpPr/>
          <p:nvPr/>
        </p:nvSpPr>
        <p:spPr bwMode="auto">
          <a:xfrm>
            <a:off x="1900238" y="4067175"/>
            <a:ext cx="614362"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9" name="Right Arrow 8"/>
          <p:cNvSpPr/>
          <p:nvPr/>
        </p:nvSpPr>
        <p:spPr bwMode="auto">
          <a:xfrm>
            <a:off x="6553200" y="4062413"/>
            <a:ext cx="614363"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nvGrpSpPr>
          <p:cNvPr id="10" name="Group 9"/>
          <p:cNvGrpSpPr>
            <a:grpSpLocks/>
          </p:cNvGrpSpPr>
          <p:nvPr/>
        </p:nvGrpSpPr>
        <p:grpSpPr bwMode="auto">
          <a:xfrm>
            <a:off x="7243763" y="3452813"/>
            <a:ext cx="1677987" cy="1249362"/>
            <a:chOff x="1066800" y="1497522"/>
            <a:chExt cx="6705600" cy="4475986"/>
          </a:xfrm>
        </p:grpSpPr>
        <p:pic>
          <p:nvPicPr>
            <p:cNvPr id="9230"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97522"/>
              <a:ext cx="6705600" cy="4475986"/>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1142928" y="1753453"/>
              <a:ext cx="2892861" cy="2894891"/>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3" name="Rectangle 12"/>
            <p:cNvSpPr/>
            <p:nvPr/>
          </p:nvSpPr>
          <p:spPr bwMode="auto">
            <a:xfrm>
              <a:off x="4111917" y="2589504"/>
              <a:ext cx="919877" cy="10976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4" name="Rectangle 13"/>
            <p:cNvSpPr/>
            <p:nvPr/>
          </p:nvSpPr>
          <p:spPr bwMode="auto">
            <a:xfrm>
              <a:off x="2589359" y="2817000"/>
              <a:ext cx="1294175" cy="129672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5" name="Rectangle 14"/>
            <p:cNvSpPr/>
            <p:nvPr/>
          </p:nvSpPr>
          <p:spPr bwMode="auto">
            <a:xfrm>
              <a:off x="2360975" y="4722279"/>
              <a:ext cx="989663" cy="99529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6" name="Rectangle 15"/>
            <p:cNvSpPr/>
            <p:nvPr/>
          </p:nvSpPr>
          <p:spPr bwMode="auto">
            <a:xfrm>
              <a:off x="4188045" y="4420848"/>
              <a:ext cx="1300517" cy="11431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sp>
        <p:nvSpPr>
          <p:cNvPr id="17" name="Rectangle 5"/>
          <p:cNvSpPr>
            <a:spLocks noChangeArrowheads="1"/>
          </p:cNvSpPr>
          <p:nvPr/>
        </p:nvSpPr>
        <p:spPr bwMode="auto">
          <a:xfrm>
            <a:off x="1085850" y="5048709"/>
            <a:ext cx="7264400" cy="892552"/>
          </a:xfrm>
          <a:prstGeom prst="rect">
            <a:avLst/>
          </a:prstGeom>
          <a:solidFill>
            <a:schemeClr val="accent1"/>
          </a:solidFill>
          <a:ln w="9525">
            <a:solidFill>
              <a:schemeClr val="tx1"/>
            </a:solidFill>
            <a:miter lim="800000"/>
            <a:headEnd/>
            <a:tailEnd/>
          </a:ln>
        </p:spPr>
        <p:txBody>
          <a:bodyPr anchor="ctr">
            <a:spAutoFit/>
          </a:bodyPr>
          <a:lstStyle/>
          <a:p>
            <a:pPr algn="ctr">
              <a:defRPr/>
            </a:pPr>
            <a:r>
              <a:rPr lang="en-US" altLang="ko-KR" sz="2600" dirty="0">
                <a:solidFill>
                  <a:schemeClr val="tx1">
                    <a:lumMod val="95000"/>
                  </a:schemeClr>
                </a:solidFill>
                <a:effectLst/>
              </a:rPr>
              <a:t> </a:t>
            </a:r>
            <a:r>
              <a:rPr lang="en-US" altLang="ko-KR" sz="2600" dirty="0" smtClean="0">
                <a:solidFill>
                  <a:schemeClr val="tx1">
                    <a:lumMod val="95000"/>
                  </a:schemeClr>
                </a:solidFill>
                <a:effectLst/>
              </a:rPr>
              <a:t>Combine best of Computer Vision</a:t>
            </a:r>
          </a:p>
          <a:p>
            <a:pPr algn="ctr">
              <a:defRPr/>
            </a:pPr>
            <a:r>
              <a:rPr lang="en-US" altLang="ko-KR" sz="2600" dirty="0" smtClean="0">
                <a:solidFill>
                  <a:schemeClr val="tx1">
                    <a:lumMod val="95000"/>
                  </a:schemeClr>
                </a:solidFill>
                <a:effectLst/>
              </a:rPr>
              <a:t> </a:t>
            </a:r>
            <a:r>
              <a:rPr lang="en-US" altLang="ko-KR" sz="2400" dirty="0">
                <a:solidFill>
                  <a:schemeClr val="tx1">
                    <a:lumMod val="95000"/>
                  </a:schemeClr>
                </a:solidFill>
                <a:effectLst/>
              </a:rPr>
              <a:t>Deep Learning </a:t>
            </a:r>
            <a:r>
              <a:rPr lang="en-US" altLang="ko-KR" sz="2400" dirty="0" smtClean="0">
                <a:solidFill>
                  <a:schemeClr val="tx1">
                    <a:lumMod val="95000"/>
                  </a:schemeClr>
                </a:solidFill>
                <a:effectLst/>
              </a:rPr>
              <a:t>and Machine Learning</a:t>
            </a:r>
            <a:endParaRPr lang="en-US" altLang="ko-KR" sz="2400" dirty="0">
              <a:solidFill>
                <a:schemeClr val="tx1">
                  <a:lumMod val="95000"/>
                </a:schemeClr>
              </a:solidFill>
              <a:effectLst/>
            </a:endParaRPr>
          </a:p>
        </p:txBody>
      </p:sp>
      <p:sp>
        <p:nvSpPr>
          <p:cNvPr id="21" name="Rectangle 20"/>
          <p:cNvSpPr/>
          <p:nvPr/>
        </p:nvSpPr>
        <p:spPr bwMode="auto">
          <a:xfrm>
            <a:off x="2514600" y="3509963"/>
            <a:ext cx="1174898" cy="1268412"/>
          </a:xfrm>
          <a:prstGeom prst="rect">
            <a:avLst/>
          </a:prstGeom>
          <a:solidFill>
            <a:schemeClr val="bg1">
              <a:lumMod val="40000"/>
              <a:lumOff val="60000"/>
            </a:schemeClr>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smtClean="0">
                <a:solidFill>
                  <a:schemeClr val="bg2"/>
                </a:solidFill>
                <a:effectLst/>
                <a:latin typeface="Neo Sans Intel" pitchFamily="34" charset="0"/>
                <a:cs typeface="Arial" pitchFamily="34" charset="0"/>
              </a:rPr>
              <a:t>CV</a:t>
            </a:r>
          </a:p>
          <a:p>
            <a:pPr algn="ctr" eaLnBrk="0" hangingPunct="0">
              <a:defRPr/>
            </a:pPr>
            <a:r>
              <a:rPr lang="en-US" sz="2000" b="1" dirty="0" smtClean="0">
                <a:solidFill>
                  <a:schemeClr val="bg2"/>
                </a:solidFill>
                <a:effectLst/>
                <a:latin typeface="Neo Sans Intel" pitchFamily="34" charset="0"/>
                <a:cs typeface="Arial" pitchFamily="34" charset="0"/>
              </a:rPr>
              <a:t>features</a:t>
            </a:r>
          </a:p>
          <a:p>
            <a:pPr algn="ctr" eaLnBrk="0" hangingPunct="0">
              <a:defRPr/>
            </a:pPr>
            <a:r>
              <a:rPr lang="en-US" sz="2000" b="1" dirty="0" err="1" smtClean="0">
                <a:solidFill>
                  <a:schemeClr val="bg2"/>
                </a:solidFill>
                <a:effectLst/>
                <a:latin typeface="Neo Sans Intel" pitchFamily="34" charset="0"/>
                <a:cs typeface="Arial" pitchFamily="34" charset="0"/>
              </a:rPr>
              <a:t>HoG</a:t>
            </a:r>
            <a:r>
              <a:rPr lang="en-US" sz="2000" b="1" dirty="0" smtClean="0">
                <a:solidFill>
                  <a:schemeClr val="bg2"/>
                </a:solidFill>
                <a:effectLst/>
                <a:latin typeface="Neo Sans Intel" pitchFamily="34" charset="0"/>
                <a:cs typeface="Arial" pitchFamily="34" charset="0"/>
              </a:rPr>
              <a:t>, SIFT </a:t>
            </a:r>
            <a:endParaRPr lang="en-US" b="1" dirty="0">
              <a:solidFill>
                <a:schemeClr val="tx1">
                  <a:lumMod val="95000"/>
                </a:schemeClr>
              </a:solidFill>
              <a:latin typeface="Neo Sans Intel" pitchFamily="34" charset="0"/>
              <a:cs typeface="Arial" pitchFamily="34" charset="0"/>
            </a:endParaRPr>
          </a:p>
        </p:txBody>
      </p:sp>
      <p:sp>
        <p:nvSpPr>
          <p:cNvPr id="5" name="Rectangle 4"/>
          <p:cNvSpPr/>
          <p:nvPr/>
        </p:nvSpPr>
        <p:spPr bwMode="auto">
          <a:xfrm>
            <a:off x="3907746" y="3509963"/>
            <a:ext cx="1107281" cy="1268412"/>
          </a:xfrm>
          <a:prstGeom prst="rect">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solidFill>
                  <a:schemeClr val="bg2"/>
                </a:solidFill>
                <a:effectLst/>
                <a:latin typeface="Neo Sans Intel" pitchFamily="34" charset="0"/>
                <a:cs typeface="Arial" pitchFamily="34" charset="0"/>
              </a:rPr>
              <a:t>Deep </a:t>
            </a:r>
            <a:endParaRPr lang="en-US" sz="2000" b="1" dirty="0" smtClean="0">
              <a:solidFill>
                <a:schemeClr val="bg2"/>
              </a:solidFill>
              <a:effectLst/>
              <a:latin typeface="Neo Sans Intel" pitchFamily="34" charset="0"/>
              <a:cs typeface="Arial" pitchFamily="34" charset="0"/>
            </a:endParaRPr>
          </a:p>
          <a:p>
            <a:pPr algn="ctr" eaLnBrk="0" hangingPunct="0">
              <a:defRPr/>
            </a:pPr>
            <a:r>
              <a:rPr lang="en-US" sz="2000" b="1" dirty="0" smtClean="0">
                <a:solidFill>
                  <a:schemeClr val="bg2"/>
                </a:solidFill>
                <a:effectLst/>
                <a:latin typeface="Neo Sans Intel" pitchFamily="34" charset="0"/>
                <a:cs typeface="Arial" pitchFamily="34" charset="0"/>
              </a:rPr>
              <a:t>NN</a:t>
            </a:r>
            <a:r>
              <a:rPr lang="en-US" b="1" dirty="0">
                <a:solidFill>
                  <a:schemeClr val="tx1">
                    <a:lumMod val="95000"/>
                  </a:schemeClr>
                </a:solidFill>
                <a:latin typeface="Neo Sans Intel" pitchFamily="34" charset="0"/>
                <a:cs typeface="Arial" pitchFamily="34" charset="0"/>
              </a:rPr>
              <a:t>...</a:t>
            </a:r>
          </a:p>
        </p:txBody>
      </p:sp>
    </p:spTree>
    <p:extLst>
      <p:ext uri="{BB962C8B-B14F-4D97-AF65-F5344CB8AC3E}">
        <p14:creationId xmlns:p14="http://schemas.microsoft.com/office/powerpoint/2010/main" val="1928673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425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4259">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425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7" grpId="0" animBg="1"/>
      <p:bldP spid="21"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lide Number Placeholder 3"/>
          <p:cNvSpPr>
            <a:spLocks noGrp="1"/>
          </p:cNvSpPr>
          <p:nvPr>
            <p:ph type="sldNum" sz="quarter" idx="10"/>
          </p:nvPr>
        </p:nvSpPr>
        <p:spPr/>
        <p:txBody>
          <a:bodyPr/>
          <a:lstStyle/>
          <a:p>
            <a:fld id="{64F81A93-B46A-D64D-AD8F-1D57A55856DE}" type="slidenum">
              <a:rPr lang="en-US"/>
              <a:pPr/>
              <a:t>5</a:t>
            </a:fld>
            <a:endParaRPr lang="en-US"/>
          </a:p>
        </p:txBody>
      </p:sp>
      <p:sp>
        <p:nvSpPr>
          <p:cNvPr id="2150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2150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21507" name="Rectangle 3"/>
          <p:cNvSpPr>
            <a:spLocks noGrp="1" noChangeArrowheads="1"/>
          </p:cNvSpPr>
          <p:nvPr>
            <p:ph type="title"/>
          </p:nvPr>
        </p:nvSpPr>
        <p:spPr>
          <a:ln/>
        </p:spPr>
        <p:txBody>
          <a:bodyPr rIns="132080"/>
          <a:lstStyle/>
          <a:p>
            <a:r>
              <a:rPr lang="en-US" sz="2000"/>
              <a:t>From Logical Neurons to Finite Automata</a:t>
            </a:r>
          </a:p>
        </p:txBody>
      </p:sp>
      <p:grpSp>
        <p:nvGrpSpPr>
          <p:cNvPr id="21508" name="Group 4"/>
          <p:cNvGrpSpPr>
            <a:grpSpLocks/>
          </p:cNvGrpSpPr>
          <p:nvPr/>
        </p:nvGrpSpPr>
        <p:grpSpPr bwMode="auto">
          <a:xfrm>
            <a:off x="1295400" y="1524000"/>
            <a:ext cx="6061075" cy="4295775"/>
            <a:chOff x="0" y="0"/>
            <a:chExt cx="4237" cy="3426"/>
          </a:xfrm>
        </p:grpSpPr>
        <p:sp>
          <p:nvSpPr>
            <p:cNvPr id="21509" name="Oval 5"/>
            <p:cNvSpPr>
              <a:spLocks/>
            </p:cNvSpPr>
            <p:nvPr/>
          </p:nvSpPr>
          <p:spPr bwMode="auto">
            <a:xfrm>
              <a:off x="538" y="176"/>
              <a:ext cx="375" cy="439"/>
            </a:xfrm>
            <a:prstGeom prst="ellips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0" name="AutoShape 6"/>
            <p:cNvSpPr>
              <a:spLocks/>
            </p:cNvSpPr>
            <p:nvPr/>
          </p:nvSpPr>
          <p:spPr bwMode="auto">
            <a:xfrm>
              <a:off x="482" y="119"/>
              <a:ext cx="130" cy="128"/>
            </a:xfrm>
            <a:custGeom>
              <a:avLst/>
              <a:gdLst>
                <a:gd name="T0" fmla="*/ 10800 w 21600"/>
                <a:gd name="T1" fmla="*/ 10800 h 21600"/>
              </a:gdLst>
              <a:ahLst/>
              <a:cxnLst>
                <a:cxn ang="0">
                  <a:pos x="T0" y="T1"/>
                </a:cxn>
              </a:cxnLst>
              <a:rect l="0" t="0" r="r" b="b"/>
              <a:pathLst>
                <a:path w="21600" h="21600">
                  <a:moveTo>
                    <a:pt x="0" y="18918"/>
                  </a:moveTo>
                  <a:cubicBezTo>
                    <a:pt x="622" y="11349"/>
                    <a:pt x="3843" y="4467"/>
                    <a:pt x="8853" y="0"/>
                  </a:cubicBezTo>
                  <a:lnTo>
                    <a:pt x="21600" y="21600"/>
                  </a:lnTo>
                  <a:close/>
                  <a:moveTo>
                    <a:pt x="0" y="18918"/>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11" name="Line 7"/>
            <p:cNvSpPr>
              <a:spLocks noChangeShapeType="1"/>
            </p:cNvSpPr>
            <p:nvPr/>
          </p:nvSpPr>
          <p:spPr bwMode="auto">
            <a:xfrm>
              <a:off x="107" y="61"/>
              <a:ext cx="456" cy="146"/>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2" name="AutoShape 8"/>
            <p:cNvSpPr>
              <a:spLocks/>
            </p:cNvSpPr>
            <p:nvPr/>
          </p:nvSpPr>
          <p:spPr bwMode="auto">
            <a:xfrm>
              <a:off x="451" y="525"/>
              <a:ext cx="128" cy="138"/>
            </a:xfrm>
            <a:custGeom>
              <a:avLst/>
              <a:gdLst>
                <a:gd name="T0" fmla="*/ 10800 w 21600"/>
                <a:gd name="T1" fmla="*/ 10800 h 21600"/>
              </a:gdLst>
              <a:ahLst/>
              <a:cxnLst>
                <a:cxn ang="0">
                  <a:pos x="T0" y="T1"/>
                </a:cxn>
              </a:cxnLst>
              <a:rect l="0" t="0" r="r" b="b"/>
              <a:pathLst>
                <a:path w="21600" h="21600">
                  <a:moveTo>
                    <a:pt x="10875" y="21600"/>
                  </a:moveTo>
                  <a:cubicBezTo>
                    <a:pt x="5345" y="18185"/>
                    <a:pt x="1388" y="12298"/>
                    <a:pt x="0" y="5420"/>
                  </a:cubicBezTo>
                  <a:lnTo>
                    <a:pt x="21600" y="0"/>
                  </a:lnTo>
                  <a:close/>
                  <a:moveTo>
                    <a:pt x="10875"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107" y="564"/>
              <a:ext cx="423" cy="165"/>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4" name="AutoShape 10"/>
            <p:cNvSpPr>
              <a:spLocks/>
            </p:cNvSpPr>
            <p:nvPr/>
          </p:nvSpPr>
          <p:spPr bwMode="auto">
            <a:xfrm>
              <a:off x="1207" y="321"/>
              <a:ext cx="131" cy="129"/>
            </a:xfrm>
            <a:custGeom>
              <a:avLst/>
              <a:gdLst>
                <a:gd name="T0" fmla="+- 0 10800 593"/>
                <a:gd name="T1" fmla="*/ T0 w 21007"/>
                <a:gd name="T2" fmla="*/ 10800 h 21600"/>
              </a:gdLst>
              <a:ahLst/>
              <a:cxnLst>
                <a:cxn ang="0">
                  <a:pos x="T1" y="T2"/>
                </a:cxn>
              </a:cxnLst>
              <a:rect l="0" t="0" r="r" b="b"/>
              <a:pathLst>
                <a:path w="21007" h="21600">
                  <a:moveTo>
                    <a:pt x="1771" y="21600"/>
                  </a:moveTo>
                  <a:cubicBezTo>
                    <a:pt x="-593" y="14716"/>
                    <a:pt x="-590" y="6881"/>
                    <a:pt x="1778" y="0"/>
                  </a:cubicBezTo>
                  <a:lnTo>
                    <a:pt x="21007" y="10811"/>
                  </a:lnTo>
                  <a:close/>
                  <a:moveTo>
                    <a:pt x="1771"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15" name="Line 11"/>
            <p:cNvSpPr>
              <a:spLocks noChangeShapeType="1"/>
            </p:cNvSpPr>
            <p:nvPr/>
          </p:nvSpPr>
          <p:spPr bwMode="auto">
            <a:xfrm>
              <a:off x="913" y="386"/>
              <a:ext cx="359"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16" name="Rectangle 12"/>
            <p:cNvSpPr>
              <a:spLocks/>
            </p:cNvSpPr>
            <p:nvPr/>
          </p:nvSpPr>
          <p:spPr bwMode="auto">
            <a:xfrm>
              <a:off x="0" y="307"/>
              <a:ext cx="427"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AND</a:t>
              </a:r>
            </a:p>
          </p:txBody>
        </p:sp>
        <p:sp>
          <p:nvSpPr>
            <p:cNvPr id="21517" name="Rectangle 13"/>
            <p:cNvSpPr>
              <a:spLocks/>
            </p:cNvSpPr>
            <p:nvPr/>
          </p:nvSpPr>
          <p:spPr bwMode="auto">
            <a:xfrm>
              <a:off x="579" y="0"/>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1</a:t>
              </a:r>
            </a:p>
          </p:txBody>
        </p:sp>
        <p:sp>
          <p:nvSpPr>
            <p:cNvPr id="21518" name="Rectangle 14"/>
            <p:cNvSpPr>
              <a:spLocks/>
            </p:cNvSpPr>
            <p:nvPr/>
          </p:nvSpPr>
          <p:spPr bwMode="auto">
            <a:xfrm>
              <a:off x="533" y="497"/>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1</a:t>
              </a:r>
            </a:p>
          </p:txBody>
        </p:sp>
        <p:sp>
          <p:nvSpPr>
            <p:cNvPr id="21519" name="Rectangle 15"/>
            <p:cNvSpPr>
              <a:spLocks/>
            </p:cNvSpPr>
            <p:nvPr/>
          </p:nvSpPr>
          <p:spPr bwMode="auto">
            <a:xfrm>
              <a:off x="628" y="267"/>
              <a:ext cx="228"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1.5</a:t>
              </a:r>
            </a:p>
          </p:txBody>
        </p:sp>
        <p:sp>
          <p:nvSpPr>
            <p:cNvPr id="21520" name="Oval 16"/>
            <p:cNvSpPr>
              <a:spLocks/>
            </p:cNvSpPr>
            <p:nvPr/>
          </p:nvSpPr>
          <p:spPr bwMode="auto">
            <a:xfrm>
              <a:off x="530" y="2374"/>
              <a:ext cx="375" cy="440"/>
            </a:xfrm>
            <a:prstGeom prst="ellips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1" name="AutoShape 17"/>
            <p:cNvSpPr>
              <a:spLocks/>
            </p:cNvSpPr>
            <p:nvPr/>
          </p:nvSpPr>
          <p:spPr bwMode="auto">
            <a:xfrm>
              <a:off x="400" y="2520"/>
              <a:ext cx="131" cy="128"/>
            </a:xfrm>
            <a:custGeom>
              <a:avLst/>
              <a:gdLst>
                <a:gd name="T0" fmla="+- 0 10800 593"/>
                <a:gd name="T1" fmla="*/ T0 w 21007"/>
                <a:gd name="T2" fmla="*/ 10800 h 21600"/>
              </a:gdLst>
              <a:ahLst/>
              <a:cxnLst>
                <a:cxn ang="0">
                  <a:pos x="T1" y="T2"/>
                </a:cxn>
              </a:cxnLst>
              <a:rect l="0" t="0" r="r" b="b"/>
              <a:pathLst>
                <a:path w="21007" h="21600">
                  <a:moveTo>
                    <a:pt x="1763" y="21600"/>
                  </a:moveTo>
                  <a:cubicBezTo>
                    <a:pt x="-593" y="14714"/>
                    <a:pt x="-587" y="6880"/>
                    <a:pt x="1779" y="0"/>
                  </a:cubicBezTo>
                  <a:lnTo>
                    <a:pt x="21007" y="10823"/>
                  </a:lnTo>
                  <a:close/>
                  <a:moveTo>
                    <a:pt x="1763"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22" name="Line 18"/>
            <p:cNvSpPr>
              <a:spLocks noChangeShapeType="1"/>
            </p:cNvSpPr>
            <p:nvPr/>
          </p:nvSpPr>
          <p:spPr bwMode="auto">
            <a:xfrm>
              <a:off x="41" y="2584"/>
              <a:ext cx="424"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3" name="AutoShape 19"/>
            <p:cNvSpPr>
              <a:spLocks/>
            </p:cNvSpPr>
            <p:nvPr/>
          </p:nvSpPr>
          <p:spPr bwMode="auto">
            <a:xfrm>
              <a:off x="1199" y="2520"/>
              <a:ext cx="130" cy="128"/>
            </a:xfrm>
            <a:custGeom>
              <a:avLst/>
              <a:gdLst>
                <a:gd name="T0" fmla="+- 0 10800 591"/>
                <a:gd name="T1" fmla="*/ T0 w 21009"/>
                <a:gd name="T2" fmla="*/ 10800 h 21600"/>
              </a:gdLst>
              <a:ahLst/>
              <a:cxnLst>
                <a:cxn ang="0">
                  <a:pos x="T1" y="T2"/>
                </a:cxn>
              </a:cxnLst>
              <a:rect l="0" t="0" r="r" b="b"/>
              <a:pathLst>
                <a:path w="21009" h="21600">
                  <a:moveTo>
                    <a:pt x="1755" y="21600"/>
                  </a:moveTo>
                  <a:cubicBezTo>
                    <a:pt x="-591" y="14713"/>
                    <a:pt x="-585" y="6882"/>
                    <a:pt x="1771" y="0"/>
                  </a:cubicBezTo>
                  <a:lnTo>
                    <a:pt x="21009" y="10823"/>
                  </a:lnTo>
                  <a:close/>
                  <a:moveTo>
                    <a:pt x="1755"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24" name="Line 20"/>
            <p:cNvSpPr>
              <a:spLocks noChangeShapeType="1"/>
            </p:cNvSpPr>
            <p:nvPr/>
          </p:nvSpPr>
          <p:spPr bwMode="auto">
            <a:xfrm>
              <a:off x="905" y="2584"/>
              <a:ext cx="359"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5" name="Rectangle 21"/>
            <p:cNvSpPr>
              <a:spLocks/>
            </p:cNvSpPr>
            <p:nvPr/>
          </p:nvSpPr>
          <p:spPr bwMode="auto">
            <a:xfrm>
              <a:off x="160" y="2188"/>
              <a:ext cx="400"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NOT</a:t>
              </a:r>
            </a:p>
          </p:txBody>
        </p:sp>
        <p:sp>
          <p:nvSpPr>
            <p:cNvPr id="21526" name="Rectangle 22"/>
            <p:cNvSpPr>
              <a:spLocks/>
            </p:cNvSpPr>
            <p:nvPr/>
          </p:nvSpPr>
          <p:spPr bwMode="auto">
            <a:xfrm>
              <a:off x="272" y="2552"/>
              <a:ext cx="154"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-1</a:t>
              </a:r>
            </a:p>
          </p:txBody>
        </p:sp>
        <p:sp>
          <p:nvSpPr>
            <p:cNvPr id="21527" name="Rectangle 23"/>
            <p:cNvSpPr>
              <a:spLocks/>
            </p:cNvSpPr>
            <p:nvPr/>
          </p:nvSpPr>
          <p:spPr bwMode="auto">
            <a:xfrm>
              <a:off x="693" y="2466"/>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0</a:t>
              </a:r>
            </a:p>
          </p:txBody>
        </p:sp>
        <p:sp>
          <p:nvSpPr>
            <p:cNvPr id="21528" name="Oval 24"/>
            <p:cNvSpPr>
              <a:spLocks/>
            </p:cNvSpPr>
            <p:nvPr/>
          </p:nvSpPr>
          <p:spPr bwMode="auto">
            <a:xfrm>
              <a:off x="538" y="1265"/>
              <a:ext cx="375" cy="440"/>
            </a:xfrm>
            <a:prstGeom prst="ellips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29" name="AutoShape 25"/>
            <p:cNvSpPr>
              <a:spLocks/>
            </p:cNvSpPr>
            <p:nvPr/>
          </p:nvSpPr>
          <p:spPr bwMode="auto">
            <a:xfrm>
              <a:off x="481" y="1208"/>
              <a:ext cx="131" cy="129"/>
            </a:xfrm>
            <a:custGeom>
              <a:avLst/>
              <a:gdLst>
                <a:gd name="T0" fmla="*/ 10800 w 21600"/>
                <a:gd name="T1" fmla="*/ 10800 h 21600"/>
              </a:gdLst>
              <a:ahLst/>
              <a:cxnLst>
                <a:cxn ang="0">
                  <a:pos x="T0" y="T1"/>
                </a:cxn>
              </a:cxnLst>
              <a:rect l="0" t="0" r="r" b="b"/>
              <a:pathLst>
                <a:path w="21600" h="21600">
                  <a:moveTo>
                    <a:pt x="0" y="18893"/>
                  </a:moveTo>
                  <a:cubicBezTo>
                    <a:pt x="628" y="11332"/>
                    <a:pt x="3852" y="4459"/>
                    <a:pt x="8862" y="0"/>
                  </a:cubicBezTo>
                  <a:lnTo>
                    <a:pt x="21600" y="21600"/>
                  </a:lnTo>
                  <a:close/>
                  <a:moveTo>
                    <a:pt x="0" y="18893"/>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30" name="Line 26"/>
            <p:cNvSpPr>
              <a:spLocks noChangeShapeType="1"/>
            </p:cNvSpPr>
            <p:nvPr/>
          </p:nvSpPr>
          <p:spPr bwMode="auto">
            <a:xfrm>
              <a:off x="53" y="1155"/>
              <a:ext cx="510" cy="142"/>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31" name="AutoShape 27"/>
            <p:cNvSpPr>
              <a:spLocks/>
            </p:cNvSpPr>
            <p:nvPr/>
          </p:nvSpPr>
          <p:spPr bwMode="auto">
            <a:xfrm>
              <a:off x="451" y="1614"/>
              <a:ext cx="128" cy="138"/>
            </a:xfrm>
            <a:custGeom>
              <a:avLst/>
              <a:gdLst>
                <a:gd name="T0" fmla="*/ 10800 w 21600"/>
                <a:gd name="T1" fmla="*/ 10800 h 21600"/>
              </a:gdLst>
              <a:ahLst/>
              <a:cxnLst>
                <a:cxn ang="0">
                  <a:pos x="T0" y="T1"/>
                </a:cxn>
              </a:cxnLst>
              <a:rect l="0" t="0" r="r" b="b"/>
              <a:pathLst>
                <a:path w="21600" h="21600">
                  <a:moveTo>
                    <a:pt x="10873" y="21600"/>
                  </a:moveTo>
                  <a:cubicBezTo>
                    <a:pt x="5348" y="18189"/>
                    <a:pt x="1392" y="12311"/>
                    <a:pt x="0" y="5443"/>
                  </a:cubicBezTo>
                  <a:lnTo>
                    <a:pt x="21600" y="0"/>
                  </a:lnTo>
                  <a:close/>
                  <a:moveTo>
                    <a:pt x="10873"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32" name="Line 28"/>
            <p:cNvSpPr>
              <a:spLocks noChangeShapeType="1"/>
            </p:cNvSpPr>
            <p:nvPr/>
          </p:nvSpPr>
          <p:spPr bwMode="auto">
            <a:xfrm rot="10800000" flipH="1">
              <a:off x="53" y="1653"/>
              <a:ext cx="477" cy="23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33" name="AutoShape 29"/>
            <p:cNvSpPr>
              <a:spLocks/>
            </p:cNvSpPr>
            <p:nvPr/>
          </p:nvSpPr>
          <p:spPr bwMode="auto">
            <a:xfrm>
              <a:off x="1207" y="1410"/>
              <a:ext cx="131" cy="128"/>
            </a:xfrm>
            <a:custGeom>
              <a:avLst/>
              <a:gdLst>
                <a:gd name="T0" fmla="+- 0 10800 594"/>
                <a:gd name="T1" fmla="*/ T0 w 21006"/>
                <a:gd name="T2" fmla="*/ 10800 h 21600"/>
              </a:gdLst>
              <a:ahLst/>
              <a:cxnLst>
                <a:cxn ang="0">
                  <a:pos x="T1" y="T2"/>
                </a:cxn>
              </a:cxnLst>
              <a:rect l="0" t="0" r="r" b="b"/>
              <a:pathLst>
                <a:path w="21006" h="21600">
                  <a:moveTo>
                    <a:pt x="1780" y="21600"/>
                  </a:moveTo>
                  <a:cubicBezTo>
                    <a:pt x="-594" y="14719"/>
                    <a:pt x="-594" y="6881"/>
                    <a:pt x="1780" y="0"/>
                  </a:cubicBezTo>
                  <a:lnTo>
                    <a:pt x="21006" y="10800"/>
                  </a:lnTo>
                  <a:close/>
                  <a:moveTo>
                    <a:pt x="1780" y="21600"/>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34" name="Line 30"/>
            <p:cNvSpPr>
              <a:spLocks noChangeShapeType="1"/>
            </p:cNvSpPr>
            <p:nvPr/>
          </p:nvSpPr>
          <p:spPr bwMode="auto">
            <a:xfrm>
              <a:off x="913" y="1475"/>
              <a:ext cx="359"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35" name="Rectangle 31"/>
            <p:cNvSpPr>
              <a:spLocks/>
            </p:cNvSpPr>
            <p:nvPr/>
          </p:nvSpPr>
          <p:spPr bwMode="auto">
            <a:xfrm>
              <a:off x="0" y="1396"/>
              <a:ext cx="263"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OR</a:t>
              </a:r>
            </a:p>
          </p:txBody>
        </p:sp>
        <p:sp>
          <p:nvSpPr>
            <p:cNvPr id="21536" name="Rectangle 32"/>
            <p:cNvSpPr>
              <a:spLocks/>
            </p:cNvSpPr>
            <p:nvPr/>
          </p:nvSpPr>
          <p:spPr bwMode="auto">
            <a:xfrm>
              <a:off x="579" y="1089"/>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1</a:t>
              </a:r>
            </a:p>
          </p:txBody>
        </p:sp>
        <p:sp>
          <p:nvSpPr>
            <p:cNvPr id="21537" name="Rectangle 33"/>
            <p:cNvSpPr>
              <a:spLocks/>
            </p:cNvSpPr>
            <p:nvPr/>
          </p:nvSpPr>
          <p:spPr bwMode="auto">
            <a:xfrm>
              <a:off x="579" y="1580"/>
              <a:ext cx="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dirty="0">
                  <a:solidFill>
                    <a:srgbClr val="0000D4"/>
                  </a:solidFill>
                  <a:latin typeface="Palatino" charset="0"/>
                  <a:ea typeface="Palatino" charset="0"/>
                  <a:cs typeface="Palatino" charset="0"/>
                  <a:sym typeface="Palatino" charset="0"/>
                </a:rPr>
                <a:t>1</a:t>
              </a:r>
            </a:p>
          </p:txBody>
        </p:sp>
        <p:sp>
          <p:nvSpPr>
            <p:cNvPr id="21538" name="Rectangle 34"/>
            <p:cNvSpPr>
              <a:spLocks/>
            </p:cNvSpPr>
            <p:nvPr/>
          </p:nvSpPr>
          <p:spPr bwMode="auto">
            <a:xfrm>
              <a:off x="628" y="1356"/>
              <a:ext cx="228"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0000D4"/>
                  </a:solidFill>
                  <a:latin typeface="Palatino" charset="0"/>
                  <a:ea typeface="Palatino" charset="0"/>
                  <a:cs typeface="Palatino" charset="0"/>
                  <a:sym typeface="Palatino" charset="0"/>
                </a:rPr>
                <a:t>0.5</a:t>
              </a:r>
            </a:p>
          </p:txBody>
        </p:sp>
        <p:sp>
          <p:nvSpPr>
            <p:cNvPr id="21541" name="Rectangle 37"/>
            <p:cNvSpPr>
              <a:spLocks/>
            </p:cNvSpPr>
            <p:nvPr/>
          </p:nvSpPr>
          <p:spPr bwMode="auto">
            <a:xfrm>
              <a:off x="2201" y="1037"/>
              <a:ext cx="669" cy="460"/>
            </a:xfrm>
            <a:prstGeom prst="rect">
              <a:avLst/>
            </a:prstGeom>
            <a:solidFill>
              <a:srgbClr val="FFFFFF"/>
            </a:solidFill>
            <a:ln w="25400" cap="flat">
              <a:solidFill>
                <a:srgbClr val="008011"/>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21542" name="AutoShape 38"/>
            <p:cNvSpPr>
              <a:spLocks/>
            </p:cNvSpPr>
            <p:nvPr/>
          </p:nvSpPr>
          <p:spPr bwMode="auto">
            <a:xfrm>
              <a:off x="2279" y="891"/>
              <a:ext cx="106" cy="159"/>
            </a:xfrm>
            <a:custGeom>
              <a:avLst/>
              <a:gdLst>
                <a:gd name="T0" fmla="*/ 10800 w 21600"/>
                <a:gd name="T1" fmla="+- 0 10800 591"/>
                <a:gd name="T2" fmla="*/ 10800 h 21009"/>
              </a:gdLst>
              <a:ahLst/>
              <a:cxnLst>
                <a:cxn ang="0">
                  <a:pos x="T0" y="T2"/>
                </a:cxn>
              </a:cxnLst>
              <a:rect l="0" t="0" r="r" b="b"/>
              <a:pathLst>
                <a:path w="21600" h="21009">
                  <a:moveTo>
                    <a:pt x="0" y="1772"/>
                  </a:moveTo>
                  <a:cubicBezTo>
                    <a:pt x="6883" y="-591"/>
                    <a:pt x="14717" y="-591"/>
                    <a:pt x="21600" y="1772"/>
                  </a:cubicBezTo>
                  <a:lnTo>
                    <a:pt x="10800" y="21009"/>
                  </a:lnTo>
                  <a:close/>
                  <a:moveTo>
                    <a:pt x="0" y="1772"/>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3" name="Line 39"/>
            <p:cNvSpPr>
              <a:spLocks noChangeShapeType="1"/>
            </p:cNvSpPr>
            <p:nvPr/>
          </p:nvSpPr>
          <p:spPr bwMode="auto">
            <a:xfrm>
              <a:off x="2332" y="663"/>
              <a:ext cx="1" cy="30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44" name="AutoShape 40"/>
            <p:cNvSpPr>
              <a:spLocks/>
            </p:cNvSpPr>
            <p:nvPr/>
          </p:nvSpPr>
          <p:spPr bwMode="auto">
            <a:xfrm>
              <a:off x="2507" y="881"/>
              <a:ext cx="106" cy="159"/>
            </a:xfrm>
            <a:custGeom>
              <a:avLst/>
              <a:gdLst>
                <a:gd name="T0" fmla="*/ 10800 w 21600"/>
                <a:gd name="T1" fmla="+- 0 10800 591"/>
                <a:gd name="T2" fmla="*/ 10800 h 21009"/>
              </a:gdLst>
              <a:ahLst/>
              <a:cxnLst>
                <a:cxn ang="0">
                  <a:pos x="T0" y="T2"/>
                </a:cxn>
              </a:cxnLst>
              <a:rect l="0" t="0" r="r" b="b"/>
              <a:pathLst>
                <a:path w="21600" h="21009">
                  <a:moveTo>
                    <a:pt x="0" y="1772"/>
                  </a:moveTo>
                  <a:cubicBezTo>
                    <a:pt x="6883" y="-591"/>
                    <a:pt x="14717" y="-591"/>
                    <a:pt x="21600" y="1772"/>
                  </a:cubicBezTo>
                  <a:lnTo>
                    <a:pt x="10800" y="21009"/>
                  </a:lnTo>
                  <a:close/>
                  <a:moveTo>
                    <a:pt x="0" y="1772"/>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5" name="Line 41"/>
            <p:cNvSpPr>
              <a:spLocks noChangeShapeType="1"/>
            </p:cNvSpPr>
            <p:nvPr/>
          </p:nvSpPr>
          <p:spPr bwMode="auto">
            <a:xfrm>
              <a:off x="2560" y="643"/>
              <a:ext cx="1" cy="31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46" name="AutoShape 42"/>
            <p:cNvSpPr>
              <a:spLocks/>
            </p:cNvSpPr>
            <p:nvPr/>
          </p:nvSpPr>
          <p:spPr bwMode="auto">
            <a:xfrm>
              <a:off x="2703" y="881"/>
              <a:ext cx="105" cy="159"/>
            </a:xfrm>
            <a:custGeom>
              <a:avLst/>
              <a:gdLst>
                <a:gd name="T0" fmla="*/ 10800 w 21600"/>
                <a:gd name="T1" fmla="+- 0 10800 594"/>
                <a:gd name="T2" fmla="*/ 10800 h 21006"/>
              </a:gdLst>
              <a:ahLst/>
              <a:cxnLst>
                <a:cxn ang="0">
                  <a:pos x="T0" y="T2"/>
                </a:cxn>
              </a:cxnLst>
              <a:rect l="0" t="0" r="r" b="b"/>
              <a:pathLst>
                <a:path w="21600" h="21006">
                  <a:moveTo>
                    <a:pt x="0" y="1781"/>
                  </a:moveTo>
                  <a:cubicBezTo>
                    <a:pt x="6880" y="-591"/>
                    <a:pt x="14716" y="-594"/>
                    <a:pt x="21600" y="1771"/>
                  </a:cubicBezTo>
                  <a:lnTo>
                    <a:pt x="10814" y="21006"/>
                  </a:lnTo>
                  <a:close/>
                  <a:moveTo>
                    <a:pt x="0" y="1781"/>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7" name="Line 43"/>
            <p:cNvSpPr>
              <a:spLocks noChangeShapeType="1"/>
            </p:cNvSpPr>
            <p:nvPr/>
          </p:nvSpPr>
          <p:spPr bwMode="auto">
            <a:xfrm>
              <a:off x="2756" y="653"/>
              <a:ext cx="1" cy="30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48" name="AutoShape 44"/>
            <p:cNvSpPr>
              <a:spLocks/>
            </p:cNvSpPr>
            <p:nvPr/>
          </p:nvSpPr>
          <p:spPr bwMode="auto">
            <a:xfrm>
              <a:off x="2352" y="1732"/>
              <a:ext cx="106" cy="159"/>
            </a:xfrm>
            <a:custGeom>
              <a:avLst/>
              <a:gdLst>
                <a:gd name="T0" fmla="*/ 10800 w 21600"/>
                <a:gd name="T1" fmla="+- 0 10800 596"/>
                <a:gd name="T2" fmla="*/ 10800 h 21004"/>
              </a:gdLst>
              <a:ahLst/>
              <a:cxnLst>
                <a:cxn ang="0">
                  <a:pos x="T0" y="T2"/>
                </a:cxn>
              </a:cxnLst>
              <a:rect l="0" t="0" r="r" b="b"/>
              <a:pathLst>
                <a:path w="21600" h="21004">
                  <a:moveTo>
                    <a:pt x="0" y="1787"/>
                  </a:moveTo>
                  <a:cubicBezTo>
                    <a:pt x="6880" y="-596"/>
                    <a:pt x="14720" y="-596"/>
                    <a:pt x="21600" y="1787"/>
                  </a:cubicBezTo>
                  <a:lnTo>
                    <a:pt x="10800" y="21004"/>
                  </a:lnTo>
                  <a:close/>
                  <a:moveTo>
                    <a:pt x="0" y="1787"/>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49" name="Line 45"/>
            <p:cNvSpPr>
              <a:spLocks noChangeShapeType="1"/>
            </p:cNvSpPr>
            <p:nvPr/>
          </p:nvSpPr>
          <p:spPr bwMode="auto">
            <a:xfrm>
              <a:off x="2405" y="1495"/>
              <a:ext cx="1" cy="31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50" name="AutoShape 46"/>
            <p:cNvSpPr>
              <a:spLocks/>
            </p:cNvSpPr>
            <p:nvPr/>
          </p:nvSpPr>
          <p:spPr bwMode="auto">
            <a:xfrm>
              <a:off x="2629" y="1732"/>
              <a:ext cx="105" cy="159"/>
            </a:xfrm>
            <a:custGeom>
              <a:avLst/>
              <a:gdLst>
                <a:gd name="T0" fmla="*/ 10800 w 21600"/>
                <a:gd name="T1" fmla="+- 0 10800 595"/>
                <a:gd name="T2" fmla="*/ 10800 h 21005"/>
              </a:gdLst>
              <a:ahLst/>
              <a:cxnLst>
                <a:cxn ang="0">
                  <a:pos x="T0" y="T2"/>
                </a:cxn>
              </a:cxnLst>
              <a:rect l="0" t="0" r="r" b="b"/>
              <a:pathLst>
                <a:path w="21600" h="21005">
                  <a:moveTo>
                    <a:pt x="0" y="1784"/>
                  </a:moveTo>
                  <a:cubicBezTo>
                    <a:pt x="6879" y="-588"/>
                    <a:pt x="14714" y="-595"/>
                    <a:pt x="21600" y="1765"/>
                  </a:cubicBezTo>
                  <a:lnTo>
                    <a:pt x="10827" y="21005"/>
                  </a:lnTo>
                  <a:close/>
                  <a:moveTo>
                    <a:pt x="0" y="1784"/>
                  </a:moveTo>
                </a:path>
              </a:pathLst>
            </a:custGeom>
            <a:solidFill>
              <a:srgbClr val="008011"/>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51" name="Line 47"/>
            <p:cNvSpPr>
              <a:spLocks noChangeShapeType="1"/>
            </p:cNvSpPr>
            <p:nvPr/>
          </p:nvSpPr>
          <p:spPr bwMode="auto">
            <a:xfrm>
              <a:off x="2682" y="1495"/>
              <a:ext cx="1" cy="317"/>
            </a:xfrm>
            <a:prstGeom prst="line">
              <a:avLst/>
            </a:prstGeom>
            <a:noFill/>
            <a:ln w="25400" cap="flat">
              <a:solidFill>
                <a:srgbClr val="008011"/>
              </a:solidFill>
              <a:prstDash val="solid"/>
              <a:round/>
              <a:headEnd type="none" w="med" len="med"/>
              <a:tailEnd type="none" w="med" len="med"/>
            </a:ln>
          </p:spPr>
          <p:txBody>
            <a:bodyPr lIns="0" tIns="0" rIns="0" bIns="0">
              <a:prstTxWarp prst="textNoShape">
                <a:avLst/>
              </a:prstTxWarp>
            </a:bodyPr>
            <a:lstStyle/>
            <a:p>
              <a:endParaRPr lang="en-US"/>
            </a:p>
          </p:txBody>
        </p:sp>
        <p:sp>
          <p:nvSpPr>
            <p:cNvPr id="21552" name="Rectangle 48"/>
            <p:cNvSpPr>
              <a:spLocks/>
            </p:cNvSpPr>
            <p:nvPr/>
          </p:nvSpPr>
          <p:spPr bwMode="auto">
            <a:xfrm>
              <a:off x="3155" y="1228"/>
              <a:ext cx="591"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X        Y</a:t>
              </a:r>
            </a:p>
          </p:txBody>
        </p:sp>
        <p:sp>
          <p:nvSpPr>
            <p:cNvPr id="21553" name="Rectangle 49"/>
            <p:cNvSpPr>
              <a:spLocks/>
            </p:cNvSpPr>
            <p:nvPr/>
          </p:nvSpPr>
          <p:spPr bwMode="auto">
            <a:xfrm>
              <a:off x="3302" y="1198"/>
              <a:ext cx="147" cy="176"/>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Symbol" charset="2"/>
                  <a:ea typeface="Symbol" charset="2"/>
                  <a:cs typeface="Symbol" charset="2"/>
                  <a:sym typeface="Symbol" charset="2"/>
                </a:rPr>
                <a:t>®</a:t>
              </a:r>
            </a:p>
          </p:txBody>
        </p:sp>
        <p:sp>
          <p:nvSpPr>
            <p:cNvPr id="21554" name="Rectangle 50"/>
            <p:cNvSpPr>
              <a:spLocks/>
            </p:cNvSpPr>
            <p:nvPr/>
          </p:nvSpPr>
          <p:spPr bwMode="auto">
            <a:xfrm>
              <a:off x="3147" y="703"/>
              <a:ext cx="965"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Boolean Net</a:t>
              </a:r>
            </a:p>
          </p:txBody>
        </p:sp>
        <p:sp>
          <p:nvSpPr>
            <p:cNvPr id="21555" name="Rectangle 51"/>
            <p:cNvSpPr>
              <a:spLocks/>
            </p:cNvSpPr>
            <p:nvPr/>
          </p:nvSpPr>
          <p:spPr bwMode="auto">
            <a:xfrm>
              <a:off x="2250" y="2444"/>
              <a:ext cx="669" cy="419"/>
            </a:xfrm>
            <a:prstGeom prst="rect">
              <a:avLst/>
            </a:prstGeom>
            <a:solidFill>
              <a:srgbClr val="FFFFFF"/>
            </a:solidFill>
            <a:ln w="25400" cap="flat">
              <a:solidFill>
                <a:srgbClr val="DD0806"/>
              </a:solidFill>
              <a:prstDash val="solid"/>
              <a:miter lim="800000"/>
              <a:headEnd type="none" w="med" len="med"/>
              <a:tailEnd type="none" w="med" len="med"/>
            </a:ln>
          </p:spPr>
          <p:txBody>
            <a:bodyPr lIns="0" tIns="0" rIns="0" bIns="0">
              <a:prstTxWarp prst="textNoShape">
                <a:avLst/>
              </a:prstTxWarp>
            </a:bodyPr>
            <a:lstStyle/>
            <a:p>
              <a:endParaRPr lang="en-US"/>
            </a:p>
          </p:txBody>
        </p:sp>
        <p:sp>
          <p:nvSpPr>
            <p:cNvPr id="21556" name="AutoShape 52"/>
            <p:cNvSpPr>
              <a:spLocks/>
            </p:cNvSpPr>
            <p:nvPr/>
          </p:nvSpPr>
          <p:spPr bwMode="auto">
            <a:xfrm>
              <a:off x="2377" y="2297"/>
              <a:ext cx="105" cy="159"/>
            </a:xfrm>
            <a:custGeom>
              <a:avLst/>
              <a:gdLst>
                <a:gd name="T0" fmla="*/ 10800 w 21600"/>
                <a:gd name="T1" fmla="+- 0 10800 594"/>
                <a:gd name="T2" fmla="*/ 10800 h 21006"/>
              </a:gdLst>
              <a:ahLst/>
              <a:cxnLst>
                <a:cxn ang="0">
                  <a:pos x="T0" y="T2"/>
                </a:cxn>
              </a:cxnLst>
              <a:rect l="0" t="0" r="r" b="b"/>
              <a:pathLst>
                <a:path w="21600" h="21006">
                  <a:moveTo>
                    <a:pt x="0" y="1781"/>
                  </a:moveTo>
                  <a:cubicBezTo>
                    <a:pt x="6880" y="-591"/>
                    <a:pt x="14716" y="-594"/>
                    <a:pt x="21600" y="1771"/>
                  </a:cubicBezTo>
                  <a:lnTo>
                    <a:pt x="10814" y="21006"/>
                  </a:lnTo>
                  <a:close/>
                  <a:moveTo>
                    <a:pt x="0" y="1781"/>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57" name="Line 53"/>
            <p:cNvSpPr>
              <a:spLocks noChangeShapeType="1"/>
            </p:cNvSpPr>
            <p:nvPr/>
          </p:nvSpPr>
          <p:spPr bwMode="auto">
            <a:xfrm>
              <a:off x="2429" y="2188"/>
              <a:ext cx="1" cy="188"/>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58" name="AutoShape 54"/>
            <p:cNvSpPr>
              <a:spLocks/>
            </p:cNvSpPr>
            <p:nvPr/>
          </p:nvSpPr>
          <p:spPr bwMode="auto">
            <a:xfrm>
              <a:off x="2394" y="3268"/>
              <a:ext cx="105" cy="158"/>
            </a:xfrm>
            <a:custGeom>
              <a:avLst/>
              <a:gdLst>
                <a:gd name="T0" fmla="*/ 10800 w 21600"/>
                <a:gd name="T1" fmla="+- 0 10800 589"/>
                <a:gd name="T2" fmla="*/ 10800 h 21011"/>
              </a:gdLst>
              <a:ahLst/>
              <a:cxnLst>
                <a:cxn ang="0">
                  <a:pos x="T0" y="T2"/>
                </a:cxn>
              </a:cxnLst>
              <a:rect l="0" t="0" r="r" b="b"/>
              <a:pathLst>
                <a:path w="21600" h="21011">
                  <a:moveTo>
                    <a:pt x="0" y="1765"/>
                  </a:moveTo>
                  <a:cubicBezTo>
                    <a:pt x="6884" y="-589"/>
                    <a:pt x="14716" y="-589"/>
                    <a:pt x="21600" y="1765"/>
                  </a:cubicBezTo>
                  <a:lnTo>
                    <a:pt x="10800" y="21011"/>
                  </a:lnTo>
                  <a:close/>
                  <a:moveTo>
                    <a:pt x="0" y="1765"/>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59" name="Line 55"/>
            <p:cNvSpPr>
              <a:spLocks noChangeShapeType="1"/>
            </p:cNvSpPr>
            <p:nvPr/>
          </p:nvSpPr>
          <p:spPr bwMode="auto">
            <a:xfrm>
              <a:off x="2446" y="2852"/>
              <a:ext cx="1" cy="495"/>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0" name="AutoShape 56"/>
            <p:cNvSpPr>
              <a:spLocks/>
            </p:cNvSpPr>
            <p:nvPr/>
          </p:nvSpPr>
          <p:spPr bwMode="auto">
            <a:xfrm>
              <a:off x="2670" y="2287"/>
              <a:ext cx="106" cy="159"/>
            </a:xfrm>
            <a:custGeom>
              <a:avLst/>
              <a:gdLst>
                <a:gd name="T0" fmla="*/ 10800 w 21600"/>
                <a:gd name="T1" fmla="+- 0 10800 591"/>
                <a:gd name="T2" fmla="*/ 10800 h 21009"/>
              </a:gdLst>
              <a:ahLst/>
              <a:cxnLst>
                <a:cxn ang="0">
                  <a:pos x="T0" y="T2"/>
                </a:cxn>
              </a:cxnLst>
              <a:rect l="0" t="0" r="r" b="b"/>
              <a:pathLst>
                <a:path w="21600" h="21009">
                  <a:moveTo>
                    <a:pt x="0" y="1772"/>
                  </a:moveTo>
                  <a:cubicBezTo>
                    <a:pt x="6883" y="-591"/>
                    <a:pt x="14717" y="-591"/>
                    <a:pt x="21600" y="1772"/>
                  </a:cubicBezTo>
                  <a:lnTo>
                    <a:pt x="10800" y="21009"/>
                  </a:lnTo>
                  <a:close/>
                  <a:moveTo>
                    <a:pt x="0" y="1772"/>
                  </a:moveTo>
                </a:path>
              </a:pathLst>
            </a:custGeom>
            <a:solidFill>
              <a:srgbClr val="DD0806"/>
            </a:solidFill>
            <a:ln w="9525" cap="flat">
              <a:noFill/>
              <a:round/>
              <a:headEnd type="none" w="med" len="med"/>
              <a:tailEnd type="none" w="med" len="med"/>
            </a:ln>
          </p:spPr>
          <p:txBody>
            <a:bodyPr lIns="0" tIns="0" rIns="0" bIns="0">
              <a:prstTxWarp prst="textNoShape">
                <a:avLst/>
              </a:prstTxWarp>
            </a:bodyPr>
            <a:lstStyle/>
            <a:p>
              <a:endParaRPr lang="en-US"/>
            </a:p>
          </p:txBody>
        </p:sp>
        <p:sp>
          <p:nvSpPr>
            <p:cNvPr id="21561" name="Line 57"/>
            <p:cNvSpPr>
              <a:spLocks noChangeShapeType="1"/>
            </p:cNvSpPr>
            <p:nvPr/>
          </p:nvSpPr>
          <p:spPr bwMode="auto">
            <a:xfrm>
              <a:off x="2723" y="2228"/>
              <a:ext cx="1" cy="138"/>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2" name="Line 58"/>
            <p:cNvSpPr>
              <a:spLocks noChangeShapeType="1"/>
            </p:cNvSpPr>
            <p:nvPr/>
          </p:nvSpPr>
          <p:spPr bwMode="auto">
            <a:xfrm>
              <a:off x="2747" y="2871"/>
              <a:ext cx="1" cy="169"/>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3" name="Line 59"/>
            <p:cNvSpPr>
              <a:spLocks noChangeShapeType="1"/>
            </p:cNvSpPr>
            <p:nvPr/>
          </p:nvSpPr>
          <p:spPr bwMode="auto">
            <a:xfrm>
              <a:off x="2747" y="3040"/>
              <a:ext cx="514"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4" name="Line 60"/>
            <p:cNvSpPr>
              <a:spLocks noChangeShapeType="1"/>
            </p:cNvSpPr>
            <p:nvPr/>
          </p:nvSpPr>
          <p:spPr bwMode="auto">
            <a:xfrm rot="10800000" flipH="1">
              <a:off x="3269" y="2158"/>
              <a:ext cx="1" cy="872"/>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5" name="Line 61"/>
            <p:cNvSpPr>
              <a:spLocks noChangeShapeType="1"/>
            </p:cNvSpPr>
            <p:nvPr/>
          </p:nvSpPr>
          <p:spPr bwMode="auto">
            <a:xfrm flipH="1">
              <a:off x="2723" y="2158"/>
              <a:ext cx="546" cy="1"/>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6" name="Line 62"/>
            <p:cNvSpPr>
              <a:spLocks noChangeShapeType="1"/>
            </p:cNvSpPr>
            <p:nvPr/>
          </p:nvSpPr>
          <p:spPr bwMode="auto">
            <a:xfrm>
              <a:off x="2723" y="2158"/>
              <a:ext cx="1" cy="129"/>
            </a:xfrm>
            <a:prstGeom prst="line">
              <a:avLst/>
            </a:prstGeom>
            <a:noFill/>
            <a:ln w="25400" cap="flat">
              <a:solidFill>
                <a:srgbClr val="DD0806"/>
              </a:solidFill>
              <a:prstDash val="solid"/>
              <a:round/>
              <a:headEnd type="none" w="med" len="med"/>
              <a:tailEnd type="none" w="med" len="med"/>
            </a:ln>
          </p:spPr>
          <p:txBody>
            <a:bodyPr lIns="0" tIns="0" rIns="0" bIns="0">
              <a:prstTxWarp prst="textNoShape">
                <a:avLst/>
              </a:prstTxWarp>
            </a:bodyPr>
            <a:lstStyle/>
            <a:p>
              <a:endParaRPr lang="en-US"/>
            </a:p>
          </p:txBody>
        </p:sp>
        <p:sp>
          <p:nvSpPr>
            <p:cNvPr id="21567" name="Rectangle 63"/>
            <p:cNvSpPr>
              <a:spLocks/>
            </p:cNvSpPr>
            <p:nvPr/>
          </p:nvSpPr>
          <p:spPr bwMode="auto">
            <a:xfrm>
              <a:off x="2242" y="2178"/>
              <a:ext cx="125"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X</a:t>
              </a:r>
            </a:p>
          </p:txBody>
        </p:sp>
        <p:sp>
          <p:nvSpPr>
            <p:cNvPr id="21568" name="Rectangle 64"/>
            <p:cNvSpPr>
              <a:spLocks/>
            </p:cNvSpPr>
            <p:nvPr/>
          </p:nvSpPr>
          <p:spPr bwMode="auto">
            <a:xfrm>
              <a:off x="2266" y="3040"/>
              <a:ext cx="125"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Y</a:t>
              </a:r>
            </a:p>
          </p:txBody>
        </p:sp>
        <p:sp>
          <p:nvSpPr>
            <p:cNvPr id="21569" name="Rectangle 65"/>
            <p:cNvSpPr>
              <a:spLocks/>
            </p:cNvSpPr>
            <p:nvPr/>
          </p:nvSpPr>
          <p:spPr bwMode="auto">
            <a:xfrm>
              <a:off x="2992" y="3070"/>
              <a:ext cx="14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Q</a:t>
              </a:r>
            </a:p>
          </p:txBody>
        </p:sp>
        <p:sp>
          <p:nvSpPr>
            <p:cNvPr id="21570" name="Rectangle 66"/>
            <p:cNvSpPr>
              <a:spLocks/>
            </p:cNvSpPr>
            <p:nvPr/>
          </p:nvSpPr>
          <p:spPr bwMode="auto">
            <a:xfrm>
              <a:off x="3334" y="2406"/>
              <a:ext cx="496"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Finite </a:t>
              </a:r>
            </a:p>
          </p:txBody>
        </p:sp>
        <p:sp>
          <p:nvSpPr>
            <p:cNvPr id="21571" name="Rectangle 67"/>
            <p:cNvSpPr>
              <a:spLocks/>
            </p:cNvSpPr>
            <p:nvPr/>
          </p:nvSpPr>
          <p:spPr bwMode="auto">
            <a:xfrm>
              <a:off x="3334" y="2604"/>
              <a:ext cx="903" cy="2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200">
                  <a:solidFill>
                    <a:srgbClr val="DD0806"/>
                  </a:solidFill>
                  <a:latin typeface="Palatino" charset="0"/>
                  <a:ea typeface="Palatino" charset="0"/>
                  <a:cs typeface="Palatino" charset="0"/>
                  <a:sym typeface="Palatino" charset="0"/>
                </a:rPr>
                <a:t>Automaton</a:t>
              </a:r>
            </a:p>
          </p:txBody>
        </p:sp>
      </p:grpSp>
      <p:sp>
        <p:nvSpPr>
          <p:cNvPr id="2" name="TextBox 1"/>
          <p:cNvSpPr txBox="1"/>
          <p:nvPr/>
        </p:nvSpPr>
        <p:spPr>
          <a:xfrm>
            <a:off x="4495800" y="1524000"/>
            <a:ext cx="2344345" cy="584776"/>
          </a:xfrm>
          <a:prstGeom prst="rect">
            <a:avLst/>
          </a:prstGeom>
          <a:noFill/>
        </p:spPr>
        <p:txBody>
          <a:bodyPr wrap="none" rtlCol="0">
            <a:spAutoFit/>
          </a:bodyPr>
          <a:lstStyle/>
          <a:p>
            <a:r>
              <a:rPr lang="en-US" sz="1600" dirty="0" smtClean="0"/>
              <a:t>Brains, Machines, and</a:t>
            </a:r>
          </a:p>
          <a:p>
            <a:r>
              <a:rPr lang="en-US" sz="1600" dirty="0" smtClean="0"/>
              <a:t>Mathematics, 2</a:t>
            </a:r>
            <a:r>
              <a:rPr lang="en-US" sz="1600" baseline="30000" dirty="0" smtClean="0"/>
              <a:t>nd</a:t>
            </a:r>
            <a:r>
              <a:rPr lang="en-US" sz="1600" dirty="0" smtClean="0"/>
              <a:t> </a:t>
            </a:r>
            <a:r>
              <a:rPr lang="en-US" sz="1600" dirty="0" err="1" smtClean="0"/>
              <a:t>ed</a:t>
            </a:r>
            <a:r>
              <a:rPr lang="en-US" sz="1600" dirty="0" smtClean="0"/>
              <a:t>, 1987</a:t>
            </a:r>
            <a:endParaRPr lang="en-US" sz="1600" dirty="0"/>
          </a:p>
        </p:txBody>
      </p:sp>
      <p:sp>
        <p:nvSpPr>
          <p:cNvPr id="3" name="TextBox 2"/>
          <p:cNvSpPr txBox="1"/>
          <p:nvPr/>
        </p:nvSpPr>
        <p:spPr>
          <a:xfrm>
            <a:off x="1219200" y="5562600"/>
            <a:ext cx="1563123" cy="369332"/>
          </a:xfrm>
          <a:prstGeom prst="rect">
            <a:avLst/>
          </a:prstGeom>
          <a:noFill/>
        </p:spPr>
        <p:txBody>
          <a:bodyPr wrap="none" rtlCol="0">
            <a:spAutoFit/>
          </a:bodyPr>
          <a:lstStyle/>
          <a:p>
            <a:r>
              <a:rPr lang="en-US" sz="1800" dirty="0" smtClean="0"/>
              <a:t>Hopfield Units</a:t>
            </a:r>
            <a:endParaRPr lang="en-US" sz="1800" dirty="0"/>
          </a:p>
        </p:txBody>
      </p:sp>
      <p:sp>
        <p:nvSpPr>
          <p:cNvPr id="4" name="TextBox 3"/>
          <p:cNvSpPr txBox="1"/>
          <p:nvPr/>
        </p:nvSpPr>
        <p:spPr>
          <a:xfrm>
            <a:off x="1040868" y="4495800"/>
            <a:ext cx="406932" cy="461665"/>
          </a:xfrm>
          <a:prstGeom prst="rect">
            <a:avLst/>
          </a:prstGeom>
          <a:noFill/>
        </p:spPr>
        <p:txBody>
          <a:bodyPr wrap="none" rtlCol="0">
            <a:spAutoFit/>
          </a:bodyPr>
          <a:lstStyle/>
          <a:p>
            <a:r>
              <a:rPr lang="en-US" dirty="0"/>
              <a:t>X</a:t>
            </a:r>
          </a:p>
        </p:txBody>
      </p:sp>
      <p:sp>
        <p:nvSpPr>
          <p:cNvPr id="71" name="TextBox 70"/>
          <p:cNvSpPr txBox="1"/>
          <p:nvPr/>
        </p:nvSpPr>
        <p:spPr>
          <a:xfrm>
            <a:off x="3124200" y="4495800"/>
            <a:ext cx="402674" cy="461665"/>
          </a:xfrm>
          <a:prstGeom prst="rect">
            <a:avLst/>
          </a:prstGeom>
          <a:noFill/>
        </p:spPr>
        <p:txBody>
          <a:bodyPr wrap="none" rtlCol="0">
            <a:spAutoFit/>
          </a:bodyPr>
          <a:lstStyle/>
          <a:p>
            <a:r>
              <a:rPr lang="en-US" dirty="0" smtClean="0"/>
              <a:t>Y</a:t>
            </a:r>
            <a:endParaRPr lang="en-US" dirty="0"/>
          </a:p>
        </p:txBody>
      </p:sp>
      <p:sp>
        <p:nvSpPr>
          <p:cNvPr id="72" name="TextBox 71"/>
          <p:cNvSpPr txBox="1"/>
          <p:nvPr/>
        </p:nvSpPr>
        <p:spPr>
          <a:xfrm>
            <a:off x="990600" y="2743200"/>
            <a:ext cx="509525" cy="461665"/>
          </a:xfrm>
          <a:prstGeom prst="rect">
            <a:avLst/>
          </a:prstGeom>
          <a:noFill/>
        </p:spPr>
        <p:txBody>
          <a:bodyPr wrap="none" rtlCol="0">
            <a:spAutoFit/>
          </a:bodyPr>
          <a:lstStyle/>
          <a:p>
            <a:r>
              <a:rPr lang="en-US" dirty="0" smtClean="0"/>
              <a:t>X</a:t>
            </a:r>
            <a:r>
              <a:rPr lang="en-US" baseline="-25000" dirty="0" smtClean="0"/>
              <a:t>1</a:t>
            </a:r>
            <a:endParaRPr lang="en-US" baseline="-25000" dirty="0"/>
          </a:p>
        </p:txBody>
      </p:sp>
      <p:sp>
        <p:nvSpPr>
          <p:cNvPr id="73" name="TextBox 72"/>
          <p:cNvSpPr txBox="1"/>
          <p:nvPr/>
        </p:nvSpPr>
        <p:spPr>
          <a:xfrm>
            <a:off x="3200400" y="3124200"/>
            <a:ext cx="402674" cy="461665"/>
          </a:xfrm>
          <a:prstGeom prst="rect">
            <a:avLst/>
          </a:prstGeom>
          <a:noFill/>
        </p:spPr>
        <p:txBody>
          <a:bodyPr wrap="none" rtlCol="0">
            <a:spAutoFit/>
          </a:bodyPr>
          <a:lstStyle/>
          <a:p>
            <a:r>
              <a:rPr lang="en-US" dirty="0" smtClean="0"/>
              <a:t>Y</a:t>
            </a:r>
            <a:endParaRPr lang="en-US" dirty="0"/>
          </a:p>
        </p:txBody>
      </p:sp>
      <p:sp>
        <p:nvSpPr>
          <p:cNvPr id="74" name="TextBox 73"/>
          <p:cNvSpPr txBox="1"/>
          <p:nvPr/>
        </p:nvSpPr>
        <p:spPr>
          <a:xfrm>
            <a:off x="990600" y="3657600"/>
            <a:ext cx="509525" cy="461665"/>
          </a:xfrm>
          <a:prstGeom prst="rect">
            <a:avLst/>
          </a:prstGeom>
          <a:noFill/>
        </p:spPr>
        <p:txBody>
          <a:bodyPr wrap="none" rtlCol="0">
            <a:spAutoFit/>
          </a:bodyPr>
          <a:lstStyle/>
          <a:p>
            <a:r>
              <a:rPr lang="en-US" dirty="0" smtClean="0"/>
              <a:t>X</a:t>
            </a:r>
            <a:r>
              <a:rPr lang="en-US" baseline="-25000" dirty="0" smtClean="0"/>
              <a:t>2</a:t>
            </a:r>
            <a:endParaRPr lang="en-US" baseline="-25000" dirty="0"/>
          </a:p>
        </p:txBody>
      </p:sp>
      <p:sp>
        <p:nvSpPr>
          <p:cNvPr id="75" name="TextBox 74"/>
          <p:cNvSpPr txBox="1"/>
          <p:nvPr/>
        </p:nvSpPr>
        <p:spPr>
          <a:xfrm>
            <a:off x="1066800" y="1371600"/>
            <a:ext cx="509525" cy="461665"/>
          </a:xfrm>
          <a:prstGeom prst="rect">
            <a:avLst/>
          </a:prstGeom>
          <a:noFill/>
        </p:spPr>
        <p:txBody>
          <a:bodyPr wrap="none" rtlCol="0">
            <a:spAutoFit/>
          </a:bodyPr>
          <a:lstStyle/>
          <a:p>
            <a:r>
              <a:rPr lang="en-US" dirty="0" smtClean="0"/>
              <a:t>X</a:t>
            </a:r>
            <a:r>
              <a:rPr lang="en-US" baseline="-25000" dirty="0" smtClean="0"/>
              <a:t>1</a:t>
            </a:r>
            <a:endParaRPr lang="en-US" baseline="-25000" dirty="0"/>
          </a:p>
        </p:txBody>
      </p:sp>
      <p:sp>
        <p:nvSpPr>
          <p:cNvPr id="76" name="TextBox 75"/>
          <p:cNvSpPr txBox="1"/>
          <p:nvPr/>
        </p:nvSpPr>
        <p:spPr>
          <a:xfrm>
            <a:off x="1066800" y="2209800"/>
            <a:ext cx="509525" cy="461665"/>
          </a:xfrm>
          <a:prstGeom prst="rect">
            <a:avLst/>
          </a:prstGeom>
          <a:noFill/>
        </p:spPr>
        <p:txBody>
          <a:bodyPr wrap="none" rtlCol="0">
            <a:spAutoFit/>
          </a:bodyPr>
          <a:lstStyle/>
          <a:p>
            <a:r>
              <a:rPr lang="en-US" dirty="0" smtClean="0"/>
              <a:t>X</a:t>
            </a:r>
            <a:r>
              <a:rPr lang="en-US" baseline="-25000" dirty="0" smtClean="0"/>
              <a:t>2</a:t>
            </a:r>
            <a:endParaRPr lang="en-US" baseline="-25000" dirty="0"/>
          </a:p>
        </p:txBody>
      </p:sp>
    </p:spTree>
    <p:extLst>
      <p:ext uri="{BB962C8B-B14F-4D97-AF65-F5344CB8AC3E}">
        <p14:creationId xmlns:p14="http://schemas.microsoft.com/office/powerpoint/2010/main" val="11968545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Deep Learning Basics </a:t>
            </a:r>
            <a:endParaRPr lang="he-IL" sz="3200" dirty="0"/>
          </a:p>
        </p:txBody>
      </p:sp>
      <p:sp>
        <p:nvSpPr>
          <p:cNvPr id="7" name="Oval 7"/>
          <p:cNvSpPr>
            <a:spLocks noChangeArrowheads="1"/>
          </p:cNvSpPr>
          <p:nvPr/>
        </p:nvSpPr>
        <p:spPr bwMode="auto">
          <a:xfrm>
            <a:off x="2916238"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 name="Oval 8"/>
          <p:cNvSpPr>
            <a:spLocks noChangeArrowheads="1"/>
          </p:cNvSpPr>
          <p:nvPr/>
        </p:nvSpPr>
        <p:spPr bwMode="auto">
          <a:xfrm>
            <a:off x="3708400"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9" name="Oval 9"/>
          <p:cNvSpPr>
            <a:spLocks noChangeArrowheads="1"/>
          </p:cNvSpPr>
          <p:nvPr/>
        </p:nvSpPr>
        <p:spPr bwMode="auto">
          <a:xfrm>
            <a:off x="4500563"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0" name="Oval 10"/>
          <p:cNvSpPr>
            <a:spLocks noChangeArrowheads="1"/>
          </p:cNvSpPr>
          <p:nvPr/>
        </p:nvSpPr>
        <p:spPr bwMode="auto">
          <a:xfrm>
            <a:off x="3563938" y="3862388"/>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1" name="Oval 11"/>
          <p:cNvSpPr>
            <a:spLocks noChangeArrowheads="1"/>
          </p:cNvSpPr>
          <p:nvPr/>
        </p:nvSpPr>
        <p:spPr bwMode="auto">
          <a:xfrm>
            <a:off x="4500563" y="3862388"/>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2" name="Oval 12"/>
          <p:cNvSpPr>
            <a:spLocks noChangeArrowheads="1"/>
          </p:cNvSpPr>
          <p:nvPr/>
        </p:nvSpPr>
        <p:spPr bwMode="auto">
          <a:xfrm>
            <a:off x="3708400" y="587851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3" name="Oval 13"/>
          <p:cNvSpPr>
            <a:spLocks noChangeArrowheads="1"/>
          </p:cNvSpPr>
          <p:nvPr/>
        </p:nvSpPr>
        <p:spPr bwMode="auto">
          <a:xfrm>
            <a:off x="4500563" y="587851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4" name="Oval 14"/>
          <p:cNvSpPr>
            <a:spLocks noChangeArrowheads="1"/>
          </p:cNvSpPr>
          <p:nvPr/>
        </p:nvSpPr>
        <p:spPr bwMode="auto">
          <a:xfrm>
            <a:off x="5292725" y="587851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5" name="Oval 15"/>
          <p:cNvSpPr>
            <a:spLocks noChangeArrowheads="1"/>
          </p:cNvSpPr>
          <p:nvPr/>
        </p:nvSpPr>
        <p:spPr bwMode="auto">
          <a:xfrm>
            <a:off x="4068763" y="2709863"/>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6" name="Oval 16"/>
          <p:cNvSpPr>
            <a:spLocks noChangeArrowheads="1"/>
          </p:cNvSpPr>
          <p:nvPr/>
        </p:nvSpPr>
        <p:spPr bwMode="auto">
          <a:xfrm>
            <a:off x="4860925" y="270986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7" name="Oval 17"/>
          <p:cNvSpPr>
            <a:spLocks noChangeArrowheads="1"/>
          </p:cNvSpPr>
          <p:nvPr/>
        </p:nvSpPr>
        <p:spPr bwMode="auto">
          <a:xfrm>
            <a:off x="5508625" y="3933825"/>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8" name="Oval 18"/>
          <p:cNvSpPr>
            <a:spLocks noChangeArrowheads="1"/>
          </p:cNvSpPr>
          <p:nvPr/>
        </p:nvSpPr>
        <p:spPr bwMode="auto">
          <a:xfrm>
            <a:off x="5292725"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9" name="Oval 19"/>
          <p:cNvSpPr>
            <a:spLocks noChangeArrowheads="1"/>
          </p:cNvSpPr>
          <p:nvPr/>
        </p:nvSpPr>
        <p:spPr bwMode="auto">
          <a:xfrm>
            <a:off x="6084888"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sz="2400">
              <a:solidFill>
                <a:schemeClr val="bg2"/>
              </a:solidFill>
              <a:effectLst/>
            </a:endParaRPr>
          </a:p>
        </p:txBody>
      </p:sp>
      <p:cxnSp>
        <p:nvCxnSpPr>
          <p:cNvPr id="20" name="AutoShape 20"/>
          <p:cNvCxnSpPr>
            <a:cxnSpLocks noChangeShapeType="1"/>
            <a:stCxn id="13" idx="0"/>
            <a:endCxn id="9" idx="4"/>
          </p:cNvCxnSpPr>
          <p:nvPr/>
        </p:nvCxnSpPr>
        <p:spPr bwMode="auto">
          <a:xfrm flipV="1">
            <a:off x="4716463"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1" name="AutoShape 21"/>
          <p:cNvCxnSpPr>
            <a:cxnSpLocks noChangeShapeType="1"/>
            <a:stCxn id="12" idx="0"/>
            <a:endCxn id="8" idx="4"/>
          </p:cNvCxnSpPr>
          <p:nvPr/>
        </p:nvCxnSpPr>
        <p:spPr bwMode="auto">
          <a:xfrm flipV="1">
            <a:off x="3924300"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2" name="AutoShape 22"/>
          <p:cNvCxnSpPr>
            <a:cxnSpLocks noChangeShapeType="1"/>
            <a:stCxn id="14" idx="0"/>
            <a:endCxn id="18" idx="4"/>
          </p:cNvCxnSpPr>
          <p:nvPr/>
        </p:nvCxnSpPr>
        <p:spPr bwMode="auto">
          <a:xfrm flipV="1">
            <a:off x="5508625"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3" name="AutoShape 23"/>
          <p:cNvCxnSpPr>
            <a:cxnSpLocks noChangeShapeType="1"/>
            <a:stCxn id="9" idx="0"/>
            <a:endCxn id="11" idx="4"/>
          </p:cNvCxnSpPr>
          <p:nvPr/>
        </p:nvCxnSpPr>
        <p:spPr bwMode="auto">
          <a:xfrm flipV="1">
            <a:off x="4716463" y="4308475"/>
            <a:ext cx="0"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4" name="AutoShape 24"/>
          <p:cNvCxnSpPr>
            <a:cxnSpLocks noChangeShapeType="1"/>
            <a:stCxn id="8" idx="0"/>
            <a:endCxn id="10" idx="4"/>
          </p:cNvCxnSpPr>
          <p:nvPr/>
        </p:nvCxnSpPr>
        <p:spPr bwMode="auto">
          <a:xfrm flipH="1" flipV="1">
            <a:off x="3779838" y="4308475"/>
            <a:ext cx="144462"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5" name="AutoShape 25"/>
          <p:cNvCxnSpPr>
            <a:cxnSpLocks noChangeShapeType="1"/>
            <a:stCxn id="18" idx="0"/>
            <a:endCxn id="17" idx="4"/>
          </p:cNvCxnSpPr>
          <p:nvPr/>
        </p:nvCxnSpPr>
        <p:spPr bwMode="auto">
          <a:xfrm flipV="1">
            <a:off x="5508625" y="4379913"/>
            <a:ext cx="215900" cy="476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6" name="AutoShape 26"/>
          <p:cNvCxnSpPr>
            <a:cxnSpLocks noChangeShapeType="1"/>
            <a:stCxn id="11" idx="7"/>
            <a:endCxn id="16" idx="4"/>
          </p:cNvCxnSpPr>
          <p:nvPr/>
        </p:nvCxnSpPr>
        <p:spPr bwMode="auto">
          <a:xfrm flipV="1">
            <a:off x="4868863" y="3155949"/>
            <a:ext cx="207962"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7" name="AutoShape 27"/>
          <p:cNvCxnSpPr>
            <a:cxnSpLocks noChangeShapeType="1"/>
            <a:stCxn id="17" idx="0"/>
            <a:endCxn id="16" idx="5"/>
          </p:cNvCxnSpPr>
          <p:nvPr/>
        </p:nvCxnSpPr>
        <p:spPr bwMode="auto">
          <a:xfrm flipH="1" flipV="1">
            <a:off x="5229225" y="3092451"/>
            <a:ext cx="495300" cy="8270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8" name="AutoShape 28"/>
          <p:cNvCxnSpPr>
            <a:cxnSpLocks noChangeShapeType="1"/>
            <a:stCxn id="13" idx="7"/>
            <a:endCxn id="18" idx="3"/>
          </p:cNvCxnSpPr>
          <p:nvPr/>
        </p:nvCxnSpPr>
        <p:spPr bwMode="auto">
          <a:xfrm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9" name="AutoShape 29"/>
          <p:cNvCxnSpPr>
            <a:cxnSpLocks noChangeShapeType="1"/>
            <a:stCxn id="14" idx="7"/>
            <a:endCxn id="19" idx="3"/>
          </p:cNvCxnSpPr>
          <p:nvPr/>
        </p:nvCxnSpPr>
        <p:spPr bwMode="auto">
          <a:xfrm flipV="1">
            <a:off x="5661027"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0" name="AutoShape 30"/>
          <p:cNvCxnSpPr>
            <a:cxnSpLocks noChangeShapeType="1"/>
            <a:stCxn id="7" idx="0"/>
            <a:endCxn id="10" idx="3"/>
          </p:cNvCxnSpPr>
          <p:nvPr/>
        </p:nvCxnSpPr>
        <p:spPr bwMode="auto">
          <a:xfrm flipV="1">
            <a:off x="3132138" y="4244975"/>
            <a:ext cx="495300" cy="6111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1" name="AutoShape 31"/>
          <p:cNvCxnSpPr>
            <a:cxnSpLocks noChangeShapeType="1"/>
            <a:stCxn id="8" idx="7"/>
            <a:endCxn id="11" idx="3"/>
          </p:cNvCxnSpPr>
          <p:nvPr/>
        </p:nvCxnSpPr>
        <p:spPr bwMode="auto">
          <a:xfrm flipV="1">
            <a:off x="4076702" y="4244975"/>
            <a:ext cx="487363"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2" name="AutoShape 32"/>
          <p:cNvCxnSpPr>
            <a:cxnSpLocks noChangeShapeType="1"/>
            <a:stCxn id="19" idx="0"/>
            <a:endCxn id="17" idx="5"/>
          </p:cNvCxnSpPr>
          <p:nvPr/>
        </p:nvCxnSpPr>
        <p:spPr bwMode="auto">
          <a:xfrm flipH="1" flipV="1">
            <a:off x="5876927" y="4316413"/>
            <a:ext cx="423863" cy="5397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3" name="AutoShape 33"/>
          <p:cNvCxnSpPr>
            <a:cxnSpLocks noChangeShapeType="1"/>
            <a:stCxn id="14" idx="1"/>
            <a:endCxn id="9" idx="5"/>
          </p:cNvCxnSpPr>
          <p:nvPr/>
        </p:nvCxnSpPr>
        <p:spPr bwMode="auto">
          <a:xfrm flipH="1"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4" name="AutoShape 34"/>
          <p:cNvCxnSpPr>
            <a:cxnSpLocks noChangeShapeType="1"/>
            <a:stCxn id="9" idx="1"/>
            <a:endCxn id="10" idx="5"/>
          </p:cNvCxnSpPr>
          <p:nvPr/>
        </p:nvCxnSpPr>
        <p:spPr bwMode="auto">
          <a:xfrm flipH="1" flipV="1">
            <a:off x="3932240" y="4244975"/>
            <a:ext cx="631825"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5" name="AutoShape 35"/>
          <p:cNvCxnSpPr>
            <a:cxnSpLocks noChangeShapeType="1"/>
            <a:stCxn id="18" idx="1"/>
            <a:endCxn id="11" idx="5"/>
          </p:cNvCxnSpPr>
          <p:nvPr/>
        </p:nvCxnSpPr>
        <p:spPr bwMode="auto">
          <a:xfrm flipH="1" flipV="1">
            <a:off x="4868863" y="4244975"/>
            <a:ext cx="487362"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6" name="AutoShape 36"/>
          <p:cNvCxnSpPr>
            <a:cxnSpLocks noChangeShapeType="1"/>
            <a:stCxn id="12" idx="1"/>
            <a:endCxn id="7" idx="4"/>
          </p:cNvCxnSpPr>
          <p:nvPr/>
        </p:nvCxnSpPr>
        <p:spPr bwMode="auto">
          <a:xfrm flipH="1" flipV="1">
            <a:off x="3132138" y="5316539"/>
            <a:ext cx="639762" cy="6111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7" name="AutoShape 37"/>
          <p:cNvCxnSpPr>
            <a:cxnSpLocks noChangeShapeType="1"/>
            <a:stCxn id="13" idx="1"/>
            <a:endCxn id="8" idx="5"/>
          </p:cNvCxnSpPr>
          <p:nvPr/>
        </p:nvCxnSpPr>
        <p:spPr bwMode="auto">
          <a:xfrm flipH="1"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8" name="AutoShape 38"/>
          <p:cNvCxnSpPr>
            <a:cxnSpLocks noChangeShapeType="1"/>
            <a:stCxn id="11" idx="1"/>
            <a:endCxn id="15" idx="4"/>
          </p:cNvCxnSpPr>
          <p:nvPr/>
        </p:nvCxnSpPr>
        <p:spPr bwMode="auto">
          <a:xfrm flipH="1" flipV="1">
            <a:off x="4284663" y="3155949"/>
            <a:ext cx="279400"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9" name="AutoShape 39"/>
          <p:cNvCxnSpPr>
            <a:cxnSpLocks noChangeShapeType="1"/>
            <a:stCxn id="17" idx="1"/>
            <a:endCxn id="15" idx="5"/>
          </p:cNvCxnSpPr>
          <p:nvPr/>
        </p:nvCxnSpPr>
        <p:spPr bwMode="auto">
          <a:xfrm flipH="1" flipV="1">
            <a:off x="4437063" y="3092451"/>
            <a:ext cx="1135062" cy="8905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0" name="AutoShape 40"/>
          <p:cNvCxnSpPr>
            <a:cxnSpLocks noChangeShapeType="1"/>
            <a:stCxn id="10" idx="7"/>
            <a:endCxn id="16" idx="3"/>
          </p:cNvCxnSpPr>
          <p:nvPr/>
        </p:nvCxnSpPr>
        <p:spPr bwMode="auto">
          <a:xfrm flipV="1">
            <a:off x="3932240" y="3092450"/>
            <a:ext cx="992187" cy="8191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1" name="AutoShape 41"/>
          <p:cNvCxnSpPr>
            <a:cxnSpLocks noChangeShapeType="1"/>
            <a:stCxn id="10" idx="0"/>
            <a:endCxn id="15" idx="3"/>
          </p:cNvCxnSpPr>
          <p:nvPr/>
        </p:nvCxnSpPr>
        <p:spPr bwMode="auto">
          <a:xfrm flipV="1">
            <a:off x="3779840" y="3092449"/>
            <a:ext cx="352425"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2" name="AutoShape 42"/>
          <p:cNvCxnSpPr>
            <a:cxnSpLocks noChangeShapeType="1"/>
            <a:stCxn id="9" idx="7"/>
            <a:endCxn id="17" idx="3"/>
          </p:cNvCxnSpPr>
          <p:nvPr/>
        </p:nvCxnSpPr>
        <p:spPr bwMode="auto">
          <a:xfrm flipV="1">
            <a:off x="4868863" y="4316413"/>
            <a:ext cx="703262" cy="603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3" name="AutoShape 43"/>
          <p:cNvCxnSpPr>
            <a:cxnSpLocks noChangeShapeType="1"/>
            <a:stCxn id="12" idx="7"/>
            <a:endCxn id="9" idx="3"/>
          </p:cNvCxnSpPr>
          <p:nvPr/>
        </p:nvCxnSpPr>
        <p:spPr bwMode="auto">
          <a:xfrm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4" name="AutoShape 44"/>
          <p:cNvCxnSpPr>
            <a:cxnSpLocks noChangeShapeType="1"/>
            <a:stCxn id="7" idx="7"/>
            <a:endCxn id="11" idx="2"/>
          </p:cNvCxnSpPr>
          <p:nvPr/>
        </p:nvCxnSpPr>
        <p:spPr bwMode="auto">
          <a:xfrm flipV="1">
            <a:off x="3284539" y="4078290"/>
            <a:ext cx="1201737"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5" name="AutoShape 45"/>
          <p:cNvCxnSpPr>
            <a:cxnSpLocks noChangeShapeType="1"/>
            <a:stCxn id="19" idx="1"/>
            <a:endCxn id="11" idx="6"/>
          </p:cNvCxnSpPr>
          <p:nvPr/>
        </p:nvCxnSpPr>
        <p:spPr bwMode="auto">
          <a:xfrm flipH="1" flipV="1">
            <a:off x="4946650" y="4078290"/>
            <a:ext cx="1201738"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47" name="AutoShape 47"/>
          <p:cNvSpPr>
            <a:spLocks noChangeArrowheads="1"/>
          </p:cNvSpPr>
          <p:nvPr/>
        </p:nvSpPr>
        <p:spPr bwMode="auto">
          <a:xfrm rot="784861">
            <a:off x="6588954" y="4092817"/>
            <a:ext cx="50482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48" name="AutoShape 48"/>
          <p:cNvSpPr>
            <a:spLocks noChangeArrowheads="1"/>
          </p:cNvSpPr>
          <p:nvPr/>
        </p:nvSpPr>
        <p:spPr bwMode="auto">
          <a:xfrm>
            <a:off x="5823825" y="2842388"/>
            <a:ext cx="50482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49" name="AutoShape 49"/>
          <p:cNvSpPr>
            <a:spLocks noChangeArrowheads="1"/>
          </p:cNvSpPr>
          <p:nvPr/>
        </p:nvSpPr>
        <p:spPr bwMode="auto">
          <a:xfrm rot="-768256">
            <a:off x="6590542" y="4669079"/>
            <a:ext cx="50482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50" name="Rectangle 50"/>
          <p:cNvSpPr>
            <a:spLocks noChangeArrowheads="1"/>
          </p:cNvSpPr>
          <p:nvPr/>
        </p:nvSpPr>
        <p:spPr bwMode="auto">
          <a:xfrm>
            <a:off x="6473111" y="2570039"/>
            <a:ext cx="1655763" cy="647700"/>
          </a:xfrm>
          <a:prstGeom prst="rect">
            <a:avLst/>
          </a:prstGeom>
          <a:solidFill>
            <a:schemeClr val="bg1">
              <a:lumMod val="20000"/>
              <a:lumOff val="80000"/>
            </a:schemeClr>
          </a:solidFill>
          <a:ln w="9525">
            <a:solidFill>
              <a:srgbClr val="0000FF"/>
            </a:solidFill>
            <a:miter lim="800000"/>
            <a:headEnd/>
            <a:tailEnd/>
          </a:ln>
        </p:spPr>
        <p:txBody>
          <a:bodyPr wrap="none" anchor="ctr"/>
          <a:lstStyle/>
          <a:p>
            <a:pPr algn="ctr"/>
            <a:r>
              <a:rPr lang="en-CA" sz="2400" dirty="0" smtClean="0">
                <a:solidFill>
                  <a:schemeClr val="bg2"/>
                </a:solidFill>
                <a:effectLst/>
              </a:rPr>
              <a:t>OUTPUTS</a:t>
            </a:r>
            <a:endParaRPr lang="en-CA" sz="2400" dirty="0">
              <a:solidFill>
                <a:schemeClr val="bg2"/>
              </a:solidFill>
              <a:effectLst/>
            </a:endParaRPr>
          </a:p>
        </p:txBody>
      </p:sp>
      <p:sp>
        <p:nvSpPr>
          <p:cNvPr id="51" name="Rectangle 51"/>
          <p:cNvSpPr>
            <a:spLocks noChangeArrowheads="1"/>
          </p:cNvSpPr>
          <p:nvPr/>
        </p:nvSpPr>
        <p:spPr bwMode="auto">
          <a:xfrm>
            <a:off x="7141959" y="3900729"/>
            <a:ext cx="1655762" cy="1150857"/>
          </a:xfrm>
          <a:prstGeom prst="rect">
            <a:avLst/>
          </a:prstGeom>
          <a:solidFill>
            <a:schemeClr val="bg1">
              <a:lumMod val="20000"/>
              <a:lumOff val="80000"/>
            </a:schemeClr>
          </a:solidFill>
          <a:ln w="9525">
            <a:solidFill>
              <a:srgbClr val="0000FF"/>
            </a:solidFill>
            <a:miter lim="800000"/>
            <a:headEnd/>
            <a:tailEnd/>
          </a:ln>
        </p:spPr>
        <p:txBody>
          <a:bodyPr wrap="none" anchor="ctr"/>
          <a:lstStyle/>
          <a:p>
            <a:pPr algn="ctr"/>
            <a:r>
              <a:rPr lang="en-CA" sz="2400" dirty="0" smtClean="0">
                <a:solidFill>
                  <a:schemeClr val="bg2"/>
                </a:solidFill>
                <a:effectLst/>
              </a:rPr>
              <a:t>HIDDEN </a:t>
            </a:r>
          </a:p>
          <a:p>
            <a:pPr algn="ctr"/>
            <a:r>
              <a:rPr lang="en-CA" sz="2400" dirty="0" smtClean="0">
                <a:solidFill>
                  <a:schemeClr val="bg2"/>
                </a:solidFill>
                <a:effectLst/>
              </a:rPr>
              <a:t>NODES</a:t>
            </a:r>
            <a:endParaRPr lang="en-CA" sz="2400" dirty="0">
              <a:solidFill>
                <a:schemeClr val="bg2"/>
              </a:solidFill>
              <a:effectLst/>
            </a:endParaRPr>
          </a:p>
        </p:txBody>
      </p:sp>
      <p:cxnSp>
        <p:nvCxnSpPr>
          <p:cNvPr id="53" name="AutoShape 64"/>
          <p:cNvCxnSpPr>
            <a:cxnSpLocks noChangeShapeType="1"/>
            <a:stCxn id="15" idx="0"/>
          </p:cNvCxnSpPr>
          <p:nvPr/>
        </p:nvCxnSpPr>
        <p:spPr bwMode="auto">
          <a:xfrm flipV="1">
            <a:off x="4284663" y="2349501"/>
            <a:ext cx="0"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4" name="AutoShape 65"/>
          <p:cNvCxnSpPr>
            <a:cxnSpLocks noChangeShapeType="1"/>
            <a:stCxn id="16" idx="0"/>
          </p:cNvCxnSpPr>
          <p:nvPr/>
        </p:nvCxnSpPr>
        <p:spPr bwMode="auto">
          <a:xfrm flipV="1">
            <a:off x="5076825" y="2349501"/>
            <a:ext cx="1588"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60" name="TextBox 59"/>
          <p:cNvSpPr txBox="1"/>
          <p:nvPr/>
        </p:nvSpPr>
        <p:spPr>
          <a:xfrm>
            <a:off x="3742697" y="1987992"/>
            <a:ext cx="833243"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defPPr>
              <a:defRPr lang="en-US"/>
            </a:defPPr>
            <a:lvl1pPr>
              <a:defRPr b="1"/>
            </a:lvl1pPr>
          </a:lstStyle>
          <a:p>
            <a:r>
              <a:rPr lang="en-US" sz="2200" b="0" dirty="0">
                <a:effectLst/>
              </a:rPr>
              <a:t>CAT</a:t>
            </a:r>
            <a:endParaRPr lang="he-IL" sz="2200" b="0" dirty="0">
              <a:effectLst/>
            </a:endParaRPr>
          </a:p>
        </p:txBody>
      </p:sp>
      <p:sp>
        <p:nvSpPr>
          <p:cNvPr id="61" name="TextBox 60"/>
          <p:cNvSpPr txBox="1"/>
          <p:nvPr/>
        </p:nvSpPr>
        <p:spPr>
          <a:xfrm>
            <a:off x="4670181" y="1979477"/>
            <a:ext cx="877338"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en-US" sz="2200" dirty="0" smtClean="0">
                <a:effectLst/>
              </a:rPr>
              <a:t>DOG</a:t>
            </a:r>
            <a:endParaRPr lang="he-IL" sz="2200" dirty="0" smtClean="0">
              <a:effectLst/>
            </a:endParaRPr>
          </a:p>
        </p:txBody>
      </p:sp>
      <p:sp>
        <p:nvSpPr>
          <p:cNvPr id="57" name="Content Placeholder 2"/>
          <p:cNvSpPr txBox="1">
            <a:spLocks/>
          </p:cNvSpPr>
          <p:nvPr/>
        </p:nvSpPr>
        <p:spPr>
          <a:xfrm>
            <a:off x="456051" y="1036047"/>
            <a:ext cx="8228012" cy="755532"/>
          </a:xfrm>
          <a:prstGeom prst="rect">
            <a:avLst/>
          </a:prstGeom>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rgbClr val="00AEEF"/>
              </a:buClr>
              <a:buFont typeface="Aria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rgbClr val="A6CE39"/>
              </a:buClr>
              <a:buFont typeface="Aria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1"/>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Deep Learning </a:t>
            </a:r>
            <a:r>
              <a:rPr lang="en-US" sz="2800" dirty="0" smtClean="0"/>
              <a:t>– is a set of machine </a:t>
            </a:r>
            <a:r>
              <a:rPr lang="en-US" sz="2800" dirty="0"/>
              <a:t>learning algorithms based on multi-layer </a:t>
            </a:r>
            <a:r>
              <a:rPr lang="en-US" sz="2800" dirty="0" smtClean="0"/>
              <a:t>networks</a:t>
            </a:r>
            <a:endParaRPr lang="en-US" sz="2800" dirty="0"/>
          </a:p>
        </p:txBody>
      </p:sp>
      <p:sp>
        <p:nvSpPr>
          <p:cNvPr id="55" name="Rectangle 50"/>
          <p:cNvSpPr>
            <a:spLocks noChangeArrowheads="1"/>
          </p:cNvSpPr>
          <p:nvPr/>
        </p:nvSpPr>
        <p:spPr bwMode="auto">
          <a:xfrm>
            <a:off x="6649275" y="5767422"/>
            <a:ext cx="1597782" cy="647700"/>
          </a:xfrm>
          <a:prstGeom prst="rect">
            <a:avLst/>
          </a:prstGeom>
          <a:solidFill>
            <a:schemeClr val="bg1">
              <a:lumMod val="20000"/>
              <a:lumOff val="80000"/>
            </a:schemeClr>
          </a:solidFill>
          <a:ln w="9525">
            <a:solidFill>
              <a:srgbClr val="0000FF"/>
            </a:solidFill>
            <a:miter lim="800000"/>
            <a:headEnd/>
            <a:tailEnd/>
          </a:ln>
        </p:spPr>
        <p:txBody>
          <a:bodyPr wrap="none" anchor="ctr"/>
          <a:lstStyle/>
          <a:p>
            <a:pPr algn="ctr"/>
            <a:r>
              <a:rPr lang="en-CA" sz="2400" dirty="0" smtClean="0">
                <a:solidFill>
                  <a:schemeClr val="bg2"/>
                </a:solidFill>
                <a:effectLst/>
              </a:rPr>
              <a:t>INPUTS</a:t>
            </a:r>
            <a:endParaRPr lang="en-CA" sz="2400" dirty="0">
              <a:solidFill>
                <a:schemeClr val="bg2"/>
              </a:solidFill>
              <a:effectLst/>
            </a:endParaRPr>
          </a:p>
        </p:txBody>
      </p:sp>
      <p:sp>
        <p:nvSpPr>
          <p:cNvPr id="56" name="AutoShape 46"/>
          <p:cNvSpPr>
            <a:spLocks noChangeArrowheads="1"/>
          </p:cNvSpPr>
          <p:nvPr/>
        </p:nvSpPr>
        <p:spPr bwMode="auto">
          <a:xfrm>
            <a:off x="5912125" y="6031897"/>
            <a:ext cx="61277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Tree>
    <p:extLst>
      <p:ext uri="{BB962C8B-B14F-4D97-AF65-F5344CB8AC3E}">
        <p14:creationId xmlns:p14="http://schemas.microsoft.com/office/powerpoint/2010/main" val="13346616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Deep Learning Basics </a:t>
            </a:r>
            <a:endParaRPr lang="he-IL" sz="3200" dirty="0"/>
          </a:p>
        </p:txBody>
      </p:sp>
      <p:sp>
        <p:nvSpPr>
          <p:cNvPr id="7" name="Oval 7"/>
          <p:cNvSpPr>
            <a:spLocks noChangeArrowheads="1"/>
          </p:cNvSpPr>
          <p:nvPr/>
        </p:nvSpPr>
        <p:spPr bwMode="auto">
          <a:xfrm>
            <a:off x="2916238"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 name="Oval 8"/>
          <p:cNvSpPr>
            <a:spLocks noChangeArrowheads="1"/>
          </p:cNvSpPr>
          <p:nvPr/>
        </p:nvSpPr>
        <p:spPr bwMode="auto">
          <a:xfrm>
            <a:off x="3708400"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9" name="Oval 9"/>
          <p:cNvSpPr>
            <a:spLocks noChangeArrowheads="1"/>
          </p:cNvSpPr>
          <p:nvPr/>
        </p:nvSpPr>
        <p:spPr bwMode="auto">
          <a:xfrm>
            <a:off x="4500563"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0" name="Oval 10"/>
          <p:cNvSpPr>
            <a:spLocks noChangeArrowheads="1"/>
          </p:cNvSpPr>
          <p:nvPr/>
        </p:nvSpPr>
        <p:spPr bwMode="auto">
          <a:xfrm>
            <a:off x="3563938" y="3862388"/>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1" name="Oval 11"/>
          <p:cNvSpPr>
            <a:spLocks noChangeArrowheads="1"/>
          </p:cNvSpPr>
          <p:nvPr/>
        </p:nvSpPr>
        <p:spPr bwMode="auto">
          <a:xfrm>
            <a:off x="4500563" y="3862388"/>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2" name="Oval 12"/>
          <p:cNvSpPr>
            <a:spLocks noChangeArrowheads="1"/>
          </p:cNvSpPr>
          <p:nvPr/>
        </p:nvSpPr>
        <p:spPr bwMode="auto">
          <a:xfrm>
            <a:off x="3708400"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3" name="Oval 13"/>
          <p:cNvSpPr>
            <a:spLocks noChangeArrowheads="1"/>
          </p:cNvSpPr>
          <p:nvPr/>
        </p:nvSpPr>
        <p:spPr bwMode="auto">
          <a:xfrm>
            <a:off x="4500563"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4" name="Oval 14"/>
          <p:cNvSpPr>
            <a:spLocks noChangeArrowheads="1"/>
          </p:cNvSpPr>
          <p:nvPr/>
        </p:nvSpPr>
        <p:spPr bwMode="auto">
          <a:xfrm>
            <a:off x="5292725"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5" name="Oval 15"/>
          <p:cNvSpPr>
            <a:spLocks noChangeArrowheads="1"/>
          </p:cNvSpPr>
          <p:nvPr/>
        </p:nvSpPr>
        <p:spPr bwMode="auto">
          <a:xfrm>
            <a:off x="4068763" y="2709863"/>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6" name="Oval 16"/>
          <p:cNvSpPr>
            <a:spLocks noChangeArrowheads="1"/>
          </p:cNvSpPr>
          <p:nvPr/>
        </p:nvSpPr>
        <p:spPr bwMode="auto">
          <a:xfrm>
            <a:off x="4860925" y="270986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7" name="Oval 17"/>
          <p:cNvSpPr>
            <a:spLocks noChangeArrowheads="1"/>
          </p:cNvSpPr>
          <p:nvPr/>
        </p:nvSpPr>
        <p:spPr bwMode="auto">
          <a:xfrm>
            <a:off x="5508625" y="3933825"/>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8" name="Oval 18"/>
          <p:cNvSpPr>
            <a:spLocks noChangeArrowheads="1"/>
          </p:cNvSpPr>
          <p:nvPr/>
        </p:nvSpPr>
        <p:spPr bwMode="auto">
          <a:xfrm>
            <a:off x="5292725"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9" name="Oval 19"/>
          <p:cNvSpPr>
            <a:spLocks noChangeArrowheads="1"/>
          </p:cNvSpPr>
          <p:nvPr/>
        </p:nvSpPr>
        <p:spPr bwMode="auto">
          <a:xfrm>
            <a:off x="6084888"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sz="2400">
              <a:solidFill>
                <a:schemeClr val="bg2"/>
              </a:solidFill>
              <a:effectLst/>
            </a:endParaRPr>
          </a:p>
        </p:txBody>
      </p:sp>
      <p:cxnSp>
        <p:nvCxnSpPr>
          <p:cNvPr id="20" name="AutoShape 20"/>
          <p:cNvCxnSpPr>
            <a:cxnSpLocks noChangeShapeType="1"/>
            <a:stCxn id="13" idx="0"/>
            <a:endCxn id="9" idx="4"/>
          </p:cNvCxnSpPr>
          <p:nvPr/>
        </p:nvCxnSpPr>
        <p:spPr bwMode="auto">
          <a:xfrm flipV="1">
            <a:off x="4716463"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1" name="AutoShape 21"/>
          <p:cNvCxnSpPr>
            <a:cxnSpLocks noChangeShapeType="1"/>
            <a:stCxn id="12" idx="0"/>
            <a:endCxn id="8" idx="4"/>
          </p:cNvCxnSpPr>
          <p:nvPr/>
        </p:nvCxnSpPr>
        <p:spPr bwMode="auto">
          <a:xfrm flipV="1">
            <a:off x="3924300"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2" name="AutoShape 22"/>
          <p:cNvCxnSpPr>
            <a:cxnSpLocks noChangeShapeType="1"/>
            <a:stCxn id="14" idx="0"/>
            <a:endCxn id="18" idx="4"/>
          </p:cNvCxnSpPr>
          <p:nvPr/>
        </p:nvCxnSpPr>
        <p:spPr bwMode="auto">
          <a:xfrm flipV="1">
            <a:off x="5508625"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3" name="AutoShape 23"/>
          <p:cNvCxnSpPr>
            <a:cxnSpLocks noChangeShapeType="1"/>
            <a:stCxn id="9" idx="0"/>
            <a:endCxn id="11" idx="4"/>
          </p:cNvCxnSpPr>
          <p:nvPr/>
        </p:nvCxnSpPr>
        <p:spPr bwMode="auto">
          <a:xfrm flipV="1">
            <a:off x="4716463" y="4308475"/>
            <a:ext cx="0"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4" name="AutoShape 24"/>
          <p:cNvCxnSpPr>
            <a:cxnSpLocks noChangeShapeType="1"/>
            <a:stCxn id="8" idx="0"/>
            <a:endCxn id="10" idx="4"/>
          </p:cNvCxnSpPr>
          <p:nvPr/>
        </p:nvCxnSpPr>
        <p:spPr bwMode="auto">
          <a:xfrm flipH="1" flipV="1">
            <a:off x="3779838" y="4308475"/>
            <a:ext cx="144462"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5" name="AutoShape 25"/>
          <p:cNvCxnSpPr>
            <a:cxnSpLocks noChangeShapeType="1"/>
            <a:stCxn id="18" idx="0"/>
            <a:endCxn id="17" idx="4"/>
          </p:cNvCxnSpPr>
          <p:nvPr/>
        </p:nvCxnSpPr>
        <p:spPr bwMode="auto">
          <a:xfrm flipV="1">
            <a:off x="5508625" y="4379913"/>
            <a:ext cx="215900" cy="476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6" name="AutoShape 26"/>
          <p:cNvCxnSpPr>
            <a:cxnSpLocks noChangeShapeType="1"/>
            <a:stCxn id="11" idx="7"/>
            <a:endCxn id="16" idx="4"/>
          </p:cNvCxnSpPr>
          <p:nvPr/>
        </p:nvCxnSpPr>
        <p:spPr bwMode="auto">
          <a:xfrm flipV="1">
            <a:off x="4868863" y="3155949"/>
            <a:ext cx="207962"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7" name="AutoShape 27"/>
          <p:cNvCxnSpPr>
            <a:cxnSpLocks noChangeShapeType="1"/>
            <a:stCxn id="17" idx="0"/>
            <a:endCxn id="16" idx="5"/>
          </p:cNvCxnSpPr>
          <p:nvPr/>
        </p:nvCxnSpPr>
        <p:spPr bwMode="auto">
          <a:xfrm flipH="1" flipV="1">
            <a:off x="5229225" y="3092451"/>
            <a:ext cx="495300" cy="8270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8" name="AutoShape 28"/>
          <p:cNvCxnSpPr>
            <a:cxnSpLocks noChangeShapeType="1"/>
            <a:stCxn id="13" idx="7"/>
            <a:endCxn id="18" idx="3"/>
          </p:cNvCxnSpPr>
          <p:nvPr/>
        </p:nvCxnSpPr>
        <p:spPr bwMode="auto">
          <a:xfrm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9" name="AutoShape 29"/>
          <p:cNvCxnSpPr>
            <a:cxnSpLocks noChangeShapeType="1"/>
            <a:stCxn id="14" idx="7"/>
            <a:endCxn id="19" idx="3"/>
          </p:cNvCxnSpPr>
          <p:nvPr/>
        </p:nvCxnSpPr>
        <p:spPr bwMode="auto">
          <a:xfrm flipV="1">
            <a:off x="5661027"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0" name="AutoShape 30"/>
          <p:cNvCxnSpPr>
            <a:cxnSpLocks noChangeShapeType="1"/>
            <a:stCxn id="7" idx="0"/>
            <a:endCxn id="10" idx="3"/>
          </p:cNvCxnSpPr>
          <p:nvPr/>
        </p:nvCxnSpPr>
        <p:spPr bwMode="auto">
          <a:xfrm flipV="1">
            <a:off x="3132138" y="4244975"/>
            <a:ext cx="495300" cy="6111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1" name="AutoShape 31"/>
          <p:cNvCxnSpPr>
            <a:cxnSpLocks noChangeShapeType="1"/>
            <a:stCxn id="8" idx="7"/>
            <a:endCxn id="11" idx="3"/>
          </p:cNvCxnSpPr>
          <p:nvPr/>
        </p:nvCxnSpPr>
        <p:spPr bwMode="auto">
          <a:xfrm flipV="1">
            <a:off x="4076702" y="4244975"/>
            <a:ext cx="487363"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2" name="AutoShape 32"/>
          <p:cNvCxnSpPr>
            <a:cxnSpLocks noChangeShapeType="1"/>
            <a:stCxn id="19" idx="0"/>
            <a:endCxn id="17" idx="5"/>
          </p:cNvCxnSpPr>
          <p:nvPr/>
        </p:nvCxnSpPr>
        <p:spPr bwMode="auto">
          <a:xfrm flipH="1" flipV="1">
            <a:off x="5876927" y="4316413"/>
            <a:ext cx="423863" cy="5397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3" name="AutoShape 33"/>
          <p:cNvCxnSpPr>
            <a:cxnSpLocks noChangeShapeType="1"/>
            <a:stCxn id="14" idx="1"/>
            <a:endCxn id="9" idx="5"/>
          </p:cNvCxnSpPr>
          <p:nvPr/>
        </p:nvCxnSpPr>
        <p:spPr bwMode="auto">
          <a:xfrm flipH="1"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4" name="AutoShape 34"/>
          <p:cNvCxnSpPr>
            <a:cxnSpLocks noChangeShapeType="1"/>
            <a:stCxn id="9" idx="1"/>
            <a:endCxn id="10" idx="5"/>
          </p:cNvCxnSpPr>
          <p:nvPr/>
        </p:nvCxnSpPr>
        <p:spPr bwMode="auto">
          <a:xfrm flipH="1" flipV="1">
            <a:off x="3932240" y="4244975"/>
            <a:ext cx="631825"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5" name="AutoShape 35"/>
          <p:cNvCxnSpPr>
            <a:cxnSpLocks noChangeShapeType="1"/>
            <a:stCxn id="18" idx="1"/>
            <a:endCxn id="11" idx="5"/>
          </p:cNvCxnSpPr>
          <p:nvPr/>
        </p:nvCxnSpPr>
        <p:spPr bwMode="auto">
          <a:xfrm flipH="1" flipV="1">
            <a:off x="4868863" y="4244975"/>
            <a:ext cx="487362"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6" name="AutoShape 36"/>
          <p:cNvCxnSpPr>
            <a:cxnSpLocks noChangeShapeType="1"/>
            <a:stCxn id="12" idx="1"/>
            <a:endCxn id="7" idx="4"/>
          </p:cNvCxnSpPr>
          <p:nvPr/>
        </p:nvCxnSpPr>
        <p:spPr bwMode="auto">
          <a:xfrm flipH="1" flipV="1">
            <a:off x="3132138" y="5316539"/>
            <a:ext cx="639762" cy="6111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7" name="AutoShape 37"/>
          <p:cNvCxnSpPr>
            <a:cxnSpLocks noChangeShapeType="1"/>
            <a:stCxn id="13" idx="1"/>
            <a:endCxn id="8" idx="5"/>
          </p:cNvCxnSpPr>
          <p:nvPr/>
        </p:nvCxnSpPr>
        <p:spPr bwMode="auto">
          <a:xfrm flipH="1"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8" name="AutoShape 38"/>
          <p:cNvCxnSpPr>
            <a:cxnSpLocks noChangeShapeType="1"/>
            <a:stCxn id="11" idx="1"/>
            <a:endCxn id="15" idx="4"/>
          </p:cNvCxnSpPr>
          <p:nvPr/>
        </p:nvCxnSpPr>
        <p:spPr bwMode="auto">
          <a:xfrm flipH="1" flipV="1">
            <a:off x="4284663" y="3155949"/>
            <a:ext cx="279400"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9" name="AutoShape 39"/>
          <p:cNvCxnSpPr>
            <a:cxnSpLocks noChangeShapeType="1"/>
            <a:stCxn id="17" idx="1"/>
            <a:endCxn id="15" idx="5"/>
          </p:cNvCxnSpPr>
          <p:nvPr/>
        </p:nvCxnSpPr>
        <p:spPr bwMode="auto">
          <a:xfrm flipH="1" flipV="1">
            <a:off x="4437063" y="3092451"/>
            <a:ext cx="1135062" cy="8905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0" name="AutoShape 40"/>
          <p:cNvCxnSpPr>
            <a:cxnSpLocks noChangeShapeType="1"/>
            <a:stCxn id="10" idx="7"/>
            <a:endCxn id="16" idx="3"/>
          </p:cNvCxnSpPr>
          <p:nvPr/>
        </p:nvCxnSpPr>
        <p:spPr bwMode="auto">
          <a:xfrm flipV="1">
            <a:off x="3932240" y="3092450"/>
            <a:ext cx="992187" cy="8191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1" name="AutoShape 41"/>
          <p:cNvCxnSpPr>
            <a:cxnSpLocks noChangeShapeType="1"/>
            <a:stCxn id="10" idx="0"/>
            <a:endCxn id="15" idx="3"/>
          </p:cNvCxnSpPr>
          <p:nvPr/>
        </p:nvCxnSpPr>
        <p:spPr bwMode="auto">
          <a:xfrm flipV="1">
            <a:off x="3779840" y="3092449"/>
            <a:ext cx="352425"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2" name="AutoShape 42"/>
          <p:cNvCxnSpPr>
            <a:cxnSpLocks noChangeShapeType="1"/>
            <a:stCxn id="9" idx="7"/>
            <a:endCxn id="17" idx="3"/>
          </p:cNvCxnSpPr>
          <p:nvPr/>
        </p:nvCxnSpPr>
        <p:spPr bwMode="auto">
          <a:xfrm flipV="1">
            <a:off x="4868863" y="4316413"/>
            <a:ext cx="703262" cy="603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3" name="AutoShape 43"/>
          <p:cNvCxnSpPr>
            <a:cxnSpLocks noChangeShapeType="1"/>
            <a:stCxn id="12" idx="7"/>
            <a:endCxn id="9" idx="3"/>
          </p:cNvCxnSpPr>
          <p:nvPr/>
        </p:nvCxnSpPr>
        <p:spPr bwMode="auto">
          <a:xfrm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4" name="AutoShape 44"/>
          <p:cNvCxnSpPr>
            <a:cxnSpLocks noChangeShapeType="1"/>
            <a:stCxn id="7" idx="7"/>
            <a:endCxn id="11" idx="2"/>
          </p:cNvCxnSpPr>
          <p:nvPr/>
        </p:nvCxnSpPr>
        <p:spPr bwMode="auto">
          <a:xfrm flipV="1">
            <a:off x="3284539" y="4078290"/>
            <a:ext cx="1201737"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5" name="AutoShape 45"/>
          <p:cNvCxnSpPr>
            <a:cxnSpLocks noChangeShapeType="1"/>
            <a:stCxn id="19" idx="1"/>
            <a:endCxn id="11" idx="6"/>
          </p:cNvCxnSpPr>
          <p:nvPr/>
        </p:nvCxnSpPr>
        <p:spPr bwMode="auto">
          <a:xfrm flipH="1" flipV="1">
            <a:off x="4946650" y="4078290"/>
            <a:ext cx="1201738"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3" name="AutoShape 64"/>
          <p:cNvCxnSpPr>
            <a:cxnSpLocks noChangeShapeType="1"/>
            <a:stCxn id="15" idx="0"/>
          </p:cNvCxnSpPr>
          <p:nvPr/>
        </p:nvCxnSpPr>
        <p:spPr bwMode="auto">
          <a:xfrm flipV="1">
            <a:off x="4284663" y="2349501"/>
            <a:ext cx="0"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4" name="AutoShape 65"/>
          <p:cNvCxnSpPr>
            <a:cxnSpLocks noChangeShapeType="1"/>
            <a:stCxn id="16" idx="0"/>
          </p:cNvCxnSpPr>
          <p:nvPr/>
        </p:nvCxnSpPr>
        <p:spPr bwMode="auto">
          <a:xfrm flipV="1">
            <a:off x="5076825" y="2349501"/>
            <a:ext cx="1588"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60" name="TextBox 59"/>
          <p:cNvSpPr txBox="1"/>
          <p:nvPr/>
        </p:nvSpPr>
        <p:spPr>
          <a:xfrm>
            <a:off x="3742697" y="1987992"/>
            <a:ext cx="833243"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defPPr>
              <a:defRPr lang="en-US"/>
            </a:defPPr>
            <a:lvl1pPr>
              <a:defRPr sz="2200">
                <a:effectLst/>
              </a:defRPr>
            </a:lvl1pPr>
          </a:lstStyle>
          <a:p>
            <a:r>
              <a:rPr lang="en-US" dirty="0"/>
              <a:t>CAT</a:t>
            </a:r>
            <a:endParaRPr lang="he-IL" dirty="0"/>
          </a:p>
        </p:txBody>
      </p:sp>
      <p:sp>
        <p:nvSpPr>
          <p:cNvPr id="61" name="TextBox 60"/>
          <p:cNvSpPr txBox="1"/>
          <p:nvPr/>
        </p:nvSpPr>
        <p:spPr>
          <a:xfrm>
            <a:off x="4670181" y="1979477"/>
            <a:ext cx="877338"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en-US" sz="2200" dirty="0" smtClean="0">
                <a:effectLst/>
              </a:rPr>
              <a:t>DOG</a:t>
            </a:r>
            <a:endParaRPr lang="he-IL" sz="2200" dirty="0" smtClean="0">
              <a:effectLst/>
            </a:endParaRPr>
          </a:p>
        </p:txBody>
      </p:sp>
      <p:sp>
        <p:nvSpPr>
          <p:cNvPr id="57" name="Content Placeholder 2"/>
          <p:cNvSpPr txBox="1">
            <a:spLocks/>
          </p:cNvSpPr>
          <p:nvPr/>
        </p:nvSpPr>
        <p:spPr>
          <a:xfrm>
            <a:off x="456051" y="1036047"/>
            <a:ext cx="8228012" cy="755532"/>
          </a:xfrm>
          <a:prstGeom prst="rect">
            <a:avLst/>
          </a:prstGeom>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rgbClr val="00AEEF"/>
              </a:buClr>
              <a:buFont typeface="Aria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rgbClr val="A6CE39"/>
              </a:buClr>
              <a:buFont typeface="Aria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1"/>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Deep Learning – is a set of machine learning algorithms based on multi-layer networks</a:t>
            </a:r>
          </a:p>
        </p:txBody>
      </p:sp>
      <p:sp>
        <p:nvSpPr>
          <p:cNvPr id="56" name="AutoShape 46"/>
          <p:cNvSpPr>
            <a:spLocks noChangeArrowheads="1"/>
          </p:cNvSpPr>
          <p:nvPr/>
        </p:nvSpPr>
        <p:spPr bwMode="auto">
          <a:xfrm>
            <a:off x="5864625" y="6031897"/>
            <a:ext cx="61277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3" name="Slide Number Placeholder 2"/>
          <p:cNvSpPr>
            <a:spLocks noGrp="1"/>
          </p:cNvSpPr>
          <p:nvPr>
            <p:ph type="sldNum" sz="quarter" idx="4294967295"/>
          </p:nvPr>
        </p:nvSpPr>
        <p:spPr>
          <a:xfrm>
            <a:off x="-3455" y="6540608"/>
            <a:ext cx="460655" cy="219456"/>
          </a:xfrm>
          <a:prstGeom prst="rect">
            <a:avLst/>
          </a:prstGeom>
        </p:spPr>
        <p:txBody>
          <a:bodyPr/>
          <a:lstStyle/>
          <a:p>
            <a:fld id="{F10CCBB2-23CF-43DD-999B-A7E7F6652AA9}" type="slidenum">
              <a:rPr lang="en-US" smtClean="0"/>
              <a:pPr/>
              <a:t>51</a:t>
            </a:fld>
            <a:endParaRPr lang="en-US" dirty="0"/>
          </a:p>
        </p:txBody>
      </p:sp>
      <p:sp>
        <p:nvSpPr>
          <p:cNvPr id="77" name="Oval 7"/>
          <p:cNvSpPr>
            <a:spLocks noChangeArrowheads="1"/>
          </p:cNvSpPr>
          <p:nvPr/>
        </p:nvSpPr>
        <p:spPr bwMode="auto">
          <a:xfrm>
            <a:off x="2924177" y="4884737"/>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8" name="Oval 9"/>
          <p:cNvSpPr>
            <a:spLocks noChangeArrowheads="1"/>
          </p:cNvSpPr>
          <p:nvPr/>
        </p:nvSpPr>
        <p:spPr bwMode="auto">
          <a:xfrm>
            <a:off x="4508502" y="4884737"/>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9" name="Oval 10"/>
          <p:cNvSpPr>
            <a:spLocks noChangeArrowheads="1"/>
          </p:cNvSpPr>
          <p:nvPr/>
        </p:nvSpPr>
        <p:spPr bwMode="auto">
          <a:xfrm>
            <a:off x="3571877" y="3876674"/>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0" name="Oval 11"/>
          <p:cNvSpPr>
            <a:spLocks noChangeArrowheads="1"/>
          </p:cNvSpPr>
          <p:nvPr/>
        </p:nvSpPr>
        <p:spPr bwMode="auto">
          <a:xfrm>
            <a:off x="4508502" y="3876674"/>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81" name="Oval 15"/>
          <p:cNvSpPr>
            <a:spLocks noChangeArrowheads="1"/>
          </p:cNvSpPr>
          <p:nvPr/>
        </p:nvSpPr>
        <p:spPr bwMode="auto">
          <a:xfrm>
            <a:off x="4076702" y="2724149"/>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82" name="Oval 18"/>
          <p:cNvSpPr>
            <a:spLocks noChangeArrowheads="1"/>
          </p:cNvSpPr>
          <p:nvPr/>
        </p:nvSpPr>
        <p:spPr bwMode="auto">
          <a:xfrm>
            <a:off x="5300664" y="4884737"/>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5160964"/>
            <a:ext cx="2212975" cy="153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757" y="4087031"/>
            <a:ext cx="2169675" cy="1546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209" y="2514600"/>
            <a:ext cx="2336991"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362200"/>
            <a:ext cx="2075575" cy="1662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733800"/>
            <a:ext cx="2174500" cy="1628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Rectangle 5"/>
          <p:cNvSpPr>
            <a:spLocks noChangeArrowheads="1"/>
          </p:cNvSpPr>
          <p:nvPr/>
        </p:nvSpPr>
        <p:spPr bwMode="auto">
          <a:xfrm>
            <a:off x="3190481" y="4361517"/>
            <a:ext cx="2980531" cy="523220"/>
          </a:xfrm>
          <a:prstGeom prst="rect">
            <a:avLst/>
          </a:prstGeom>
          <a:solidFill>
            <a:schemeClr val="accent1"/>
          </a:solidFill>
          <a:ln w="9525">
            <a:solidFill>
              <a:schemeClr val="tx1"/>
            </a:solidFill>
            <a:miter lim="800000"/>
            <a:headEnd/>
            <a:tailEnd/>
          </a:ln>
        </p:spPr>
        <p:txBody>
          <a:bodyPr wrap="square" anchor="ctr">
            <a:spAutoFit/>
          </a:bodyPr>
          <a:lstStyle/>
          <a:p>
            <a:pPr algn="ctr"/>
            <a:r>
              <a:rPr lang="en-US" sz="2800" dirty="0" smtClean="0"/>
              <a:t>Training</a:t>
            </a:r>
          </a:p>
        </p:txBody>
      </p:sp>
      <p:pic>
        <p:nvPicPr>
          <p:cNvPr id="30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496" y="5126316"/>
            <a:ext cx="1970294" cy="1475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1068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Deep Learning Basics </a:t>
            </a:r>
            <a:endParaRPr lang="he-IL" sz="3200" dirty="0"/>
          </a:p>
        </p:txBody>
      </p:sp>
      <p:sp>
        <p:nvSpPr>
          <p:cNvPr id="7" name="Oval 7"/>
          <p:cNvSpPr>
            <a:spLocks noChangeArrowheads="1"/>
          </p:cNvSpPr>
          <p:nvPr/>
        </p:nvSpPr>
        <p:spPr bwMode="auto">
          <a:xfrm>
            <a:off x="2916238"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 name="Oval 8"/>
          <p:cNvSpPr>
            <a:spLocks noChangeArrowheads="1"/>
          </p:cNvSpPr>
          <p:nvPr/>
        </p:nvSpPr>
        <p:spPr bwMode="auto">
          <a:xfrm>
            <a:off x="3708400"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9" name="Oval 9"/>
          <p:cNvSpPr>
            <a:spLocks noChangeArrowheads="1"/>
          </p:cNvSpPr>
          <p:nvPr/>
        </p:nvSpPr>
        <p:spPr bwMode="auto">
          <a:xfrm>
            <a:off x="4500563"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0" name="Oval 10"/>
          <p:cNvSpPr>
            <a:spLocks noChangeArrowheads="1"/>
          </p:cNvSpPr>
          <p:nvPr/>
        </p:nvSpPr>
        <p:spPr bwMode="auto">
          <a:xfrm>
            <a:off x="3563938" y="3862388"/>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1" name="Oval 11"/>
          <p:cNvSpPr>
            <a:spLocks noChangeArrowheads="1"/>
          </p:cNvSpPr>
          <p:nvPr/>
        </p:nvSpPr>
        <p:spPr bwMode="auto">
          <a:xfrm>
            <a:off x="4500563" y="3862388"/>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2" name="Oval 12"/>
          <p:cNvSpPr>
            <a:spLocks noChangeArrowheads="1"/>
          </p:cNvSpPr>
          <p:nvPr/>
        </p:nvSpPr>
        <p:spPr bwMode="auto">
          <a:xfrm>
            <a:off x="3708400"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3" name="Oval 13"/>
          <p:cNvSpPr>
            <a:spLocks noChangeArrowheads="1"/>
          </p:cNvSpPr>
          <p:nvPr/>
        </p:nvSpPr>
        <p:spPr bwMode="auto">
          <a:xfrm>
            <a:off x="4500563"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4" name="Oval 14"/>
          <p:cNvSpPr>
            <a:spLocks noChangeArrowheads="1"/>
          </p:cNvSpPr>
          <p:nvPr/>
        </p:nvSpPr>
        <p:spPr bwMode="auto">
          <a:xfrm>
            <a:off x="5292725"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5" name="Oval 15"/>
          <p:cNvSpPr>
            <a:spLocks noChangeArrowheads="1"/>
          </p:cNvSpPr>
          <p:nvPr/>
        </p:nvSpPr>
        <p:spPr bwMode="auto">
          <a:xfrm>
            <a:off x="4068763" y="2709863"/>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6" name="Oval 16"/>
          <p:cNvSpPr>
            <a:spLocks noChangeArrowheads="1"/>
          </p:cNvSpPr>
          <p:nvPr/>
        </p:nvSpPr>
        <p:spPr bwMode="auto">
          <a:xfrm>
            <a:off x="4860925" y="270986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7" name="Oval 17"/>
          <p:cNvSpPr>
            <a:spLocks noChangeArrowheads="1"/>
          </p:cNvSpPr>
          <p:nvPr/>
        </p:nvSpPr>
        <p:spPr bwMode="auto">
          <a:xfrm>
            <a:off x="5508625" y="3933825"/>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8" name="Oval 18"/>
          <p:cNvSpPr>
            <a:spLocks noChangeArrowheads="1"/>
          </p:cNvSpPr>
          <p:nvPr/>
        </p:nvSpPr>
        <p:spPr bwMode="auto">
          <a:xfrm>
            <a:off x="5292725"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9" name="Oval 19"/>
          <p:cNvSpPr>
            <a:spLocks noChangeArrowheads="1"/>
          </p:cNvSpPr>
          <p:nvPr/>
        </p:nvSpPr>
        <p:spPr bwMode="auto">
          <a:xfrm>
            <a:off x="6084888"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sz="2400">
              <a:solidFill>
                <a:schemeClr val="bg2"/>
              </a:solidFill>
              <a:effectLst/>
            </a:endParaRPr>
          </a:p>
        </p:txBody>
      </p:sp>
      <p:cxnSp>
        <p:nvCxnSpPr>
          <p:cNvPr id="20" name="AutoShape 20"/>
          <p:cNvCxnSpPr>
            <a:cxnSpLocks noChangeShapeType="1"/>
            <a:stCxn id="13" idx="0"/>
            <a:endCxn id="9" idx="4"/>
          </p:cNvCxnSpPr>
          <p:nvPr/>
        </p:nvCxnSpPr>
        <p:spPr bwMode="auto">
          <a:xfrm flipV="1">
            <a:off x="4716463"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1" name="AutoShape 21"/>
          <p:cNvCxnSpPr>
            <a:cxnSpLocks noChangeShapeType="1"/>
            <a:stCxn id="12" idx="0"/>
            <a:endCxn id="8" idx="4"/>
          </p:cNvCxnSpPr>
          <p:nvPr/>
        </p:nvCxnSpPr>
        <p:spPr bwMode="auto">
          <a:xfrm flipV="1">
            <a:off x="3924300"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2" name="AutoShape 22"/>
          <p:cNvCxnSpPr>
            <a:cxnSpLocks noChangeShapeType="1"/>
            <a:stCxn id="14" idx="0"/>
            <a:endCxn id="18" idx="4"/>
          </p:cNvCxnSpPr>
          <p:nvPr/>
        </p:nvCxnSpPr>
        <p:spPr bwMode="auto">
          <a:xfrm flipV="1">
            <a:off x="5508625"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3" name="AutoShape 23"/>
          <p:cNvCxnSpPr>
            <a:cxnSpLocks noChangeShapeType="1"/>
            <a:stCxn id="9" idx="0"/>
            <a:endCxn id="11" idx="4"/>
          </p:cNvCxnSpPr>
          <p:nvPr/>
        </p:nvCxnSpPr>
        <p:spPr bwMode="auto">
          <a:xfrm flipV="1">
            <a:off x="4716463" y="4308475"/>
            <a:ext cx="0"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4" name="AutoShape 24"/>
          <p:cNvCxnSpPr>
            <a:cxnSpLocks noChangeShapeType="1"/>
            <a:stCxn id="8" idx="0"/>
            <a:endCxn id="10" idx="4"/>
          </p:cNvCxnSpPr>
          <p:nvPr/>
        </p:nvCxnSpPr>
        <p:spPr bwMode="auto">
          <a:xfrm flipH="1" flipV="1">
            <a:off x="3779838" y="4308475"/>
            <a:ext cx="144462"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5" name="AutoShape 25"/>
          <p:cNvCxnSpPr>
            <a:cxnSpLocks noChangeShapeType="1"/>
            <a:stCxn id="18" idx="0"/>
            <a:endCxn id="17" idx="4"/>
          </p:cNvCxnSpPr>
          <p:nvPr/>
        </p:nvCxnSpPr>
        <p:spPr bwMode="auto">
          <a:xfrm flipV="1">
            <a:off x="5508625" y="4379913"/>
            <a:ext cx="215900" cy="476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6" name="AutoShape 26"/>
          <p:cNvCxnSpPr>
            <a:cxnSpLocks noChangeShapeType="1"/>
            <a:stCxn id="11" idx="7"/>
            <a:endCxn id="16" idx="4"/>
          </p:cNvCxnSpPr>
          <p:nvPr/>
        </p:nvCxnSpPr>
        <p:spPr bwMode="auto">
          <a:xfrm flipV="1">
            <a:off x="4868863" y="3155949"/>
            <a:ext cx="207962"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7" name="AutoShape 27"/>
          <p:cNvCxnSpPr>
            <a:cxnSpLocks noChangeShapeType="1"/>
            <a:stCxn id="17" idx="0"/>
            <a:endCxn id="16" idx="5"/>
          </p:cNvCxnSpPr>
          <p:nvPr/>
        </p:nvCxnSpPr>
        <p:spPr bwMode="auto">
          <a:xfrm flipH="1" flipV="1">
            <a:off x="5229225" y="3092451"/>
            <a:ext cx="495300" cy="8270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8" name="AutoShape 28"/>
          <p:cNvCxnSpPr>
            <a:cxnSpLocks noChangeShapeType="1"/>
            <a:stCxn id="13" idx="7"/>
            <a:endCxn id="18" idx="3"/>
          </p:cNvCxnSpPr>
          <p:nvPr/>
        </p:nvCxnSpPr>
        <p:spPr bwMode="auto">
          <a:xfrm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9" name="AutoShape 29"/>
          <p:cNvCxnSpPr>
            <a:cxnSpLocks noChangeShapeType="1"/>
            <a:stCxn id="14" idx="7"/>
            <a:endCxn id="19" idx="3"/>
          </p:cNvCxnSpPr>
          <p:nvPr/>
        </p:nvCxnSpPr>
        <p:spPr bwMode="auto">
          <a:xfrm flipV="1">
            <a:off x="5661027"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0" name="AutoShape 30"/>
          <p:cNvCxnSpPr>
            <a:cxnSpLocks noChangeShapeType="1"/>
            <a:stCxn id="7" idx="0"/>
            <a:endCxn id="10" idx="3"/>
          </p:cNvCxnSpPr>
          <p:nvPr/>
        </p:nvCxnSpPr>
        <p:spPr bwMode="auto">
          <a:xfrm flipV="1">
            <a:off x="3132138" y="4244975"/>
            <a:ext cx="495300" cy="6111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1" name="AutoShape 31"/>
          <p:cNvCxnSpPr>
            <a:cxnSpLocks noChangeShapeType="1"/>
            <a:stCxn id="8" idx="7"/>
            <a:endCxn id="11" idx="3"/>
          </p:cNvCxnSpPr>
          <p:nvPr/>
        </p:nvCxnSpPr>
        <p:spPr bwMode="auto">
          <a:xfrm flipV="1">
            <a:off x="4076702" y="4244975"/>
            <a:ext cx="487363"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2" name="AutoShape 32"/>
          <p:cNvCxnSpPr>
            <a:cxnSpLocks noChangeShapeType="1"/>
            <a:stCxn id="19" idx="0"/>
            <a:endCxn id="17" idx="5"/>
          </p:cNvCxnSpPr>
          <p:nvPr/>
        </p:nvCxnSpPr>
        <p:spPr bwMode="auto">
          <a:xfrm flipH="1" flipV="1">
            <a:off x="5876927" y="4316413"/>
            <a:ext cx="423863" cy="5397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3" name="AutoShape 33"/>
          <p:cNvCxnSpPr>
            <a:cxnSpLocks noChangeShapeType="1"/>
            <a:stCxn id="14" idx="1"/>
            <a:endCxn id="9" idx="5"/>
          </p:cNvCxnSpPr>
          <p:nvPr/>
        </p:nvCxnSpPr>
        <p:spPr bwMode="auto">
          <a:xfrm flipH="1"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4" name="AutoShape 34"/>
          <p:cNvCxnSpPr>
            <a:cxnSpLocks noChangeShapeType="1"/>
            <a:stCxn id="9" idx="1"/>
            <a:endCxn id="10" idx="5"/>
          </p:cNvCxnSpPr>
          <p:nvPr/>
        </p:nvCxnSpPr>
        <p:spPr bwMode="auto">
          <a:xfrm flipH="1" flipV="1">
            <a:off x="3932240" y="4244975"/>
            <a:ext cx="631825"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5" name="AutoShape 35"/>
          <p:cNvCxnSpPr>
            <a:cxnSpLocks noChangeShapeType="1"/>
            <a:stCxn id="18" idx="1"/>
            <a:endCxn id="11" idx="5"/>
          </p:cNvCxnSpPr>
          <p:nvPr/>
        </p:nvCxnSpPr>
        <p:spPr bwMode="auto">
          <a:xfrm flipH="1" flipV="1">
            <a:off x="4868863" y="4244975"/>
            <a:ext cx="487362"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6" name="AutoShape 36"/>
          <p:cNvCxnSpPr>
            <a:cxnSpLocks noChangeShapeType="1"/>
            <a:stCxn id="12" idx="1"/>
            <a:endCxn id="7" idx="4"/>
          </p:cNvCxnSpPr>
          <p:nvPr/>
        </p:nvCxnSpPr>
        <p:spPr bwMode="auto">
          <a:xfrm flipH="1" flipV="1">
            <a:off x="3132138" y="5316539"/>
            <a:ext cx="639762" cy="6111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7" name="AutoShape 37"/>
          <p:cNvCxnSpPr>
            <a:cxnSpLocks noChangeShapeType="1"/>
            <a:stCxn id="13" idx="1"/>
            <a:endCxn id="8" idx="5"/>
          </p:cNvCxnSpPr>
          <p:nvPr/>
        </p:nvCxnSpPr>
        <p:spPr bwMode="auto">
          <a:xfrm flipH="1"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8" name="AutoShape 38"/>
          <p:cNvCxnSpPr>
            <a:cxnSpLocks noChangeShapeType="1"/>
            <a:stCxn id="11" idx="1"/>
            <a:endCxn id="15" idx="4"/>
          </p:cNvCxnSpPr>
          <p:nvPr/>
        </p:nvCxnSpPr>
        <p:spPr bwMode="auto">
          <a:xfrm flipH="1" flipV="1">
            <a:off x="4284663" y="3155949"/>
            <a:ext cx="279400"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9" name="AutoShape 39"/>
          <p:cNvCxnSpPr>
            <a:cxnSpLocks noChangeShapeType="1"/>
            <a:stCxn id="17" idx="1"/>
            <a:endCxn id="15" idx="5"/>
          </p:cNvCxnSpPr>
          <p:nvPr/>
        </p:nvCxnSpPr>
        <p:spPr bwMode="auto">
          <a:xfrm flipH="1" flipV="1">
            <a:off x="4437063" y="3092451"/>
            <a:ext cx="1135062" cy="8905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0" name="AutoShape 40"/>
          <p:cNvCxnSpPr>
            <a:cxnSpLocks noChangeShapeType="1"/>
            <a:stCxn id="10" idx="7"/>
            <a:endCxn id="16" idx="3"/>
          </p:cNvCxnSpPr>
          <p:nvPr/>
        </p:nvCxnSpPr>
        <p:spPr bwMode="auto">
          <a:xfrm flipV="1">
            <a:off x="3932240" y="3092450"/>
            <a:ext cx="992187" cy="8191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1" name="AutoShape 41"/>
          <p:cNvCxnSpPr>
            <a:cxnSpLocks noChangeShapeType="1"/>
            <a:stCxn id="10" idx="0"/>
            <a:endCxn id="15" idx="3"/>
          </p:cNvCxnSpPr>
          <p:nvPr/>
        </p:nvCxnSpPr>
        <p:spPr bwMode="auto">
          <a:xfrm flipV="1">
            <a:off x="3779840" y="3092449"/>
            <a:ext cx="352425"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2" name="AutoShape 42"/>
          <p:cNvCxnSpPr>
            <a:cxnSpLocks noChangeShapeType="1"/>
            <a:stCxn id="9" idx="7"/>
            <a:endCxn id="17" idx="3"/>
          </p:cNvCxnSpPr>
          <p:nvPr/>
        </p:nvCxnSpPr>
        <p:spPr bwMode="auto">
          <a:xfrm flipV="1">
            <a:off x="4868863" y="4316413"/>
            <a:ext cx="703262" cy="603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3" name="AutoShape 43"/>
          <p:cNvCxnSpPr>
            <a:cxnSpLocks noChangeShapeType="1"/>
            <a:stCxn id="12" idx="7"/>
            <a:endCxn id="9" idx="3"/>
          </p:cNvCxnSpPr>
          <p:nvPr/>
        </p:nvCxnSpPr>
        <p:spPr bwMode="auto">
          <a:xfrm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4" name="AutoShape 44"/>
          <p:cNvCxnSpPr>
            <a:cxnSpLocks noChangeShapeType="1"/>
            <a:stCxn id="7" idx="7"/>
            <a:endCxn id="11" idx="2"/>
          </p:cNvCxnSpPr>
          <p:nvPr/>
        </p:nvCxnSpPr>
        <p:spPr bwMode="auto">
          <a:xfrm flipV="1">
            <a:off x="3284539" y="4078290"/>
            <a:ext cx="1201737"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5" name="AutoShape 45"/>
          <p:cNvCxnSpPr>
            <a:cxnSpLocks noChangeShapeType="1"/>
            <a:stCxn id="19" idx="1"/>
            <a:endCxn id="11" idx="6"/>
          </p:cNvCxnSpPr>
          <p:nvPr/>
        </p:nvCxnSpPr>
        <p:spPr bwMode="auto">
          <a:xfrm flipH="1" flipV="1">
            <a:off x="4946650" y="4078290"/>
            <a:ext cx="1201738"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3" name="AutoShape 64"/>
          <p:cNvCxnSpPr>
            <a:cxnSpLocks noChangeShapeType="1"/>
            <a:stCxn id="15" idx="0"/>
          </p:cNvCxnSpPr>
          <p:nvPr/>
        </p:nvCxnSpPr>
        <p:spPr bwMode="auto">
          <a:xfrm flipV="1">
            <a:off x="4284663" y="2349501"/>
            <a:ext cx="0"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4" name="AutoShape 65"/>
          <p:cNvCxnSpPr>
            <a:cxnSpLocks noChangeShapeType="1"/>
            <a:stCxn id="16" idx="0"/>
          </p:cNvCxnSpPr>
          <p:nvPr/>
        </p:nvCxnSpPr>
        <p:spPr bwMode="auto">
          <a:xfrm flipV="1">
            <a:off x="5076825" y="2349501"/>
            <a:ext cx="1588"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60" name="TextBox 59"/>
          <p:cNvSpPr txBox="1"/>
          <p:nvPr/>
        </p:nvSpPr>
        <p:spPr>
          <a:xfrm>
            <a:off x="3742697" y="1987992"/>
            <a:ext cx="833243" cy="430887"/>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defPPr>
              <a:defRPr lang="en-US"/>
            </a:defPPr>
            <a:lvl1pPr>
              <a:defRPr b="1"/>
            </a:lvl1pPr>
          </a:lstStyle>
          <a:p>
            <a:r>
              <a:rPr lang="en-US" sz="2200" b="0" dirty="0">
                <a:effectLst/>
              </a:rPr>
              <a:t>CAT</a:t>
            </a:r>
            <a:endParaRPr lang="he-IL" sz="2200" b="0" dirty="0">
              <a:effectLst/>
            </a:endParaRPr>
          </a:p>
        </p:txBody>
      </p:sp>
      <p:sp>
        <p:nvSpPr>
          <p:cNvPr id="61" name="TextBox 60"/>
          <p:cNvSpPr txBox="1"/>
          <p:nvPr/>
        </p:nvSpPr>
        <p:spPr>
          <a:xfrm>
            <a:off x="4670181" y="1979477"/>
            <a:ext cx="877338"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en-US" sz="2200" dirty="0" smtClean="0">
                <a:effectLst/>
              </a:rPr>
              <a:t>DOG</a:t>
            </a:r>
            <a:endParaRPr lang="he-IL" sz="2200" dirty="0" smtClean="0">
              <a:effectLst/>
            </a:endParaRPr>
          </a:p>
        </p:txBody>
      </p:sp>
      <p:sp>
        <p:nvSpPr>
          <p:cNvPr id="57" name="Content Placeholder 2"/>
          <p:cNvSpPr txBox="1">
            <a:spLocks/>
          </p:cNvSpPr>
          <p:nvPr/>
        </p:nvSpPr>
        <p:spPr>
          <a:xfrm>
            <a:off x="456051" y="1036047"/>
            <a:ext cx="8228012" cy="755532"/>
          </a:xfrm>
          <a:prstGeom prst="rect">
            <a:avLst/>
          </a:prstGeom>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rgbClr val="00AEEF"/>
              </a:buClr>
              <a:buFont typeface="Aria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rgbClr val="A6CE39"/>
              </a:buClr>
              <a:buFont typeface="Aria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1"/>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Deep Learning – is a set of machine learning algorithms based on multi-layer networks</a:t>
            </a:r>
          </a:p>
        </p:txBody>
      </p:sp>
      <p:sp>
        <p:nvSpPr>
          <p:cNvPr id="56" name="AutoShape 46"/>
          <p:cNvSpPr>
            <a:spLocks noChangeArrowheads="1"/>
          </p:cNvSpPr>
          <p:nvPr/>
        </p:nvSpPr>
        <p:spPr bwMode="auto">
          <a:xfrm>
            <a:off x="5864625" y="6031897"/>
            <a:ext cx="61277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3" name="Slide Number Placeholder 2"/>
          <p:cNvSpPr>
            <a:spLocks noGrp="1"/>
          </p:cNvSpPr>
          <p:nvPr>
            <p:ph type="sldNum" sz="quarter" idx="4294967295"/>
          </p:nvPr>
        </p:nvSpPr>
        <p:spPr>
          <a:xfrm>
            <a:off x="-3455" y="6540608"/>
            <a:ext cx="460655" cy="219456"/>
          </a:xfrm>
          <a:prstGeom prst="rect">
            <a:avLst/>
          </a:prstGeom>
        </p:spPr>
        <p:txBody>
          <a:bodyPr/>
          <a:lstStyle/>
          <a:p>
            <a:fld id="{F10CCBB2-23CF-43DD-999B-A7E7F6652AA9}" type="slidenum">
              <a:rPr lang="en-US" smtClean="0"/>
              <a:pPr/>
              <a:t>52</a:t>
            </a:fld>
            <a:endParaRPr lang="en-US" dirty="0"/>
          </a:p>
        </p:txBody>
      </p:sp>
      <p:pic>
        <p:nvPicPr>
          <p:cNvPr id="58" name="Picture 2" descr="https://encrypted-tbn3.gstatic.com/images?q=tbn:ANd9GcQIp8p1gzpxusNIxJMFgOoGEsPyEVf4Q2db8CayLYlNzysOf-WW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234" y="5423705"/>
            <a:ext cx="1358721" cy="1302372"/>
          </a:xfrm>
          <a:prstGeom prst="rect">
            <a:avLst/>
          </a:prstGeom>
          <a:noFill/>
          <a:extLst/>
        </p:spPr>
      </p:pic>
      <p:sp>
        <p:nvSpPr>
          <p:cNvPr id="77" name="Oval 7"/>
          <p:cNvSpPr>
            <a:spLocks noChangeArrowheads="1"/>
          </p:cNvSpPr>
          <p:nvPr/>
        </p:nvSpPr>
        <p:spPr bwMode="auto">
          <a:xfrm>
            <a:off x="2924177" y="4884737"/>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8" name="Oval 9"/>
          <p:cNvSpPr>
            <a:spLocks noChangeArrowheads="1"/>
          </p:cNvSpPr>
          <p:nvPr/>
        </p:nvSpPr>
        <p:spPr bwMode="auto">
          <a:xfrm>
            <a:off x="4508502" y="4884737"/>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9" name="Oval 10"/>
          <p:cNvSpPr>
            <a:spLocks noChangeArrowheads="1"/>
          </p:cNvSpPr>
          <p:nvPr/>
        </p:nvSpPr>
        <p:spPr bwMode="auto">
          <a:xfrm>
            <a:off x="3571877" y="3876674"/>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0" name="Oval 11"/>
          <p:cNvSpPr>
            <a:spLocks noChangeArrowheads="1"/>
          </p:cNvSpPr>
          <p:nvPr/>
        </p:nvSpPr>
        <p:spPr bwMode="auto">
          <a:xfrm>
            <a:off x="4508502" y="3876674"/>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81" name="Oval 15"/>
          <p:cNvSpPr>
            <a:spLocks noChangeArrowheads="1"/>
          </p:cNvSpPr>
          <p:nvPr/>
        </p:nvSpPr>
        <p:spPr bwMode="auto">
          <a:xfrm>
            <a:off x="4076702" y="2724149"/>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2" name="Oval 18"/>
          <p:cNvSpPr>
            <a:spLocks noChangeArrowheads="1"/>
          </p:cNvSpPr>
          <p:nvPr/>
        </p:nvSpPr>
        <p:spPr bwMode="auto">
          <a:xfrm>
            <a:off x="5300664" y="4884737"/>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Tree>
    <p:extLst>
      <p:ext uri="{BB962C8B-B14F-4D97-AF65-F5344CB8AC3E}">
        <p14:creationId xmlns:p14="http://schemas.microsoft.com/office/powerpoint/2010/main" val="3826360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Deep Learning Basics </a:t>
            </a:r>
            <a:endParaRPr lang="he-IL" sz="3200" dirty="0"/>
          </a:p>
        </p:txBody>
      </p:sp>
      <p:sp>
        <p:nvSpPr>
          <p:cNvPr id="7" name="Oval 7"/>
          <p:cNvSpPr>
            <a:spLocks noChangeArrowheads="1"/>
          </p:cNvSpPr>
          <p:nvPr/>
        </p:nvSpPr>
        <p:spPr bwMode="auto">
          <a:xfrm>
            <a:off x="2916238"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 name="Oval 8"/>
          <p:cNvSpPr>
            <a:spLocks noChangeArrowheads="1"/>
          </p:cNvSpPr>
          <p:nvPr/>
        </p:nvSpPr>
        <p:spPr bwMode="auto">
          <a:xfrm>
            <a:off x="3708400"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9" name="Oval 9"/>
          <p:cNvSpPr>
            <a:spLocks noChangeArrowheads="1"/>
          </p:cNvSpPr>
          <p:nvPr/>
        </p:nvSpPr>
        <p:spPr bwMode="auto">
          <a:xfrm>
            <a:off x="4500563"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0" name="Oval 10"/>
          <p:cNvSpPr>
            <a:spLocks noChangeArrowheads="1"/>
          </p:cNvSpPr>
          <p:nvPr/>
        </p:nvSpPr>
        <p:spPr bwMode="auto">
          <a:xfrm>
            <a:off x="3563938" y="3862388"/>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1" name="Oval 11"/>
          <p:cNvSpPr>
            <a:spLocks noChangeArrowheads="1"/>
          </p:cNvSpPr>
          <p:nvPr/>
        </p:nvSpPr>
        <p:spPr bwMode="auto">
          <a:xfrm>
            <a:off x="4500563" y="3862388"/>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2" name="Oval 12"/>
          <p:cNvSpPr>
            <a:spLocks noChangeArrowheads="1"/>
          </p:cNvSpPr>
          <p:nvPr/>
        </p:nvSpPr>
        <p:spPr bwMode="auto">
          <a:xfrm>
            <a:off x="3708400"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3" name="Oval 13"/>
          <p:cNvSpPr>
            <a:spLocks noChangeArrowheads="1"/>
          </p:cNvSpPr>
          <p:nvPr/>
        </p:nvSpPr>
        <p:spPr bwMode="auto">
          <a:xfrm>
            <a:off x="4500563"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4" name="Oval 14"/>
          <p:cNvSpPr>
            <a:spLocks noChangeArrowheads="1"/>
          </p:cNvSpPr>
          <p:nvPr/>
        </p:nvSpPr>
        <p:spPr bwMode="auto">
          <a:xfrm>
            <a:off x="5292725"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5" name="Oval 15"/>
          <p:cNvSpPr>
            <a:spLocks noChangeArrowheads="1"/>
          </p:cNvSpPr>
          <p:nvPr/>
        </p:nvSpPr>
        <p:spPr bwMode="auto">
          <a:xfrm>
            <a:off x="4068763" y="2709863"/>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6" name="Oval 16"/>
          <p:cNvSpPr>
            <a:spLocks noChangeArrowheads="1"/>
          </p:cNvSpPr>
          <p:nvPr/>
        </p:nvSpPr>
        <p:spPr bwMode="auto">
          <a:xfrm>
            <a:off x="4860925" y="2709863"/>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7" name="Oval 17"/>
          <p:cNvSpPr>
            <a:spLocks noChangeArrowheads="1"/>
          </p:cNvSpPr>
          <p:nvPr/>
        </p:nvSpPr>
        <p:spPr bwMode="auto">
          <a:xfrm>
            <a:off x="5508625" y="3933825"/>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8" name="Oval 18"/>
          <p:cNvSpPr>
            <a:spLocks noChangeArrowheads="1"/>
          </p:cNvSpPr>
          <p:nvPr/>
        </p:nvSpPr>
        <p:spPr bwMode="auto">
          <a:xfrm>
            <a:off x="5292725" y="4870451"/>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9" name="Oval 19"/>
          <p:cNvSpPr>
            <a:spLocks noChangeArrowheads="1"/>
          </p:cNvSpPr>
          <p:nvPr/>
        </p:nvSpPr>
        <p:spPr bwMode="auto">
          <a:xfrm>
            <a:off x="6084888" y="4870451"/>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sz="2400">
              <a:solidFill>
                <a:schemeClr val="bg2"/>
              </a:solidFill>
              <a:effectLst/>
            </a:endParaRPr>
          </a:p>
        </p:txBody>
      </p:sp>
      <p:cxnSp>
        <p:nvCxnSpPr>
          <p:cNvPr id="20" name="AutoShape 20"/>
          <p:cNvCxnSpPr>
            <a:cxnSpLocks noChangeShapeType="1"/>
            <a:stCxn id="13" idx="0"/>
            <a:endCxn id="9" idx="4"/>
          </p:cNvCxnSpPr>
          <p:nvPr/>
        </p:nvCxnSpPr>
        <p:spPr bwMode="auto">
          <a:xfrm flipV="1">
            <a:off x="4716463"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1" name="AutoShape 21"/>
          <p:cNvCxnSpPr>
            <a:cxnSpLocks noChangeShapeType="1"/>
            <a:stCxn id="12" idx="0"/>
            <a:endCxn id="8" idx="4"/>
          </p:cNvCxnSpPr>
          <p:nvPr/>
        </p:nvCxnSpPr>
        <p:spPr bwMode="auto">
          <a:xfrm flipV="1">
            <a:off x="3924300"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2" name="AutoShape 22"/>
          <p:cNvCxnSpPr>
            <a:cxnSpLocks noChangeShapeType="1"/>
            <a:stCxn id="14" idx="0"/>
            <a:endCxn id="18" idx="4"/>
          </p:cNvCxnSpPr>
          <p:nvPr/>
        </p:nvCxnSpPr>
        <p:spPr bwMode="auto">
          <a:xfrm flipV="1">
            <a:off x="5508625"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3" name="AutoShape 23"/>
          <p:cNvCxnSpPr>
            <a:cxnSpLocks noChangeShapeType="1"/>
            <a:stCxn id="9" idx="0"/>
            <a:endCxn id="11" idx="4"/>
          </p:cNvCxnSpPr>
          <p:nvPr/>
        </p:nvCxnSpPr>
        <p:spPr bwMode="auto">
          <a:xfrm flipV="1">
            <a:off x="4716463" y="4308475"/>
            <a:ext cx="0"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4" name="AutoShape 24"/>
          <p:cNvCxnSpPr>
            <a:cxnSpLocks noChangeShapeType="1"/>
            <a:stCxn id="8" idx="0"/>
            <a:endCxn id="10" idx="4"/>
          </p:cNvCxnSpPr>
          <p:nvPr/>
        </p:nvCxnSpPr>
        <p:spPr bwMode="auto">
          <a:xfrm flipH="1" flipV="1">
            <a:off x="3779838" y="4308475"/>
            <a:ext cx="144462"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5" name="AutoShape 25"/>
          <p:cNvCxnSpPr>
            <a:cxnSpLocks noChangeShapeType="1"/>
            <a:stCxn id="18" idx="0"/>
            <a:endCxn id="17" idx="4"/>
          </p:cNvCxnSpPr>
          <p:nvPr/>
        </p:nvCxnSpPr>
        <p:spPr bwMode="auto">
          <a:xfrm flipV="1">
            <a:off x="5508625" y="4379913"/>
            <a:ext cx="215900" cy="476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6" name="AutoShape 26"/>
          <p:cNvCxnSpPr>
            <a:cxnSpLocks noChangeShapeType="1"/>
            <a:stCxn id="11" idx="7"/>
            <a:endCxn id="16" idx="4"/>
          </p:cNvCxnSpPr>
          <p:nvPr/>
        </p:nvCxnSpPr>
        <p:spPr bwMode="auto">
          <a:xfrm flipV="1">
            <a:off x="4868863" y="3155949"/>
            <a:ext cx="207962"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7" name="AutoShape 27"/>
          <p:cNvCxnSpPr>
            <a:cxnSpLocks noChangeShapeType="1"/>
            <a:stCxn id="17" idx="0"/>
            <a:endCxn id="16" idx="5"/>
          </p:cNvCxnSpPr>
          <p:nvPr/>
        </p:nvCxnSpPr>
        <p:spPr bwMode="auto">
          <a:xfrm flipH="1" flipV="1">
            <a:off x="5229225" y="3092451"/>
            <a:ext cx="495300" cy="8270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8" name="AutoShape 28"/>
          <p:cNvCxnSpPr>
            <a:cxnSpLocks noChangeShapeType="1"/>
            <a:stCxn id="13" idx="7"/>
            <a:endCxn id="18" idx="3"/>
          </p:cNvCxnSpPr>
          <p:nvPr/>
        </p:nvCxnSpPr>
        <p:spPr bwMode="auto">
          <a:xfrm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9" name="AutoShape 29"/>
          <p:cNvCxnSpPr>
            <a:cxnSpLocks noChangeShapeType="1"/>
            <a:stCxn id="14" idx="7"/>
            <a:endCxn id="19" idx="3"/>
          </p:cNvCxnSpPr>
          <p:nvPr/>
        </p:nvCxnSpPr>
        <p:spPr bwMode="auto">
          <a:xfrm flipV="1">
            <a:off x="5661027"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0" name="AutoShape 30"/>
          <p:cNvCxnSpPr>
            <a:cxnSpLocks noChangeShapeType="1"/>
            <a:stCxn id="7" idx="0"/>
            <a:endCxn id="10" idx="3"/>
          </p:cNvCxnSpPr>
          <p:nvPr/>
        </p:nvCxnSpPr>
        <p:spPr bwMode="auto">
          <a:xfrm flipV="1">
            <a:off x="3132138" y="4244975"/>
            <a:ext cx="495300" cy="6111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1" name="AutoShape 31"/>
          <p:cNvCxnSpPr>
            <a:cxnSpLocks noChangeShapeType="1"/>
            <a:stCxn id="8" idx="7"/>
            <a:endCxn id="11" idx="3"/>
          </p:cNvCxnSpPr>
          <p:nvPr/>
        </p:nvCxnSpPr>
        <p:spPr bwMode="auto">
          <a:xfrm flipV="1">
            <a:off x="4076702" y="4244975"/>
            <a:ext cx="487363"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2" name="AutoShape 32"/>
          <p:cNvCxnSpPr>
            <a:cxnSpLocks noChangeShapeType="1"/>
            <a:stCxn id="19" idx="0"/>
            <a:endCxn id="17" idx="5"/>
          </p:cNvCxnSpPr>
          <p:nvPr/>
        </p:nvCxnSpPr>
        <p:spPr bwMode="auto">
          <a:xfrm flipH="1" flipV="1">
            <a:off x="5876927" y="4316413"/>
            <a:ext cx="423863" cy="5397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3" name="AutoShape 33"/>
          <p:cNvCxnSpPr>
            <a:cxnSpLocks noChangeShapeType="1"/>
            <a:stCxn id="14" idx="1"/>
            <a:endCxn id="9" idx="5"/>
          </p:cNvCxnSpPr>
          <p:nvPr/>
        </p:nvCxnSpPr>
        <p:spPr bwMode="auto">
          <a:xfrm flipH="1"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4" name="AutoShape 34"/>
          <p:cNvCxnSpPr>
            <a:cxnSpLocks noChangeShapeType="1"/>
            <a:stCxn id="9" idx="1"/>
            <a:endCxn id="10" idx="5"/>
          </p:cNvCxnSpPr>
          <p:nvPr/>
        </p:nvCxnSpPr>
        <p:spPr bwMode="auto">
          <a:xfrm flipH="1" flipV="1">
            <a:off x="3932240" y="4244975"/>
            <a:ext cx="631825"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5" name="AutoShape 35"/>
          <p:cNvCxnSpPr>
            <a:cxnSpLocks noChangeShapeType="1"/>
            <a:stCxn id="18" idx="1"/>
            <a:endCxn id="11" idx="5"/>
          </p:cNvCxnSpPr>
          <p:nvPr/>
        </p:nvCxnSpPr>
        <p:spPr bwMode="auto">
          <a:xfrm flipH="1" flipV="1">
            <a:off x="4868863" y="4244975"/>
            <a:ext cx="487362"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6" name="AutoShape 36"/>
          <p:cNvCxnSpPr>
            <a:cxnSpLocks noChangeShapeType="1"/>
            <a:stCxn id="12" idx="1"/>
            <a:endCxn id="7" idx="4"/>
          </p:cNvCxnSpPr>
          <p:nvPr/>
        </p:nvCxnSpPr>
        <p:spPr bwMode="auto">
          <a:xfrm flipH="1" flipV="1">
            <a:off x="3132138" y="5316539"/>
            <a:ext cx="639762" cy="6111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7" name="AutoShape 37"/>
          <p:cNvCxnSpPr>
            <a:cxnSpLocks noChangeShapeType="1"/>
            <a:stCxn id="13" idx="1"/>
            <a:endCxn id="8" idx="5"/>
          </p:cNvCxnSpPr>
          <p:nvPr/>
        </p:nvCxnSpPr>
        <p:spPr bwMode="auto">
          <a:xfrm flipH="1"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8" name="AutoShape 38"/>
          <p:cNvCxnSpPr>
            <a:cxnSpLocks noChangeShapeType="1"/>
            <a:stCxn id="11" idx="1"/>
            <a:endCxn id="15" idx="4"/>
          </p:cNvCxnSpPr>
          <p:nvPr/>
        </p:nvCxnSpPr>
        <p:spPr bwMode="auto">
          <a:xfrm flipH="1" flipV="1">
            <a:off x="4284663" y="3155949"/>
            <a:ext cx="279400"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9" name="AutoShape 39"/>
          <p:cNvCxnSpPr>
            <a:cxnSpLocks noChangeShapeType="1"/>
            <a:stCxn id="17" idx="1"/>
            <a:endCxn id="15" idx="5"/>
          </p:cNvCxnSpPr>
          <p:nvPr/>
        </p:nvCxnSpPr>
        <p:spPr bwMode="auto">
          <a:xfrm flipH="1" flipV="1">
            <a:off x="4437063" y="3092451"/>
            <a:ext cx="1135062" cy="8905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0" name="AutoShape 40"/>
          <p:cNvCxnSpPr>
            <a:cxnSpLocks noChangeShapeType="1"/>
            <a:stCxn id="10" idx="7"/>
            <a:endCxn id="16" idx="3"/>
          </p:cNvCxnSpPr>
          <p:nvPr/>
        </p:nvCxnSpPr>
        <p:spPr bwMode="auto">
          <a:xfrm flipV="1">
            <a:off x="3932240" y="3092450"/>
            <a:ext cx="992187" cy="8191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1" name="AutoShape 41"/>
          <p:cNvCxnSpPr>
            <a:cxnSpLocks noChangeShapeType="1"/>
            <a:stCxn id="10" idx="0"/>
            <a:endCxn id="15" idx="3"/>
          </p:cNvCxnSpPr>
          <p:nvPr/>
        </p:nvCxnSpPr>
        <p:spPr bwMode="auto">
          <a:xfrm flipV="1">
            <a:off x="3779840" y="3092449"/>
            <a:ext cx="352425"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2" name="AutoShape 42"/>
          <p:cNvCxnSpPr>
            <a:cxnSpLocks noChangeShapeType="1"/>
            <a:stCxn id="9" idx="7"/>
            <a:endCxn id="17" idx="3"/>
          </p:cNvCxnSpPr>
          <p:nvPr/>
        </p:nvCxnSpPr>
        <p:spPr bwMode="auto">
          <a:xfrm flipV="1">
            <a:off x="4868863" y="4316413"/>
            <a:ext cx="703262" cy="603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3" name="AutoShape 43"/>
          <p:cNvCxnSpPr>
            <a:cxnSpLocks noChangeShapeType="1"/>
            <a:stCxn id="12" idx="7"/>
            <a:endCxn id="9" idx="3"/>
          </p:cNvCxnSpPr>
          <p:nvPr/>
        </p:nvCxnSpPr>
        <p:spPr bwMode="auto">
          <a:xfrm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4" name="AutoShape 44"/>
          <p:cNvCxnSpPr>
            <a:cxnSpLocks noChangeShapeType="1"/>
            <a:stCxn id="7" idx="7"/>
            <a:endCxn id="11" idx="2"/>
          </p:cNvCxnSpPr>
          <p:nvPr/>
        </p:nvCxnSpPr>
        <p:spPr bwMode="auto">
          <a:xfrm flipV="1">
            <a:off x="3284539" y="4078290"/>
            <a:ext cx="1201737"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5" name="AutoShape 45"/>
          <p:cNvCxnSpPr>
            <a:cxnSpLocks noChangeShapeType="1"/>
            <a:stCxn id="19" idx="1"/>
            <a:endCxn id="11" idx="6"/>
          </p:cNvCxnSpPr>
          <p:nvPr/>
        </p:nvCxnSpPr>
        <p:spPr bwMode="auto">
          <a:xfrm flipH="1" flipV="1">
            <a:off x="4946650" y="4078290"/>
            <a:ext cx="1201738"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3" name="AutoShape 64"/>
          <p:cNvCxnSpPr>
            <a:cxnSpLocks noChangeShapeType="1"/>
            <a:stCxn id="15" idx="0"/>
          </p:cNvCxnSpPr>
          <p:nvPr/>
        </p:nvCxnSpPr>
        <p:spPr bwMode="auto">
          <a:xfrm flipV="1">
            <a:off x="4284663" y="2349501"/>
            <a:ext cx="0"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4" name="AutoShape 65"/>
          <p:cNvCxnSpPr>
            <a:cxnSpLocks noChangeShapeType="1"/>
            <a:stCxn id="16" idx="0"/>
          </p:cNvCxnSpPr>
          <p:nvPr/>
        </p:nvCxnSpPr>
        <p:spPr bwMode="auto">
          <a:xfrm flipV="1">
            <a:off x="5076825" y="2349501"/>
            <a:ext cx="1588"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60" name="TextBox 59"/>
          <p:cNvSpPr txBox="1"/>
          <p:nvPr/>
        </p:nvSpPr>
        <p:spPr>
          <a:xfrm>
            <a:off x="3742697" y="1987992"/>
            <a:ext cx="833243"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defPPr>
              <a:defRPr lang="en-US"/>
            </a:defPPr>
            <a:lvl1pPr>
              <a:defRPr sz="2200">
                <a:effectLst/>
              </a:defRPr>
            </a:lvl1pPr>
          </a:lstStyle>
          <a:p>
            <a:r>
              <a:rPr lang="en-US" dirty="0"/>
              <a:t>CAT</a:t>
            </a:r>
            <a:endParaRPr lang="he-IL" dirty="0"/>
          </a:p>
        </p:txBody>
      </p:sp>
      <p:sp>
        <p:nvSpPr>
          <p:cNvPr id="61" name="TextBox 60"/>
          <p:cNvSpPr txBox="1"/>
          <p:nvPr/>
        </p:nvSpPr>
        <p:spPr>
          <a:xfrm>
            <a:off x="4670181" y="1979477"/>
            <a:ext cx="877338" cy="430887"/>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en-US" sz="2200" dirty="0" smtClean="0">
                <a:effectLst/>
              </a:rPr>
              <a:t>DOG</a:t>
            </a:r>
            <a:endParaRPr lang="he-IL" sz="2200" dirty="0" smtClean="0">
              <a:effectLst/>
            </a:endParaRPr>
          </a:p>
        </p:txBody>
      </p:sp>
      <p:sp>
        <p:nvSpPr>
          <p:cNvPr id="57" name="Content Placeholder 2"/>
          <p:cNvSpPr txBox="1">
            <a:spLocks/>
          </p:cNvSpPr>
          <p:nvPr/>
        </p:nvSpPr>
        <p:spPr>
          <a:xfrm>
            <a:off x="456051" y="1036047"/>
            <a:ext cx="8228012" cy="755532"/>
          </a:xfrm>
          <a:prstGeom prst="rect">
            <a:avLst/>
          </a:prstGeom>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rgbClr val="00AEEF"/>
              </a:buClr>
              <a:buFont typeface="Aria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rgbClr val="A6CE39"/>
              </a:buClr>
              <a:buFont typeface="Aria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1"/>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Deep Learning – is a set of machine learning algorithms based on multi-layer networks</a:t>
            </a:r>
          </a:p>
        </p:txBody>
      </p:sp>
      <p:sp>
        <p:nvSpPr>
          <p:cNvPr id="56" name="AutoShape 46"/>
          <p:cNvSpPr>
            <a:spLocks noChangeArrowheads="1"/>
          </p:cNvSpPr>
          <p:nvPr/>
        </p:nvSpPr>
        <p:spPr bwMode="auto">
          <a:xfrm>
            <a:off x="5817125" y="6031897"/>
            <a:ext cx="61277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77" name="Oval 7"/>
          <p:cNvSpPr>
            <a:spLocks noChangeArrowheads="1"/>
          </p:cNvSpPr>
          <p:nvPr/>
        </p:nvSpPr>
        <p:spPr bwMode="auto">
          <a:xfrm>
            <a:off x="2924177" y="4884737"/>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8" name="Oval 9"/>
          <p:cNvSpPr>
            <a:spLocks noChangeArrowheads="1"/>
          </p:cNvSpPr>
          <p:nvPr/>
        </p:nvSpPr>
        <p:spPr bwMode="auto">
          <a:xfrm>
            <a:off x="4508502" y="4884737"/>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9" name="Oval 10"/>
          <p:cNvSpPr>
            <a:spLocks noChangeArrowheads="1"/>
          </p:cNvSpPr>
          <p:nvPr/>
        </p:nvSpPr>
        <p:spPr bwMode="auto">
          <a:xfrm>
            <a:off x="3571877" y="3876674"/>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0" name="Oval 11"/>
          <p:cNvSpPr>
            <a:spLocks noChangeArrowheads="1"/>
          </p:cNvSpPr>
          <p:nvPr/>
        </p:nvSpPr>
        <p:spPr bwMode="auto">
          <a:xfrm>
            <a:off x="4508502" y="3876674"/>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81" name="Oval 15"/>
          <p:cNvSpPr>
            <a:spLocks noChangeArrowheads="1"/>
          </p:cNvSpPr>
          <p:nvPr/>
        </p:nvSpPr>
        <p:spPr bwMode="auto">
          <a:xfrm>
            <a:off x="4076702" y="2724149"/>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2" name="Oval 18"/>
          <p:cNvSpPr>
            <a:spLocks noChangeArrowheads="1"/>
          </p:cNvSpPr>
          <p:nvPr/>
        </p:nvSpPr>
        <p:spPr bwMode="auto">
          <a:xfrm>
            <a:off x="5300664" y="4884737"/>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pic>
        <p:nvPicPr>
          <p:cNvPr id="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688" y="5458132"/>
            <a:ext cx="1677286" cy="128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79797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153400" cy="914400"/>
          </a:xfrm>
        </p:spPr>
        <p:txBody>
          <a:bodyPr/>
          <a:lstStyle/>
          <a:p>
            <a:r>
              <a:rPr lang="en-US" sz="3200" dirty="0" smtClean="0"/>
              <a:t>Deep Learning Taxonomy</a:t>
            </a:r>
            <a:endParaRPr lang="en-US" sz="3200" dirty="0"/>
          </a:p>
        </p:txBody>
      </p:sp>
      <p:sp>
        <p:nvSpPr>
          <p:cNvPr id="3" name="Content Placeholder 2"/>
          <p:cNvSpPr>
            <a:spLocks noGrp="1"/>
          </p:cNvSpPr>
          <p:nvPr>
            <p:ph idx="1"/>
          </p:nvPr>
        </p:nvSpPr>
        <p:spPr>
          <a:xfrm>
            <a:off x="457200" y="1524000"/>
            <a:ext cx="8178800" cy="4114800"/>
          </a:xfrm>
        </p:spPr>
        <p:txBody>
          <a:bodyPr/>
          <a:lstStyle/>
          <a:p>
            <a:pPr marL="0" indent="0">
              <a:buNone/>
            </a:pPr>
            <a:r>
              <a:rPr lang="en-US" sz="3200" dirty="0" smtClean="0"/>
              <a:t>Supervised:</a:t>
            </a:r>
          </a:p>
          <a:p>
            <a:pPr lvl="1"/>
            <a:r>
              <a:rPr lang="en-US" sz="2800" dirty="0" smtClean="0"/>
              <a:t>Convolutional NN ( </a:t>
            </a:r>
            <a:r>
              <a:rPr lang="en-US" sz="2800" dirty="0" err="1" smtClean="0"/>
              <a:t>LeCun</a:t>
            </a:r>
            <a:r>
              <a:rPr lang="en-US" sz="2800" dirty="0" smtClean="0"/>
              <a:t>)</a:t>
            </a:r>
          </a:p>
          <a:p>
            <a:pPr lvl="1"/>
            <a:r>
              <a:rPr lang="en-US" sz="2800" dirty="0"/>
              <a:t>Recurrent Neural nets </a:t>
            </a:r>
            <a:r>
              <a:rPr lang="en-US" sz="2800" dirty="0" smtClean="0"/>
              <a:t>(</a:t>
            </a:r>
            <a:r>
              <a:rPr lang="en-US" sz="2800" dirty="0" err="1">
                <a:effectLst/>
              </a:rPr>
              <a:t>Schmidhuber</a:t>
            </a:r>
            <a:r>
              <a:rPr lang="en-US" sz="2800" dirty="0">
                <a:effectLst/>
              </a:rPr>
              <a:t> </a:t>
            </a:r>
            <a:r>
              <a:rPr lang="en-US" sz="2800" dirty="0" smtClean="0">
                <a:effectLst/>
              </a:rPr>
              <a:t>)</a:t>
            </a:r>
            <a:endParaRPr lang="en-US" sz="3200" dirty="0" smtClean="0"/>
          </a:p>
          <a:p>
            <a:pPr marL="0" indent="0">
              <a:buNone/>
            </a:pPr>
            <a:r>
              <a:rPr lang="en-US" sz="3200" dirty="0" smtClean="0"/>
              <a:t>Unsupervised</a:t>
            </a:r>
          </a:p>
          <a:p>
            <a:pPr lvl="1"/>
            <a:r>
              <a:rPr lang="en-US" sz="2800" dirty="0" smtClean="0"/>
              <a:t>Deep Belief Nets / Stacked RBMs (Hinton)</a:t>
            </a:r>
          </a:p>
          <a:p>
            <a:pPr lvl="1"/>
            <a:r>
              <a:rPr lang="en-US" sz="2800" dirty="0" smtClean="0"/>
              <a:t>Stacked </a:t>
            </a:r>
            <a:r>
              <a:rPr lang="en-US" sz="2800" dirty="0" err="1" smtClean="0"/>
              <a:t>denoising</a:t>
            </a:r>
            <a:r>
              <a:rPr lang="en-US" sz="2800" dirty="0" smtClean="0"/>
              <a:t> </a:t>
            </a:r>
            <a:r>
              <a:rPr lang="en-US" sz="2800" dirty="0" err="1" smtClean="0"/>
              <a:t>autoencoders</a:t>
            </a:r>
            <a:r>
              <a:rPr lang="en-US" sz="2800" dirty="0" smtClean="0"/>
              <a:t> (</a:t>
            </a:r>
            <a:r>
              <a:rPr lang="en-US" sz="2800" dirty="0" err="1" smtClean="0"/>
              <a:t>Bengio</a:t>
            </a:r>
            <a:r>
              <a:rPr lang="en-US" sz="2800" dirty="0" smtClean="0"/>
              <a:t>) </a:t>
            </a:r>
          </a:p>
          <a:p>
            <a:pPr lvl="1"/>
            <a:r>
              <a:rPr lang="en-US" sz="2800" dirty="0" smtClean="0"/>
              <a:t>Sparse </a:t>
            </a:r>
            <a:r>
              <a:rPr lang="en-US" sz="2800" dirty="0" err="1" smtClean="0"/>
              <a:t>AutoEncoders</a:t>
            </a:r>
            <a:r>
              <a:rPr lang="en-US" sz="2800" dirty="0" smtClean="0"/>
              <a:t> ( </a:t>
            </a:r>
            <a:r>
              <a:rPr lang="en-US" sz="2800" dirty="0" err="1"/>
              <a:t>L</a:t>
            </a:r>
            <a:r>
              <a:rPr lang="en-US" sz="2800" dirty="0" err="1" smtClean="0"/>
              <a:t>eCun</a:t>
            </a:r>
            <a:r>
              <a:rPr lang="en-US" sz="2800" dirty="0" smtClean="0"/>
              <a:t>, A. Ng, )</a:t>
            </a:r>
          </a:p>
        </p:txBody>
      </p:sp>
    </p:spTree>
    <p:extLst>
      <p:ext uri="{BB962C8B-B14F-4D97-AF65-F5344CB8AC3E}">
        <p14:creationId xmlns:p14="http://schemas.microsoft.com/office/powerpoint/2010/main" val="158797538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Google’s </a:t>
            </a:r>
            <a:r>
              <a:rPr lang="en-US" dirty="0" err="1" smtClean="0"/>
              <a:t>TensorFlow</a:t>
            </a:r>
            <a:r>
              <a:rPr lang="en-US" dirty="0" smtClean="0"/>
              <a:t> Algorithm (highly recommended)</a:t>
            </a:r>
            <a:endParaRPr lang="en-US" dirty="0"/>
          </a:p>
        </p:txBody>
      </p:sp>
      <p:pic>
        <p:nvPicPr>
          <p:cNvPr id="4" name="Picture 3"/>
          <p:cNvPicPr>
            <a:picLocks noChangeAspect="1"/>
          </p:cNvPicPr>
          <p:nvPr/>
        </p:nvPicPr>
        <p:blipFill>
          <a:blip r:embed="rId2"/>
          <a:stretch>
            <a:fillRect/>
          </a:stretch>
        </p:blipFill>
        <p:spPr>
          <a:xfrm>
            <a:off x="836023" y="1350369"/>
            <a:ext cx="7825656" cy="4396153"/>
          </a:xfrm>
          <a:prstGeom prst="rect">
            <a:avLst/>
          </a:prstGeom>
        </p:spPr>
      </p:pic>
    </p:spTree>
    <p:extLst>
      <p:ext uri="{BB962C8B-B14F-4D97-AF65-F5344CB8AC3E}">
        <p14:creationId xmlns:p14="http://schemas.microsoft.com/office/powerpoint/2010/main" val="1120405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57400" y="304800"/>
            <a:ext cx="4635500" cy="6413500"/>
          </a:xfrm>
          <a:prstGeom prst="rect">
            <a:avLst/>
          </a:prstGeom>
        </p:spPr>
      </p:pic>
      <p:sp>
        <p:nvSpPr>
          <p:cNvPr id="2" name="Title 1"/>
          <p:cNvSpPr>
            <a:spLocks noGrp="1"/>
          </p:cNvSpPr>
          <p:nvPr>
            <p:ph type="title"/>
          </p:nvPr>
        </p:nvSpPr>
        <p:spPr/>
        <p:txBody>
          <a:bodyPr/>
          <a:lstStyle/>
          <a:p>
            <a:pPr algn="ctr"/>
            <a:r>
              <a:rPr lang="en-US" sz="3200" dirty="0" err="1" smtClean="0"/>
              <a:t>TensorFlow</a:t>
            </a:r>
            <a:r>
              <a:rPr lang="en-US" sz="3200" dirty="0" smtClean="0"/>
              <a:t> Graph</a:t>
            </a:r>
            <a:endParaRPr lang="en-US" sz="3200" dirty="0"/>
          </a:p>
        </p:txBody>
      </p:sp>
      <p:sp>
        <p:nvSpPr>
          <p:cNvPr id="4" name="Slide Number Placeholder 3"/>
          <p:cNvSpPr>
            <a:spLocks noGrp="1"/>
          </p:cNvSpPr>
          <p:nvPr>
            <p:ph type="sldNum" sz="quarter" idx="10"/>
          </p:nvPr>
        </p:nvSpPr>
        <p:spPr/>
        <p:txBody>
          <a:bodyPr/>
          <a:lstStyle/>
          <a:p>
            <a:fld id="{4A2C4E19-FF42-1D47-9D98-3C4F0C12BCE3}" type="slidenum">
              <a:rPr lang="en-US" smtClean="0"/>
              <a:pPr/>
              <a:t>56</a:t>
            </a:fld>
            <a:endParaRPr lang="en-US"/>
          </a:p>
        </p:txBody>
      </p:sp>
    </p:spTree>
    <p:extLst>
      <p:ext uri="{BB962C8B-B14F-4D97-AF65-F5344CB8AC3E}">
        <p14:creationId xmlns:p14="http://schemas.microsoft.com/office/powerpoint/2010/main" val="3563007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A2C4E19-FF42-1D47-9D98-3C4F0C12BCE3}" type="slidenum">
              <a:rPr lang="en-US" smtClean="0"/>
              <a:pPr/>
              <a:t>57</a:t>
            </a:fld>
            <a:endParaRPr lang="en-US"/>
          </a:p>
        </p:txBody>
      </p:sp>
      <p:pic>
        <p:nvPicPr>
          <p:cNvPr id="5" name="Picture 4"/>
          <p:cNvPicPr>
            <a:picLocks noChangeAspect="1"/>
          </p:cNvPicPr>
          <p:nvPr/>
        </p:nvPicPr>
        <p:blipFill>
          <a:blip r:embed="rId2"/>
          <a:stretch>
            <a:fillRect/>
          </a:stretch>
        </p:blipFill>
        <p:spPr>
          <a:xfrm>
            <a:off x="0" y="914400"/>
            <a:ext cx="9144000" cy="5564087"/>
          </a:xfrm>
          <a:prstGeom prst="rect">
            <a:avLst/>
          </a:prstGeom>
        </p:spPr>
      </p:pic>
      <p:sp>
        <p:nvSpPr>
          <p:cNvPr id="6" name="Title 1"/>
          <p:cNvSpPr>
            <a:spLocks noGrp="1"/>
          </p:cNvSpPr>
          <p:nvPr>
            <p:ph type="title"/>
          </p:nvPr>
        </p:nvSpPr>
        <p:spPr>
          <a:xfrm>
            <a:off x="1905000" y="304800"/>
            <a:ext cx="5245100" cy="609600"/>
          </a:xfrm>
        </p:spPr>
        <p:txBody>
          <a:bodyPr/>
          <a:lstStyle/>
          <a:p>
            <a:r>
              <a:rPr lang="en-US" sz="3200" dirty="0" err="1" smtClean="0"/>
              <a:t>TensorFlow</a:t>
            </a:r>
            <a:r>
              <a:rPr lang="en-US" sz="3200" dirty="0" smtClean="0"/>
              <a:t> Highlights</a:t>
            </a:r>
            <a:endParaRPr lang="en-US" sz="3200" dirty="0"/>
          </a:p>
        </p:txBody>
      </p:sp>
    </p:spTree>
    <p:extLst>
      <p:ext uri="{BB962C8B-B14F-4D97-AF65-F5344CB8AC3E}">
        <p14:creationId xmlns:p14="http://schemas.microsoft.com/office/powerpoint/2010/main" val="920840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057400"/>
            <a:ext cx="8423275" cy="1143000"/>
          </a:xfrm>
        </p:spPr>
        <p:txBody>
          <a:bodyPr/>
          <a:lstStyle/>
          <a:p>
            <a:pPr eaLnBrk="1" hangingPunct="1">
              <a:defRPr/>
            </a:pPr>
            <a:r>
              <a:rPr lang="en-US" sz="4400" dirty="0" smtClean="0">
                <a:solidFill>
                  <a:srgbClr val="000000"/>
                </a:solidFill>
                <a:effectLst/>
              </a:rPr>
              <a:t>Face Recognition (Example)</a:t>
            </a:r>
          </a:p>
        </p:txBody>
      </p:sp>
    </p:spTree>
    <p:extLst>
      <p:ext uri="{BB962C8B-B14F-4D97-AF65-F5344CB8AC3E}">
        <p14:creationId xmlns:p14="http://schemas.microsoft.com/office/powerpoint/2010/main" val="580567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AA8F4A69-B780-0443-919B-0BD7EC1B1393}" type="slidenum">
              <a:rPr lang="en-US"/>
              <a:pPr/>
              <a:t>59</a:t>
            </a:fld>
            <a:endParaRPr lang="en-US"/>
          </a:p>
        </p:txBody>
      </p:sp>
      <p:sp>
        <p:nvSpPr>
          <p:cNvPr id="4403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403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4035" name="Rectangle 3"/>
          <p:cNvSpPr>
            <a:spLocks noGrp="1" noChangeArrowheads="1"/>
          </p:cNvSpPr>
          <p:nvPr>
            <p:ph type="title"/>
          </p:nvPr>
        </p:nvSpPr>
        <p:spPr>
          <a:ln/>
        </p:spPr>
        <p:txBody>
          <a:bodyPr rIns="132080"/>
          <a:lstStyle/>
          <a:p>
            <a:r>
              <a:rPr lang="en-US" sz="3200" dirty="0"/>
              <a:t>Example: </a:t>
            </a:r>
            <a:r>
              <a:rPr lang="en-US" sz="3200" dirty="0" smtClean="0"/>
              <a:t>Face </a:t>
            </a:r>
            <a:r>
              <a:rPr lang="en-US" sz="3200" dirty="0"/>
              <a:t>R</a:t>
            </a:r>
            <a:r>
              <a:rPr lang="en-US" sz="3200" dirty="0" smtClean="0"/>
              <a:t>ecognition</a:t>
            </a:r>
            <a:endParaRPr lang="en-US" sz="3200" dirty="0"/>
          </a:p>
        </p:txBody>
      </p:sp>
      <p:sp>
        <p:nvSpPr>
          <p:cNvPr id="44036" name="Rectangle 4"/>
          <p:cNvSpPr>
            <a:spLocks noGrp="1" noChangeArrowheads="1"/>
          </p:cNvSpPr>
          <p:nvPr>
            <p:ph type="body" idx="1"/>
          </p:nvPr>
        </p:nvSpPr>
        <p:spPr>
          <a:ln/>
        </p:spPr>
        <p:txBody>
          <a:bodyPr rIns="132080"/>
          <a:lstStyle/>
          <a:p>
            <a:r>
              <a:rPr lang="en-US" dirty="0"/>
              <a:t>U</a:t>
            </a:r>
            <a:r>
              <a:rPr lang="en-US" dirty="0" smtClean="0"/>
              <a:t>sing </a:t>
            </a:r>
            <a:r>
              <a:rPr lang="en-US" dirty="0"/>
              <a:t>the 2-stage </a:t>
            </a:r>
            <a:r>
              <a:rPr lang="en-US" dirty="0" smtClean="0"/>
              <a:t>approach (feature extraction + Classification)</a:t>
            </a:r>
            <a:endParaRPr lang="en-US" dirty="0"/>
          </a:p>
        </p:txBody>
      </p:sp>
      <p:pic>
        <p:nvPicPr>
          <p:cNvPr id="44037" name="Picture 5"/>
          <p:cNvPicPr>
            <a:picLocks noChangeArrowheads="1"/>
          </p:cNvPicPr>
          <p:nvPr/>
        </p:nvPicPr>
        <p:blipFill>
          <a:blip r:embed="rId3"/>
          <a:srcRect/>
          <a:stretch>
            <a:fillRect/>
          </a:stretch>
        </p:blipFill>
        <p:spPr bwMode="auto">
          <a:xfrm>
            <a:off x="0" y="1890713"/>
            <a:ext cx="9144000" cy="4357687"/>
          </a:xfrm>
          <a:prstGeom prst="rect">
            <a:avLst/>
          </a:prstGeom>
          <a:noFill/>
          <a:ln w="9525" cap="flat">
            <a:noFill/>
            <a:miter lim="800000"/>
            <a:headEnd/>
            <a:tailEnd/>
          </a:ln>
        </p:spPr>
      </p:pic>
    </p:spTree>
    <p:extLst>
      <p:ext uri="{BB962C8B-B14F-4D97-AF65-F5344CB8AC3E}">
        <p14:creationId xmlns:p14="http://schemas.microsoft.com/office/powerpoint/2010/main" val="1775699930"/>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6553200" y="6356350"/>
            <a:ext cx="2133600" cy="365125"/>
          </a:xfrm>
          <a:prstGeom prst="rect">
            <a:avLst/>
          </a:prstGeom>
        </p:spPr>
        <p:txBody>
          <a:bodyPr/>
          <a:lstStyle/>
          <a:p>
            <a:fld id="{E891E0CB-A407-EA4E-988B-52CC3B59D0D0}" type="slidenum">
              <a:rPr lang="en-US"/>
              <a:pPr/>
              <a:t>6</a:t>
            </a:fld>
            <a:endParaRPr lang="en-US"/>
          </a:p>
        </p:txBody>
      </p:sp>
      <p:sp>
        <p:nvSpPr>
          <p:cNvPr id="1809410" name="Rectangle 2"/>
          <p:cNvSpPr>
            <a:spLocks noGrp="1" noChangeArrowheads="1"/>
          </p:cNvSpPr>
          <p:nvPr>
            <p:ph type="title"/>
          </p:nvPr>
        </p:nvSpPr>
        <p:spPr>
          <a:xfrm>
            <a:off x="706438" y="381000"/>
            <a:ext cx="7772400" cy="762000"/>
          </a:xfrm>
        </p:spPr>
        <p:txBody>
          <a:bodyPr/>
          <a:lstStyle/>
          <a:p>
            <a:r>
              <a:rPr lang="en-US" sz="3600" dirty="0" smtClean="0"/>
              <a:t>A modern variation of “Units”</a:t>
            </a:r>
            <a:endParaRPr lang="en-US" sz="3600" dirty="0"/>
          </a:p>
        </p:txBody>
      </p:sp>
      <p:sp>
        <p:nvSpPr>
          <p:cNvPr id="1809411" name="Rectangle 3"/>
          <p:cNvSpPr>
            <a:spLocks noGrp="1" noChangeArrowheads="1"/>
          </p:cNvSpPr>
          <p:nvPr>
            <p:ph type="body" idx="1"/>
          </p:nvPr>
        </p:nvSpPr>
        <p:spPr>
          <a:xfrm>
            <a:off x="457200" y="1295400"/>
            <a:ext cx="7823200" cy="3248025"/>
          </a:xfrm>
        </p:spPr>
        <p:txBody>
          <a:bodyPr/>
          <a:lstStyle/>
          <a:p>
            <a:r>
              <a:rPr lang="en-US" sz="2400" dirty="0"/>
              <a:t>Output is a “squashed” linear function of inputs:</a:t>
            </a:r>
          </a:p>
          <a:p>
            <a:endParaRPr lang="en-US" sz="2400" dirty="0"/>
          </a:p>
          <a:p>
            <a:endParaRPr lang="en-US" sz="2400" dirty="0"/>
          </a:p>
          <a:p>
            <a:endParaRPr lang="en-US" sz="2400" dirty="0"/>
          </a:p>
          <a:p>
            <a:endParaRPr lang="en-US" sz="2400" dirty="0"/>
          </a:p>
          <a:p>
            <a:endParaRPr lang="en-US" sz="2400" dirty="0"/>
          </a:p>
          <a:p>
            <a:pPr>
              <a:lnSpc>
                <a:spcPct val="130000"/>
              </a:lnSpc>
            </a:pPr>
            <a:r>
              <a:rPr lang="en-US" sz="2400" dirty="0"/>
              <a:t>Activation function can be </a:t>
            </a:r>
            <a:r>
              <a:rPr lang="en-US" sz="2400" i="1" dirty="0"/>
              <a:t>step/threshold</a:t>
            </a:r>
            <a:r>
              <a:rPr lang="en-US" sz="2400" dirty="0"/>
              <a:t> or </a:t>
            </a:r>
            <a:r>
              <a:rPr lang="en-US" sz="2400" i="1" dirty="0"/>
              <a:t>sigmoid</a:t>
            </a:r>
            <a:endParaRPr lang="en-US" sz="2400" dirty="0"/>
          </a:p>
        </p:txBody>
      </p:sp>
      <p:pic>
        <p:nvPicPr>
          <p:cNvPr id="1809412" name="Picture 4" descr="Picture 1"/>
          <p:cNvPicPr>
            <a:picLocks noChangeAspect="1" noChangeArrowheads="1"/>
          </p:cNvPicPr>
          <p:nvPr/>
        </p:nvPicPr>
        <p:blipFill>
          <a:blip r:embed="rId3"/>
          <a:srcRect/>
          <a:stretch>
            <a:fillRect/>
          </a:stretch>
        </p:blipFill>
        <p:spPr bwMode="auto">
          <a:xfrm>
            <a:off x="1828800" y="1828800"/>
            <a:ext cx="4637088" cy="2103655"/>
          </a:xfrm>
          <a:prstGeom prst="rect">
            <a:avLst/>
          </a:prstGeom>
          <a:noFill/>
        </p:spPr>
      </p:pic>
      <p:pic>
        <p:nvPicPr>
          <p:cNvPr id="1809413" name="Picture 5" descr="Picture 2"/>
          <p:cNvPicPr>
            <a:picLocks noChangeAspect="1" noChangeArrowheads="1"/>
          </p:cNvPicPr>
          <p:nvPr/>
        </p:nvPicPr>
        <p:blipFill>
          <a:blip r:embed="rId4"/>
          <a:srcRect/>
          <a:stretch>
            <a:fillRect/>
          </a:stretch>
        </p:blipFill>
        <p:spPr bwMode="auto">
          <a:xfrm>
            <a:off x="914400" y="4619298"/>
            <a:ext cx="4064000" cy="1400502"/>
          </a:xfrm>
          <a:prstGeom prst="rect">
            <a:avLst/>
          </a:prstGeom>
          <a:noFill/>
        </p:spPr>
      </p:pic>
      <p:sp>
        <p:nvSpPr>
          <p:cNvPr id="1809415" name="Text Box 7"/>
          <p:cNvSpPr txBox="1">
            <a:spLocks noChangeArrowheads="1"/>
          </p:cNvSpPr>
          <p:nvPr/>
        </p:nvSpPr>
        <p:spPr bwMode="auto">
          <a:xfrm>
            <a:off x="5410200" y="4953000"/>
            <a:ext cx="2816225" cy="646331"/>
          </a:xfrm>
          <a:prstGeom prst="rect">
            <a:avLst/>
          </a:prstGeom>
          <a:noFill/>
          <a:ln w="9525">
            <a:noFill/>
            <a:miter lim="800000"/>
            <a:headEnd/>
            <a:tailEnd/>
          </a:ln>
          <a:effectLst/>
        </p:spPr>
        <p:txBody>
          <a:bodyPr>
            <a:prstTxWarp prst="textNoShape">
              <a:avLst/>
            </a:prstTxWarp>
            <a:spAutoFit/>
          </a:bodyPr>
          <a:lstStyle/>
          <a:p>
            <a:r>
              <a:rPr lang="en-US" sz="1800" i="1" dirty="0">
                <a:solidFill>
                  <a:srgbClr val="0000FF"/>
                </a:solidFill>
                <a:effectLst>
                  <a:outerShdw blurRad="38100" dist="38100" dir="2700000" algn="tl">
                    <a:srgbClr val="000000"/>
                  </a:outerShdw>
                </a:effectLst>
              </a:rPr>
              <a:t>Bias weight </a:t>
            </a:r>
            <a:r>
              <a:rPr lang="en-US" sz="1800" dirty="0">
                <a:solidFill>
                  <a:srgbClr val="0000FF"/>
                </a:solidFill>
                <a:effectLst>
                  <a:outerShdw blurRad="38100" dist="38100" dir="2700000" algn="tl">
                    <a:srgbClr val="000000"/>
                  </a:outerShdw>
                </a:effectLst>
              </a:rPr>
              <a:t>sets  threshold for </a:t>
            </a:r>
            <a:r>
              <a:rPr lang="en-US" sz="1800" i="1" dirty="0">
                <a:solidFill>
                  <a:srgbClr val="0000FF"/>
                </a:solidFill>
                <a:effectLst>
                  <a:outerShdw blurRad="38100" dist="38100" dir="2700000" algn="tl">
                    <a:srgbClr val="000000"/>
                  </a:outerShdw>
                </a:effectLst>
              </a:rPr>
              <a:t>linear threshold unit</a:t>
            </a:r>
            <a:endParaRPr lang="en-US" sz="1800" dirty="0">
              <a:solidFill>
                <a:srgbClr val="0000FF"/>
              </a:solidFill>
              <a:effectLst>
                <a:outerShdw blurRad="38100" dist="38100" dir="2700000" algn="tl">
                  <a:srgbClr val="000000"/>
                </a:outerShdw>
              </a:effectLst>
            </a:endParaRPr>
          </a:p>
        </p:txBody>
      </p:sp>
    </p:spTree>
    <p:extLst>
      <p:ext uri="{BB962C8B-B14F-4D97-AF65-F5344CB8AC3E}">
        <p14:creationId xmlns:p14="http://schemas.microsoft.com/office/powerpoint/2010/main" val="14210460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09411">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8094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09411">
                                            <p:txEl>
                                              <p:pRg st="6" end="6"/>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1809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094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9411" grpId="0" build="p" autoUpdateAnimBg="0"/>
      <p:bldP spid="180941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C27AAE76-ED97-8943-AE65-2E8271A5BEFB}" type="slidenum">
              <a:rPr lang="en-US"/>
              <a:pPr/>
              <a:t>60</a:t>
            </a:fld>
            <a:endParaRPr lang="en-US"/>
          </a:p>
        </p:txBody>
      </p:sp>
      <p:sp>
        <p:nvSpPr>
          <p:cNvPr id="4505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505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5059" name="Rectangle 3"/>
          <p:cNvSpPr>
            <a:spLocks noGrp="1" noChangeArrowheads="1"/>
          </p:cNvSpPr>
          <p:nvPr>
            <p:ph type="title"/>
          </p:nvPr>
        </p:nvSpPr>
        <p:spPr>
          <a:ln/>
        </p:spPr>
        <p:txBody>
          <a:bodyPr rIns="132080"/>
          <a:lstStyle/>
          <a:p>
            <a:r>
              <a:rPr lang="en-US"/>
              <a:t>Training</a:t>
            </a:r>
          </a:p>
        </p:txBody>
      </p:sp>
      <p:sp>
        <p:nvSpPr>
          <p:cNvPr id="45060" name="Rectangle 4"/>
          <p:cNvSpPr>
            <a:spLocks noGrp="1" noChangeArrowheads="1"/>
          </p:cNvSpPr>
          <p:nvPr>
            <p:ph type="body" idx="1"/>
          </p:nvPr>
        </p:nvSpPr>
        <p:spPr>
          <a:xfrm>
            <a:off x="457200" y="1295400"/>
            <a:ext cx="2914650" cy="5562600"/>
          </a:xfrm>
          <a:ln/>
        </p:spPr>
        <p:txBody>
          <a:bodyPr rIns="132080"/>
          <a:lstStyle/>
          <a:p>
            <a:r>
              <a:rPr lang="en-US" u="sng">
                <a:solidFill>
                  <a:srgbClr val="996633"/>
                </a:solidFill>
                <a:hlinkClick r:id="rId3"/>
              </a:rPr>
              <a:t>http://www.neci.nec.com/homepages/lawrence/papers/face-tr96/latex.html</a:t>
            </a:r>
            <a:endParaRPr lang="en-US" u="sng">
              <a:solidFill>
                <a:srgbClr val="996633"/>
              </a:solidFill>
            </a:endParaRPr>
          </a:p>
        </p:txBody>
      </p:sp>
      <p:pic>
        <p:nvPicPr>
          <p:cNvPr id="45061" name="Picture 5"/>
          <p:cNvPicPr>
            <a:picLocks noChangeArrowheads="1"/>
          </p:cNvPicPr>
          <p:nvPr/>
        </p:nvPicPr>
        <p:blipFill>
          <a:blip r:embed="rId4"/>
          <a:srcRect/>
          <a:stretch>
            <a:fillRect/>
          </a:stretch>
        </p:blipFill>
        <p:spPr bwMode="auto">
          <a:xfrm>
            <a:off x="3486150" y="0"/>
            <a:ext cx="5657850" cy="6858000"/>
          </a:xfrm>
          <a:prstGeom prst="rect">
            <a:avLst/>
          </a:prstGeom>
          <a:noFill/>
          <a:ln w="9525" cap="flat">
            <a:noFill/>
            <a:miter lim="800000"/>
            <a:headEnd/>
            <a:tailEnd/>
          </a:ln>
        </p:spPr>
      </p:pic>
    </p:spTree>
    <p:extLst>
      <p:ext uri="{BB962C8B-B14F-4D97-AF65-F5344CB8AC3E}">
        <p14:creationId xmlns:p14="http://schemas.microsoft.com/office/powerpoint/2010/main" val="2232305559"/>
      </p:ext>
    </p:extLst>
  </p:cSld>
  <p:clrMapOvr>
    <a:masterClrMapping/>
  </p:clrMapOvr>
  <p:transition xmlns:p14="http://schemas.microsoft.com/office/powerpoint/2010/mai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C1944B4B-A925-874C-98B5-925118350D03}" type="slidenum">
              <a:rPr lang="en-US"/>
              <a:pPr/>
              <a:t>61</a:t>
            </a:fld>
            <a:endParaRPr lang="en-US"/>
          </a:p>
        </p:txBody>
      </p:sp>
      <p:sp>
        <p:nvSpPr>
          <p:cNvPr id="46081"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6082"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6083" name="Rectangle 3"/>
          <p:cNvSpPr>
            <a:spLocks noGrp="1" noChangeArrowheads="1"/>
          </p:cNvSpPr>
          <p:nvPr>
            <p:ph type="title"/>
          </p:nvPr>
        </p:nvSpPr>
        <p:spPr>
          <a:ln/>
        </p:spPr>
        <p:txBody>
          <a:bodyPr rIns="132080"/>
          <a:lstStyle/>
          <a:p>
            <a:r>
              <a:rPr lang="en-US"/>
              <a:t>Learning rate</a:t>
            </a:r>
          </a:p>
        </p:txBody>
      </p:sp>
      <p:pic>
        <p:nvPicPr>
          <p:cNvPr id="46084" name="Picture 4"/>
          <p:cNvPicPr>
            <a:picLocks noChangeArrowheads="1"/>
          </p:cNvPicPr>
          <p:nvPr/>
        </p:nvPicPr>
        <p:blipFill>
          <a:blip r:embed="rId3"/>
          <a:srcRect/>
          <a:stretch>
            <a:fillRect/>
          </a:stretch>
        </p:blipFill>
        <p:spPr bwMode="auto">
          <a:xfrm>
            <a:off x="228600" y="2520950"/>
            <a:ext cx="8915400" cy="2540000"/>
          </a:xfrm>
          <a:prstGeom prst="rect">
            <a:avLst/>
          </a:prstGeom>
          <a:noFill/>
          <a:ln w="9525" cap="flat">
            <a:noFill/>
            <a:miter lim="800000"/>
            <a:headEnd/>
            <a:tailEnd/>
          </a:ln>
        </p:spPr>
      </p:pic>
    </p:spTree>
    <p:extLst>
      <p:ext uri="{BB962C8B-B14F-4D97-AF65-F5344CB8AC3E}">
        <p14:creationId xmlns:p14="http://schemas.microsoft.com/office/powerpoint/2010/main" val="740655775"/>
      </p:ext>
    </p:extLst>
  </p:cSld>
  <p:clrMapOvr>
    <a:masterClrMapping/>
  </p:clrMapOvr>
  <p:transition xmlns:p14="http://schemas.microsoft.com/office/powerpoint/2010/mai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FF0C51D5-A6DB-1B46-817D-9F6EE39F0DD1}" type="slidenum">
              <a:rPr lang="en-US"/>
              <a:pPr/>
              <a:t>62</a:t>
            </a:fld>
            <a:endParaRPr lang="en-US"/>
          </a:p>
        </p:txBody>
      </p:sp>
      <p:sp>
        <p:nvSpPr>
          <p:cNvPr id="4710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710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7107" name="Rectangle 3"/>
          <p:cNvSpPr>
            <a:spLocks noGrp="1" noChangeArrowheads="1"/>
          </p:cNvSpPr>
          <p:nvPr>
            <p:ph type="title"/>
          </p:nvPr>
        </p:nvSpPr>
        <p:spPr>
          <a:ln/>
        </p:spPr>
        <p:txBody>
          <a:bodyPr rIns="132080"/>
          <a:lstStyle/>
          <a:p>
            <a:r>
              <a:rPr lang="en-US"/>
              <a:t>Testing / Evaluation</a:t>
            </a:r>
          </a:p>
        </p:txBody>
      </p:sp>
      <p:sp>
        <p:nvSpPr>
          <p:cNvPr id="47108" name="Rectangle 4"/>
          <p:cNvSpPr>
            <a:spLocks noGrp="1" noChangeArrowheads="1"/>
          </p:cNvSpPr>
          <p:nvPr>
            <p:ph type="body" idx="1"/>
          </p:nvPr>
        </p:nvSpPr>
        <p:spPr>
          <a:ln/>
        </p:spPr>
        <p:txBody>
          <a:bodyPr rIns="132080"/>
          <a:lstStyle/>
          <a:p>
            <a:r>
              <a:rPr lang="en-US"/>
              <a:t>Look at performance as a function of network complexity</a:t>
            </a:r>
          </a:p>
        </p:txBody>
      </p:sp>
      <p:sp>
        <p:nvSpPr>
          <p:cNvPr id="47109" name="Rectangle 5"/>
          <p:cNvSpPr>
            <a:spLocks/>
          </p:cNvSpPr>
          <p:nvPr/>
        </p:nvSpPr>
        <p:spPr bwMode="auto">
          <a:xfrm>
            <a:off x="0" y="854075"/>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7110" name="Rectangle 6"/>
          <p:cNvSpPr>
            <a:spLocks/>
          </p:cNvSpPr>
          <p:nvPr/>
        </p:nvSpPr>
        <p:spPr bwMode="auto">
          <a:xfrm>
            <a:off x="0" y="4359275"/>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7111" name="Rectangle 7"/>
          <p:cNvSpPr>
            <a:spLocks/>
          </p:cNvSpPr>
          <p:nvPr/>
        </p:nvSpPr>
        <p:spPr bwMode="auto">
          <a:xfrm>
            <a:off x="0" y="5181600"/>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47112" name="Picture 8"/>
          <p:cNvPicPr>
            <a:picLocks noChangeArrowheads="1"/>
          </p:cNvPicPr>
          <p:nvPr/>
        </p:nvPicPr>
        <p:blipFill>
          <a:blip r:embed="rId3"/>
          <a:srcRect/>
          <a:stretch>
            <a:fillRect/>
          </a:stretch>
        </p:blipFill>
        <p:spPr bwMode="auto">
          <a:xfrm>
            <a:off x="609600" y="2590800"/>
            <a:ext cx="7696200" cy="3352800"/>
          </a:xfrm>
          <a:prstGeom prst="rect">
            <a:avLst/>
          </a:prstGeom>
          <a:noFill/>
          <a:ln w="9525" cap="flat">
            <a:noFill/>
            <a:miter lim="800000"/>
            <a:headEnd/>
            <a:tailEnd/>
          </a:ln>
        </p:spPr>
      </p:pic>
    </p:spTree>
    <p:extLst>
      <p:ext uri="{BB962C8B-B14F-4D97-AF65-F5344CB8AC3E}">
        <p14:creationId xmlns:p14="http://schemas.microsoft.com/office/powerpoint/2010/main" val="3784713451"/>
      </p:ext>
    </p:extLst>
  </p:cSld>
  <p:clrMapOvr>
    <a:masterClrMapping/>
  </p:clrMapOvr>
  <p:transition xmlns:p14="http://schemas.microsoft.com/office/powerpoint/2010/mai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fld id="{F0FB8D99-2411-F64A-897C-A962C2EF82CB}" type="slidenum">
              <a:rPr lang="en-US"/>
              <a:pPr/>
              <a:t>63</a:t>
            </a:fld>
            <a:endParaRPr lang="en-US"/>
          </a:p>
        </p:txBody>
      </p:sp>
      <p:sp>
        <p:nvSpPr>
          <p:cNvPr id="4812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813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8131" name="Rectangle 3"/>
          <p:cNvSpPr>
            <a:spLocks noGrp="1" noChangeArrowheads="1"/>
          </p:cNvSpPr>
          <p:nvPr>
            <p:ph type="title"/>
          </p:nvPr>
        </p:nvSpPr>
        <p:spPr>
          <a:ln/>
        </p:spPr>
        <p:txBody>
          <a:bodyPr rIns="132080"/>
          <a:lstStyle/>
          <a:p>
            <a:r>
              <a:rPr lang="en-US"/>
              <a:t>Testing / Evaluation</a:t>
            </a:r>
          </a:p>
        </p:txBody>
      </p:sp>
      <p:sp>
        <p:nvSpPr>
          <p:cNvPr id="48132" name="Rectangle 4"/>
          <p:cNvSpPr>
            <a:spLocks noGrp="1" noChangeArrowheads="1"/>
          </p:cNvSpPr>
          <p:nvPr>
            <p:ph type="body" idx="1"/>
          </p:nvPr>
        </p:nvSpPr>
        <p:spPr>
          <a:ln/>
        </p:spPr>
        <p:txBody>
          <a:bodyPr rIns="132080"/>
          <a:lstStyle/>
          <a:p>
            <a:r>
              <a:rPr lang="en-US"/>
              <a:t>Comparison with other known techniques</a:t>
            </a:r>
          </a:p>
        </p:txBody>
      </p:sp>
      <p:sp>
        <p:nvSpPr>
          <p:cNvPr id="48133" name="Rectangle 5"/>
          <p:cNvSpPr>
            <a:spLocks/>
          </p:cNvSpPr>
          <p:nvPr/>
        </p:nvSpPr>
        <p:spPr bwMode="auto">
          <a:xfrm>
            <a:off x="0" y="915988"/>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8134" name="Rectangle 6"/>
          <p:cNvSpPr>
            <a:spLocks/>
          </p:cNvSpPr>
          <p:nvPr/>
        </p:nvSpPr>
        <p:spPr bwMode="auto">
          <a:xfrm>
            <a:off x="0" y="4298950"/>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sp>
        <p:nvSpPr>
          <p:cNvPr id="48135" name="Rectangle 7"/>
          <p:cNvSpPr>
            <a:spLocks/>
          </p:cNvSpPr>
          <p:nvPr/>
        </p:nvSpPr>
        <p:spPr bwMode="auto">
          <a:xfrm>
            <a:off x="0" y="5121275"/>
            <a:ext cx="9156700" cy="822325"/>
          </a:xfrm>
          <a:prstGeom prst="rect">
            <a:avLst/>
          </a:prstGeom>
          <a:noFill/>
          <a:ln w="12700" cap="flat">
            <a:noFill/>
            <a:miter lim="800000"/>
            <a:headEnd type="none" w="med" len="med"/>
            <a:tailEnd type="none" w="med" len="med"/>
          </a:ln>
        </p:spPr>
        <p:txBody>
          <a:bodyPr lIns="0" tIns="0" rIns="0" bIns="0">
            <a:prstTxWarp prst="textNoShape">
              <a:avLst/>
            </a:prstTxWarp>
          </a:bodyPr>
          <a:lstStyle/>
          <a:p>
            <a:endParaRPr lang="en-US"/>
          </a:p>
        </p:txBody>
      </p:sp>
      <p:pic>
        <p:nvPicPr>
          <p:cNvPr id="48136" name="Picture 8"/>
          <p:cNvPicPr>
            <a:picLocks noChangeArrowheads="1"/>
          </p:cNvPicPr>
          <p:nvPr/>
        </p:nvPicPr>
        <p:blipFill>
          <a:blip r:embed="rId3"/>
          <a:srcRect/>
          <a:stretch>
            <a:fillRect/>
          </a:stretch>
        </p:blipFill>
        <p:spPr bwMode="auto">
          <a:xfrm>
            <a:off x="0" y="2366963"/>
            <a:ext cx="9144000" cy="3798887"/>
          </a:xfrm>
          <a:prstGeom prst="rect">
            <a:avLst/>
          </a:prstGeom>
          <a:noFill/>
          <a:ln w="9525" cap="flat">
            <a:noFill/>
            <a:miter lim="800000"/>
            <a:headEnd/>
            <a:tailEnd/>
          </a:ln>
        </p:spPr>
      </p:pic>
    </p:spTree>
    <p:extLst>
      <p:ext uri="{BB962C8B-B14F-4D97-AF65-F5344CB8AC3E}">
        <p14:creationId xmlns:p14="http://schemas.microsoft.com/office/powerpoint/2010/main" val="1301621786"/>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04800" y="2057400"/>
            <a:ext cx="8423275" cy="1143000"/>
          </a:xfrm>
        </p:spPr>
        <p:txBody>
          <a:bodyPr/>
          <a:lstStyle/>
          <a:p>
            <a:pPr algn="ctr" eaLnBrk="1" hangingPunct="1">
              <a:defRPr/>
            </a:pPr>
            <a:r>
              <a:rPr lang="en-US" sz="4400" dirty="0" smtClean="0">
                <a:solidFill>
                  <a:srgbClr val="000000"/>
                </a:solidFill>
                <a:effectLst/>
              </a:rPr>
              <a:t>Convolutional Networks</a:t>
            </a:r>
          </a:p>
        </p:txBody>
      </p:sp>
    </p:spTree>
    <p:extLst>
      <p:ext uri="{BB962C8B-B14F-4D97-AF65-F5344CB8AC3E}">
        <p14:creationId xmlns:p14="http://schemas.microsoft.com/office/powerpoint/2010/main" val="29921051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 </a:t>
            </a:r>
            <a:endParaRPr lang="en-US" dirty="0"/>
          </a:p>
        </p:txBody>
      </p:sp>
      <p:sp>
        <p:nvSpPr>
          <p:cNvPr id="3" name="Content Placeholder 2"/>
          <p:cNvSpPr>
            <a:spLocks noGrp="1"/>
          </p:cNvSpPr>
          <p:nvPr>
            <p:ph idx="1"/>
          </p:nvPr>
        </p:nvSpPr>
        <p:spPr>
          <a:xfrm>
            <a:off x="457200" y="1295400"/>
            <a:ext cx="8178800" cy="4724400"/>
          </a:xfrm>
          <a:ln>
            <a:solidFill>
              <a:schemeClr val="accent1"/>
            </a:solidFill>
          </a:ln>
        </p:spPr>
        <p:txBody>
          <a:bodyPr/>
          <a:lstStyle/>
          <a:p>
            <a:pPr marL="0" indent="0">
              <a:buNone/>
            </a:pPr>
            <a:endParaRPr lang="en-US" dirty="0" smtClean="0"/>
          </a:p>
          <a:p>
            <a:pPr marL="0" indent="0">
              <a:buNone/>
            </a:pPr>
            <a:r>
              <a:rPr lang="en-US" dirty="0" smtClean="0"/>
              <a:t>The presentation in this section is heavily based on:</a:t>
            </a:r>
          </a:p>
          <a:p>
            <a:r>
              <a:rPr lang="en-US" sz="2400" dirty="0">
                <a:solidFill>
                  <a:srgbClr val="0033CC"/>
                </a:solidFill>
              </a:rPr>
              <a:t>John </a:t>
            </a:r>
            <a:r>
              <a:rPr lang="en-US" sz="2400" dirty="0" smtClean="0">
                <a:solidFill>
                  <a:srgbClr val="0033CC"/>
                </a:solidFill>
              </a:rPr>
              <a:t>Canny (</a:t>
            </a:r>
            <a:r>
              <a:rPr lang="en-US" dirty="0" smtClean="0"/>
              <a:t>Fall 2016)</a:t>
            </a:r>
            <a:endParaRPr lang="en-US" dirty="0"/>
          </a:p>
          <a:p>
            <a:pPr lvl="1"/>
            <a:r>
              <a:rPr lang="en-US" dirty="0"/>
              <a:t>Lecture 6: Projects and Training Neural Networks </a:t>
            </a:r>
            <a:r>
              <a:rPr lang="en-US" dirty="0" smtClean="0"/>
              <a:t>I</a:t>
            </a:r>
            <a:endParaRPr lang="en-US" dirty="0"/>
          </a:p>
          <a:p>
            <a:r>
              <a:rPr lang="en-US" dirty="0"/>
              <a:t>N</a:t>
            </a:r>
            <a:r>
              <a:rPr lang="en-US" dirty="0" smtClean="0"/>
              <a:t>otes </a:t>
            </a:r>
            <a:r>
              <a:rPr lang="en-US" dirty="0"/>
              <a:t>from Andrej </a:t>
            </a:r>
            <a:r>
              <a:rPr lang="en-US" dirty="0" err="1"/>
              <a:t>Karpathy</a:t>
            </a:r>
            <a:r>
              <a:rPr lang="en-US" dirty="0"/>
              <a:t>, </a:t>
            </a:r>
            <a:r>
              <a:rPr lang="en-US" dirty="0" err="1"/>
              <a:t>Fei-Fei</a:t>
            </a:r>
            <a:r>
              <a:rPr lang="en-US" dirty="0"/>
              <a:t> Li, Justin Johnson</a:t>
            </a:r>
            <a:endParaRPr lang="en-US" sz="1800" dirty="0"/>
          </a:p>
          <a:p>
            <a:r>
              <a:rPr lang="en-US" sz="2200" dirty="0" smtClean="0">
                <a:solidFill>
                  <a:schemeClr val="tx1"/>
                </a:solidFill>
                <a:hlinkClick r:id="rId2"/>
              </a:rPr>
              <a:t>http</a:t>
            </a:r>
            <a:r>
              <a:rPr lang="en-US" sz="2200" dirty="0">
                <a:solidFill>
                  <a:schemeClr val="tx1"/>
                </a:solidFill>
                <a:hlinkClick r:id="rId2"/>
              </a:rPr>
              <a:t>://cs.nyu.edu/~</a:t>
            </a:r>
            <a:r>
              <a:rPr lang="en-US" sz="2200" dirty="0" smtClean="0">
                <a:solidFill>
                  <a:schemeClr val="tx1"/>
                </a:solidFill>
                <a:hlinkClick r:id="rId2"/>
              </a:rPr>
              <a:t>fergus/pmwiki/pmwiki.php</a:t>
            </a:r>
            <a:endParaRPr lang="en-US" sz="2200" dirty="0" smtClean="0">
              <a:solidFill>
                <a:schemeClr val="tx1"/>
              </a:solidFill>
            </a:endParaRPr>
          </a:p>
          <a:p>
            <a:r>
              <a:rPr lang="en-US" sz="2200" dirty="0">
                <a:solidFill>
                  <a:schemeClr val="bg1">
                    <a:lumMod val="20000"/>
                    <a:lumOff val="80000"/>
                  </a:schemeClr>
                </a:solidFill>
                <a:hlinkClick r:id="rId3"/>
              </a:rPr>
              <a:t>http://deeplearning.net/reading-list/tutorials</a:t>
            </a:r>
            <a:r>
              <a:rPr lang="en-US" sz="2200" dirty="0" smtClean="0">
                <a:solidFill>
                  <a:schemeClr val="bg1">
                    <a:lumMod val="20000"/>
                    <a:lumOff val="80000"/>
                  </a:schemeClr>
                </a:solidFill>
                <a:hlinkClick r:id="rId3"/>
              </a:rPr>
              <a:t>/</a:t>
            </a:r>
            <a:endParaRPr lang="en-US" sz="2200" dirty="0" smtClean="0">
              <a:solidFill>
                <a:schemeClr val="bg1">
                  <a:lumMod val="20000"/>
                  <a:lumOff val="80000"/>
                </a:schemeClr>
              </a:solidFill>
            </a:endParaRPr>
          </a:p>
          <a:p>
            <a:r>
              <a:rPr lang="en-US" sz="2200" dirty="0">
                <a:solidFill>
                  <a:schemeClr val="bg1">
                    <a:lumMod val="20000"/>
                    <a:lumOff val="80000"/>
                  </a:schemeClr>
                </a:solidFill>
                <a:hlinkClick r:id="rId4"/>
              </a:rPr>
              <a:t>http://</a:t>
            </a:r>
            <a:r>
              <a:rPr lang="en-US" sz="2200" dirty="0" smtClean="0">
                <a:solidFill>
                  <a:schemeClr val="bg1">
                    <a:lumMod val="20000"/>
                    <a:lumOff val="80000"/>
                  </a:schemeClr>
                </a:solidFill>
                <a:hlinkClick r:id="rId4"/>
              </a:rPr>
              <a:t>deeplearning.net/tutorial/lenet.html</a:t>
            </a:r>
            <a:endParaRPr lang="en-US" sz="2200" dirty="0" smtClean="0">
              <a:solidFill>
                <a:schemeClr val="bg1">
                  <a:lumMod val="20000"/>
                  <a:lumOff val="80000"/>
                </a:schemeClr>
              </a:solidFill>
            </a:endParaRPr>
          </a:p>
          <a:p>
            <a:r>
              <a:rPr lang="en-US" sz="2200" dirty="0">
                <a:solidFill>
                  <a:schemeClr val="bg1">
                    <a:lumMod val="20000"/>
                    <a:lumOff val="80000"/>
                  </a:schemeClr>
                </a:solidFill>
                <a:hlinkClick r:id="rId5"/>
              </a:rPr>
              <a:t>http://</a:t>
            </a:r>
            <a:r>
              <a:rPr lang="en-US" sz="2200" dirty="0" smtClean="0">
                <a:solidFill>
                  <a:schemeClr val="bg1">
                    <a:lumMod val="20000"/>
                    <a:lumOff val="80000"/>
                  </a:schemeClr>
                </a:solidFill>
                <a:hlinkClick r:id="rId5"/>
              </a:rPr>
              <a:t>ufldl.stanford.edu/wiki/index.php/UFLDL_Tutorial</a:t>
            </a:r>
            <a:endParaRPr lang="en-US" sz="2200" dirty="0" smtClean="0">
              <a:solidFill>
                <a:schemeClr val="bg1">
                  <a:lumMod val="20000"/>
                  <a:lumOff val="80000"/>
                </a:schemeClr>
              </a:solidFill>
            </a:endParaRPr>
          </a:p>
          <a:p>
            <a:pPr marL="0" indent="0">
              <a:buNone/>
            </a:pPr>
            <a:r>
              <a:rPr lang="en-US" dirty="0"/>
              <a:t>… and many other</a:t>
            </a:r>
          </a:p>
          <a:p>
            <a:pPr marL="0" indent="0">
              <a:buNone/>
            </a:pPr>
            <a:endParaRPr lang="en-US" dirty="0"/>
          </a:p>
        </p:txBody>
      </p:sp>
    </p:spTree>
    <p:extLst>
      <p:ext uri="{BB962C8B-B14F-4D97-AF65-F5344CB8AC3E}">
        <p14:creationId xmlns:p14="http://schemas.microsoft.com/office/powerpoint/2010/main" val="1883003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Convolutional NN</a:t>
            </a:r>
            <a:endParaRPr lang="en-US" sz="3600" dirty="0"/>
          </a:p>
        </p:txBody>
      </p:sp>
      <p:sp>
        <p:nvSpPr>
          <p:cNvPr id="3" name="Content Placeholder 2"/>
          <p:cNvSpPr>
            <a:spLocks noGrp="1"/>
          </p:cNvSpPr>
          <p:nvPr>
            <p:ph idx="1"/>
          </p:nvPr>
        </p:nvSpPr>
        <p:spPr/>
        <p:txBody>
          <a:bodyPr/>
          <a:lstStyle/>
          <a:p>
            <a:pPr marL="0" indent="0">
              <a:buNone/>
            </a:pPr>
            <a:r>
              <a:rPr lang="en-US" dirty="0" smtClean="0"/>
              <a:t>Convolutional Neural Networks is extension of traditional Multi-layer Perceptron, based on 3 ideas:</a:t>
            </a:r>
          </a:p>
          <a:p>
            <a:pPr marL="514350" indent="-514350">
              <a:buAutoNum type="arabicPeriod"/>
            </a:pPr>
            <a:r>
              <a:rPr lang="en-US" dirty="0" smtClean="0"/>
              <a:t>Local receive fields</a:t>
            </a:r>
          </a:p>
          <a:p>
            <a:pPr marL="514350" indent="-514350">
              <a:buAutoNum type="arabicPeriod"/>
            </a:pPr>
            <a:r>
              <a:rPr lang="en-US" dirty="0" smtClean="0"/>
              <a:t>Shared weights</a:t>
            </a:r>
          </a:p>
          <a:p>
            <a:pPr marL="514350" indent="-514350">
              <a:buAutoNum type="arabicPeriod"/>
            </a:pPr>
            <a:r>
              <a:rPr lang="en-US" dirty="0" smtClean="0"/>
              <a:t>Spatial / temporal sub-sampling</a:t>
            </a:r>
          </a:p>
          <a:p>
            <a:pPr marL="0" indent="0">
              <a:buNone/>
            </a:pPr>
            <a:r>
              <a:rPr lang="en-US" dirty="0" smtClean="0"/>
              <a:t>See </a:t>
            </a:r>
            <a:r>
              <a:rPr lang="en-US" dirty="0" err="1" smtClean="0"/>
              <a:t>LeCun</a:t>
            </a:r>
            <a:r>
              <a:rPr lang="en-US" dirty="0" smtClean="0"/>
              <a:t> paper (1998) on text recognition:</a:t>
            </a:r>
          </a:p>
          <a:p>
            <a:pPr marL="0" indent="0">
              <a:buNone/>
            </a:pPr>
            <a:r>
              <a:rPr lang="en-US" dirty="0" smtClean="0">
                <a:hlinkClick r:id="rId2"/>
              </a:rPr>
              <a:t>http</a:t>
            </a:r>
            <a:r>
              <a:rPr lang="en-US" dirty="0">
                <a:hlinkClick r:id="rId2"/>
              </a:rPr>
              <a:t>://</a:t>
            </a:r>
            <a:r>
              <a:rPr lang="en-US" dirty="0" smtClean="0">
                <a:hlinkClick r:id="rId2"/>
              </a:rPr>
              <a:t>yann.lecun.com/exdb/publis/pdf/lecun-01a.pdf</a:t>
            </a:r>
            <a:endParaRPr lang="en-US" dirty="0" smtClean="0"/>
          </a:p>
          <a:p>
            <a:pPr marL="0" indent="0">
              <a:buNone/>
            </a:pPr>
            <a:endParaRPr lang="en-US" dirty="0"/>
          </a:p>
        </p:txBody>
      </p:sp>
    </p:spTree>
    <p:extLst>
      <p:ext uri="{BB962C8B-B14F-4D97-AF65-F5344CB8AC3E}">
        <p14:creationId xmlns:p14="http://schemas.microsoft.com/office/powerpoint/2010/main" val="26451645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t>What Is Convolutional NN ? </a:t>
            </a:r>
            <a:endParaRPr lang="en-US" sz="3200" dirty="0"/>
          </a:p>
        </p:txBody>
      </p:sp>
      <p:sp>
        <p:nvSpPr>
          <p:cNvPr id="3" name="Content Placeholder 2"/>
          <p:cNvSpPr>
            <a:spLocks noGrp="1"/>
          </p:cNvSpPr>
          <p:nvPr>
            <p:ph idx="4294967295"/>
          </p:nvPr>
        </p:nvSpPr>
        <p:spPr>
          <a:xfrm>
            <a:off x="455613" y="990599"/>
            <a:ext cx="8228012" cy="2582188"/>
          </a:xfrm>
          <a:prstGeom prst="rect">
            <a:avLst/>
          </a:prstGeom>
        </p:spPr>
        <p:txBody>
          <a:bodyPr>
            <a:normAutofit lnSpcReduction="10000"/>
          </a:bodyPr>
          <a:lstStyle/>
          <a:p>
            <a:pPr marL="0" indent="0">
              <a:spcBef>
                <a:spcPts val="1800"/>
              </a:spcBef>
              <a:buNone/>
            </a:pPr>
            <a:r>
              <a:rPr lang="en-US" dirty="0" smtClean="0">
                <a:effectLst/>
              </a:rPr>
              <a:t>CNN - multi-layer NN architecture </a:t>
            </a:r>
          </a:p>
          <a:p>
            <a:pPr lvl="1">
              <a:spcBef>
                <a:spcPts val="1800"/>
              </a:spcBef>
            </a:pPr>
            <a:r>
              <a:rPr lang="en-US" sz="2200" dirty="0" smtClean="0">
                <a:effectLst/>
              </a:rPr>
              <a:t>Convolutional + Non-Linear Layer</a:t>
            </a:r>
          </a:p>
          <a:p>
            <a:pPr lvl="1"/>
            <a:r>
              <a:rPr lang="en-US" sz="2200" dirty="0">
                <a:effectLst/>
              </a:rPr>
              <a:t>S</a:t>
            </a:r>
            <a:r>
              <a:rPr lang="en-US" sz="2200" dirty="0" smtClean="0">
                <a:effectLst/>
              </a:rPr>
              <a:t>ub-sampling Layer</a:t>
            </a:r>
          </a:p>
          <a:p>
            <a:pPr lvl="1"/>
            <a:r>
              <a:rPr lang="en-US" sz="2200" dirty="0" smtClean="0">
                <a:effectLst/>
              </a:rPr>
              <a:t>Convolutional +Non</a:t>
            </a:r>
            <a:r>
              <a:rPr lang="en-US" sz="2200" smtClean="0">
                <a:effectLst/>
              </a:rPr>
              <a:t>-Linear </a:t>
            </a:r>
            <a:r>
              <a:rPr lang="en-US" sz="2200" dirty="0" smtClean="0">
                <a:effectLst/>
              </a:rPr>
              <a:t>Layer</a:t>
            </a:r>
          </a:p>
          <a:p>
            <a:pPr lvl="1"/>
            <a:r>
              <a:rPr lang="en-US" sz="2200" dirty="0">
                <a:effectLst/>
                <a:sym typeface="Wingdings" pitchFamily="2" charset="2"/>
              </a:rPr>
              <a:t>F</a:t>
            </a:r>
            <a:r>
              <a:rPr lang="en-US" sz="2200" dirty="0" smtClean="0">
                <a:effectLst/>
                <a:sym typeface="Wingdings" pitchFamily="2" charset="2"/>
              </a:rPr>
              <a:t>ully connected layers</a:t>
            </a:r>
          </a:p>
          <a:p>
            <a:r>
              <a:rPr lang="en-US" sz="2600" dirty="0" smtClean="0">
                <a:effectLst/>
                <a:sym typeface="Wingdings" pitchFamily="2" charset="2"/>
              </a:rPr>
              <a:t>Supervised </a:t>
            </a:r>
            <a:endParaRPr lang="en-US" sz="2600" dirty="0">
              <a:effectLst/>
              <a:sym typeface="Wingdings" pitchFamily="2" charset="2"/>
            </a:endParaRPr>
          </a:p>
        </p:txBody>
      </p:sp>
      <p:pic>
        <p:nvPicPr>
          <p:cNvPr id="4" name="Picture 3"/>
          <p:cNvPicPr>
            <a:picLocks noChangeAspect="1"/>
          </p:cNvPicPr>
          <p:nvPr/>
        </p:nvPicPr>
        <p:blipFill>
          <a:blip r:embed="rId2"/>
          <a:stretch>
            <a:fillRect/>
          </a:stretch>
        </p:blipFill>
        <p:spPr>
          <a:xfrm>
            <a:off x="119309" y="3776359"/>
            <a:ext cx="8911026" cy="2194204"/>
          </a:xfrm>
          <a:prstGeom prst="rect">
            <a:avLst/>
          </a:prstGeom>
        </p:spPr>
      </p:pic>
      <p:sp>
        <p:nvSpPr>
          <p:cNvPr id="5" name="Rectangle 4"/>
          <p:cNvSpPr/>
          <p:nvPr/>
        </p:nvSpPr>
        <p:spPr bwMode="auto">
          <a:xfrm>
            <a:off x="1640330" y="3829789"/>
            <a:ext cx="5259232" cy="1901159"/>
          </a:xfrm>
          <a:prstGeom prst="rect">
            <a:avLst/>
          </a:prstGeom>
          <a:solidFill>
            <a:schemeClr val="bg1">
              <a:lumMod val="60000"/>
              <a:lumOff val="40000"/>
              <a:alpha val="80000"/>
            </a:schemeClr>
          </a:solidFill>
          <a:ln w="41275" cap="flat" cmpd="sng" algn="ctr">
            <a:solidFill>
              <a:schemeClr val="bg1">
                <a:lumMod val="75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r>
              <a:rPr lang="en-US" sz="2800" b="1" dirty="0" smtClean="0">
                <a:solidFill>
                  <a:schemeClr val="bg2"/>
                </a:solidFill>
                <a:effectLst/>
                <a:latin typeface="Neo Sans Intel" pitchFamily="34" charset="0"/>
                <a:cs typeface="Arial" pitchFamily="34" charset="0"/>
              </a:rPr>
              <a:t>Feature </a:t>
            </a:r>
            <a:r>
              <a:rPr lang="en-US" sz="2800" b="1" dirty="0">
                <a:solidFill>
                  <a:schemeClr val="bg2"/>
                </a:solidFill>
                <a:effectLst/>
                <a:latin typeface="Neo Sans Intel" pitchFamily="34" charset="0"/>
                <a:cs typeface="Arial" pitchFamily="34" charset="0"/>
              </a:rPr>
              <a:t>Extraction</a:t>
            </a:r>
          </a:p>
        </p:txBody>
      </p:sp>
      <p:sp>
        <p:nvSpPr>
          <p:cNvPr id="6" name="Rectangle 5"/>
          <p:cNvSpPr/>
          <p:nvPr/>
        </p:nvSpPr>
        <p:spPr bwMode="auto">
          <a:xfrm>
            <a:off x="7004635" y="3820555"/>
            <a:ext cx="1913734" cy="1916327"/>
          </a:xfrm>
          <a:prstGeom prst="rect">
            <a:avLst/>
          </a:prstGeom>
          <a:solidFill>
            <a:schemeClr val="accent1">
              <a:lumMod val="60000"/>
              <a:lumOff val="40000"/>
              <a:alpha val="80000"/>
            </a:schemeClr>
          </a:solidFill>
          <a:ln w="41275" cap="flat" cmpd="sng" algn="ctr">
            <a:solidFill>
              <a:srgbClr val="00B05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r>
              <a:rPr lang="en-US" sz="2800" b="1" dirty="0" err="1">
                <a:solidFill>
                  <a:schemeClr val="bg2"/>
                </a:solidFill>
                <a:effectLst/>
                <a:latin typeface="Neo Sans Intel" pitchFamily="34" charset="0"/>
                <a:cs typeface="Arial" pitchFamily="34" charset="0"/>
              </a:rPr>
              <a:t>Classi</a:t>
            </a:r>
            <a:r>
              <a:rPr lang="en-US" sz="2800" b="1" dirty="0">
                <a:solidFill>
                  <a:schemeClr val="bg2"/>
                </a:solidFill>
                <a:effectLst/>
                <a:latin typeface="Neo Sans Intel" pitchFamily="34" charset="0"/>
                <a:cs typeface="Arial" pitchFamily="34" charset="0"/>
              </a:rPr>
              <a:t>-</a:t>
            </a:r>
          </a:p>
          <a:p>
            <a:pPr algn="ctr" eaLnBrk="0" hangingPunct="0"/>
            <a:r>
              <a:rPr lang="en-US" sz="2800" b="1" dirty="0" err="1">
                <a:solidFill>
                  <a:schemeClr val="bg2"/>
                </a:solidFill>
                <a:effectLst/>
                <a:latin typeface="Neo Sans Intel" pitchFamily="34" charset="0"/>
                <a:cs typeface="Arial" pitchFamily="34" charset="0"/>
              </a:rPr>
              <a:t>fication</a:t>
            </a:r>
            <a:endParaRPr lang="en-US" sz="2800" b="1" dirty="0">
              <a:solidFill>
                <a:schemeClr val="bg2"/>
              </a:solidFill>
              <a:effectLst/>
              <a:latin typeface="Neo Sans Intel" pitchFamily="34" charset="0"/>
              <a:cs typeface="Arial" pitchFamily="34" charset="0"/>
            </a:endParaRPr>
          </a:p>
        </p:txBody>
      </p:sp>
      <p:sp>
        <p:nvSpPr>
          <p:cNvPr id="8" name="Rectangle 7"/>
          <p:cNvSpPr/>
          <p:nvPr/>
        </p:nvSpPr>
        <p:spPr bwMode="auto">
          <a:xfrm>
            <a:off x="1971303" y="3883227"/>
            <a:ext cx="1745671" cy="1794284"/>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11" name="Rectangle 10"/>
          <p:cNvSpPr/>
          <p:nvPr/>
        </p:nvSpPr>
        <p:spPr bwMode="auto">
          <a:xfrm>
            <a:off x="3716974" y="3883227"/>
            <a:ext cx="1745671" cy="1794284"/>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12" name="Rectangle 11"/>
          <p:cNvSpPr/>
          <p:nvPr/>
        </p:nvSpPr>
        <p:spPr bwMode="auto">
          <a:xfrm>
            <a:off x="5153891" y="3883227"/>
            <a:ext cx="1745671" cy="1794284"/>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13" name="Rectangle 12"/>
          <p:cNvSpPr/>
          <p:nvPr/>
        </p:nvSpPr>
        <p:spPr bwMode="auto">
          <a:xfrm>
            <a:off x="6814416" y="3881252"/>
            <a:ext cx="2103953" cy="1794284"/>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Tree>
    <p:extLst>
      <p:ext uri="{BB962C8B-B14F-4D97-AF65-F5344CB8AC3E}">
        <p14:creationId xmlns:p14="http://schemas.microsoft.com/office/powerpoint/2010/main" val="12425883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8" grpId="1" animBg="1"/>
      <p:bldP spid="11" grpId="0" animBg="1"/>
      <p:bldP spid="11" grpId="1" animBg="1"/>
      <p:bldP spid="12" grpId="0" animBg="1"/>
      <p:bldP spid="12" grpId="1" animBg="1"/>
      <p:bldP spid="13" grpId="0" animBg="1"/>
      <p:bldP spid="13"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 name="Group 214"/>
          <p:cNvGrpSpPr/>
          <p:nvPr/>
        </p:nvGrpSpPr>
        <p:grpSpPr>
          <a:xfrm>
            <a:off x="6008364" y="1126817"/>
            <a:ext cx="646658" cy="773266"/>
            <a:chOff x="6358565" y="2104476"/>
            <a:chExt cx="646658" cy="668014"/>
          </a:xfrm>
          <a:solidFill>
            <a:schemeClr val="bg1">
              <a:lumMod val="40000"/>
              <a:lumOff val="60000"/>
            </a:schemeClr>
          </a:solidFill>
        </p:grpSpPr>
        <p:sp>
          <p:nvSpPr>
            <p:cNvPr id="217" name="Rectangle 216"/>
            <p:cNvSpPr/>
            <p:nvPr/>
          </p:nvSpPr>
          <p:spPr bwMode="auto">
            <a:xfrm>
              <a:off x="6358565" y="2104476"/>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20" name="Straight Connector 219"/>
            <p:cNvCxnSpPr/>
            <p:nvPr/>
          </p:nvCxnSpPr>
          <p:spPr>
            <a:xfrm flipH="1">
              <a:off x="6567303" y="2258112"/>
              <a:ext cx="279494" cy="338786"/>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567302" y="2258112"/>
              <a:ext cx="294326" cy="325766"/>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6313240" y="1973826"/>
            <a:ext cx="646658" cy="685471"/>
            <a:chOff x="6358565" y="2104476"/>
            <a:chExt cx="646658" cy="668014"/>
          </a:xfrm>
          <a:solidFill>
            <a:schemeClr val="bg1">
              <a:lumMod val="40000"/>
              <a:lumOff val="60000"/>
            </a:schemeClr>
          </a:solidFill>
        </p:grpSpPr>
        <p:sp>
          <p:nvSpPr>
            <p:cNvPr id="289" name="Rectangle 288"/>
            <p:cNvSpPr/>
            <p:nvPr/>
          </p:nvSpPr>
          <p:spPr bwMode="auto">
            <a:xfrm>
              <a:off x="6358565" y="2104476"/>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90" name="Straight Connector 289"/>
            <p:cNvCxnSpPr/>
            <p:nvPr/>
          </p:nvCxnSpPr>
          <p:spPr>
            <a:xfrm flipH="1">
              <a:off x="6679082" y="2281304"/>
              <a:ext cx="148184" cy="3081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6469627" y="2281304"/>
              <a:ext cx="209454" cy="291703"/>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p:nvGrpSpPr>
        <p:grpSpPr>
          <a:xfrm>
            <a:off x="6631896" y="2736398"/>
            <a:ext cx="646658" cy="685471"/>
            <a:chOff x="6358565" y="2104476"/>
            <a:chExt cx="646658" cy="668014"/>
          </a:xfrm>
          <a:solidFill>
            <a:schemeClr val="bg1">
              <a:lumMod val="40000"/>
              <a:lumOff val="60000"/>
            </a:schemeClr>
          </a:solidFill>
        </p:grpSpPr>
        <p:sp>
          <p:nvSpPr>
            <p:cNvPr id="210" name="Rectangle 209"/>
            <p:cNvSpPr/>
            <p:nvPr/>
          </p:nvSpPr>
          <p:spPr bwMode="auto">
            <a:xfrm>
              <a:off x="6358565" y="2104476"/>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11" name="Straight Connector 210"/>
            <p:cNvCxnSpPr/>
            <p:nvPr/>
          </p:nvCxnSpPr>
          <p:spPr>
            <a:xfrm flipH="1">
              <a:off x="6514702" y="2258822"/>
              <a:ext cx="144448" cy="326391"/>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6659150" y="2264035"/>
              <a:ext cx="169213" cy="33046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6947150" y="3492839"/>
            <a:ext cx="646658" cy="685471"/>
            <a:chOff x="7118023" y="3778603"/>
            <a:chExt cx="646658" cy="668014"/>
          </a:xfrm>
          <a:solidFill>
            <a:schemeClr val="bg1">
              <a:lumMod val="40000"/>
              <a:lumOff val="60000"/>
            </a:schemeClr>
          </a:solidFill>
        </p:grpSpPr>
        <p:sp>
          <p:nvSpPr>
            <p:cNvPr id="202" name="Rectangle 201"/>
            <p:cNvSpPr/>
            <p:nvPr/>
          </p:nvSpPr>
          <p:spPr bwMode="auto">
            <a:xfrm>
              <a:off x="7118023" y="3778603"/>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03" name="Straight Connector 202"/>
            <p:cNvCxnSpPr/>
            <p:nvPr/>
          </p:nvCxnSpPr>
          <p:spPr>
            <a:xfrm flipH="1">
              <a:off x="7274159" y="4259340"/>
              <a:ext cx="313662"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7418608" y="3938162"/>
              <a:ext cx="0" cy="33046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7246505" y="4262577"/>
            <a:ext cx="646658" cy="685471"/>
            <a:chOff x="7118023" y="3778603"/>
            <a:chExt cx="646658" cy="668014"/>
          </a:xfrm>
          <a:solidFill>
            <a:schemeClr val="bg1">
              <a:lumMod val="40000"/>
              <a:lumOff val="60000"/>
            </a:schemeClr>
          </a:solidFill>
        </p:grpSpPr>
        <p:sp>
          <p:nvSpPr>
            <p:cNvPr id="196" name="Rectangle 195"/>
            <p:cNvSpPr/>
            <p:nvPr/>
          </p:nvSpPr>
          <p:spPr bwMode="auto">
            <a:xfrm>
              <a:off x="7118023" y="3778603"/>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97" name="Straight Connector 196"/>
            <p:cNvCxnSpPr/>
            <p:nvPr/>
          </p:nvCxnSpPr>
          <p:spPr>
            <a:xfrm flipH="1">
              <a:off x="7274159" y="3949251"/>
              <a:ext cx="313662"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7418608" y="3938162"/>
              <a:ext cx="0" cy="33046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bwMode="auto">
          <a:xfrm>
            <a:off x="2425419" y="1382009"/>
            <a:ext cx="1537635" cy="1612040"/>
          </a:xfrm>
          <a:prstGeom prst="rect">
            <a:avLst/>
          </a:prstGeom>
          <a:solidFill>
            <a:schemeClr val="tx2">
              <a:lumMod val="60000"/>
              <a:lumOff val="40000"/>
            </a:schemeClr>
          </a:solidFill>
          <a:ln w="41275" cap="flat" cmpd="sng" algn="ctr">
            <a:solidFill>
              <a:schemeClr val="tx1">
                <a:lumMod val="75000"/>
                <a:lumOff val="2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sp>
        <p:nvSpPr>
          <p:cNvPr id="40" name="Rectangle 39"/>
          <p:cNvSpPr/>
          <p:nvPr/>
        </p:nvSpPr>
        <p:spPr bwMode="auto">
          <a:xfrm>
            <a:off x="2683919" y="2198793"/>
            <a:ext cx="1537635" cy="1612040"/>
          </a:xfrm>
          <a:prstGeom prst="rect">
            <a:avLst/>
          </a:prstGeom>
          <a:solidFill>
            <a:srgbClr val="92D050">
              <a:alpha val="50000"/>
            </a:srgbClr>
          </a:solidFill>
          <a:ln w="41275" cap="flat" cmpd="sng" algn="ctr">
            <a:solidFill>
              <a:srgbClr val="00B05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sp>
        <p:nvSpPr>
          <p:cNvPr id="49" name="Rectangle 48"/>
          <p:cNvSpPr/>
          <p:nvPr/>
        </p:nvSpPr>
        <p:spPr bwMode="auto">
          <a:xfrm>
            <a:off x="2943653" y="2799985"/>
            <a:ext cx="1537635" cy="1612040"/>
          </a:xfrm>
          <a:prstGeom prst="rect">
            <a:avLst/>
          </a:prstGeom>
          <a:solidFill>
            <a:schemeClr val="accent6">
              <a:lumMod val="60000"/>
              <a:lumOff val="40000"/>
              <a:alpha val="50000"/>
            </a:schemeClr>
          </a:solidFill>
          <a:ln w="41275" cap="flat" cmpd="sng" algn="ctr">
            <a:solidFill>
              <a:schemeClr val="tx2">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sp>
        <p:nvSpPr>
          <p:cNvPr id="2" name="Title 1"/>
          <p:cNvSpPr>
            <a:spLocks noGrp="1"/>
          </p:cNvSpPr>
          <p:nvPr>
            <p:ph type="title"/>
          </p:nvPr>
        </p:nvSpPr>
        <p:spPr/>
        <p:txBody>
          <a:bodyPr>
            <a:normAutofit/>
          </a:bodyPr>
          <a:lstStyle/>
          <a:p>
            <a:r>
              <a:rPr lang="en-US" sz="3200" dirty="0"/>
              <a:t>What is Convolutional  NN ? </a:t>
            </a:r>
          </a:p>
        </p:txBody>
      </p:sp>
      <p:pic>
        <p:nvPicPr>
          <p:cNvPr id="2050" name="Picture 2" descr="http://www.cosy.sbg.ac.at/~pmeerw/Watermarking/lena_gray.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807" y="1964758"/>
            <a:ext cx="1669647" cy="1713280"/>
          </a:xfrm>
          <a:prstGeom prst="rect">
            <a:avLst/>
          </a:prstGeom>
          <a:solidFill>
            <a:srgbClr val="A6CE39"/>
          </a:solidFill>
        </p:spPr>
      </p:pic>
      <p:grpSp>
        <p:nvGrpSpPr>
          <p:cNvPr id="50" name="Group 49"/>
          <p:cNvGrpSpPr/>
          <p:nvPr/>
        </p:nvGrpSpPr>
        <p:grpSpPr>
          <a:xfrm>
            <a:off x="434807" y="1977357"/>
            <a:ext cx="428694" cy="458347"/>
            <a:chOff x="247852" y="2743201"/>
            <a:chExt cx="366298" cy="382136"/>
          </a:xfrm>
          <a:solidFill>
            <a:srgbClr val="FF0000"/>
          </a:solidFill>
        </p:grpSpPr>
        <p:sp>
          <p:nvSpPr>
            <p:cNvPr id="51" name="Rectangle 50"/>
            <p:cNvSpPr/>
            <p:nvPr/>
          </p:nvSpPr>
          <p:spPr bwMode="auto">
            <a:xfrm>
              <a:off x="247852" y="2743201"/>
              <a:ext cx="366298" cy="382136"/>
            </a:xfrm>
            <a:prstGeom prst="rect">
              <a:avLst/>
            </a:prstGeom>
            <a:grpFill/>
            <a:ln w="41275" cap="flat" cmpd="sng" algn="ctr">
              <a:solidFill>
                <a:srgbClr val="C0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52" name="Straight Connector 51"/>
            <p:cNvCxnSpPr>
              <a:stCxn id="51" idx="3"/>
              <a:endCxn id="51" idx="1"/>
            </p:cNvCxnSpPr>
            <p:nvPr/>
          </p:nvCxnSpPr>
          <p:spPr>
            <a:xfrm flipH="1">
              <a:off x="247852" y="2934269"/>
              <a:ext cx="366298"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bwMode="auto">
          <a:xfrm>
            <a:off x="3145649" y="3414843"/>
            <a:ext cx="1537635" cy="1612040"/>
          </a:xfrm>
          <a:prstGeom prst="rect">
            <a:avLst/>
          </a:prstGeom>
          <a:solidFill>
            <a:srgbClr val="FF0000">
              <a:alpha val="50000"/>
            </a:srgbClr>
          </a:solidFill>
          <a:ln w="41275" cap="flat" cmpd="sng" algn="ctr">
            <a:solidFill>
              <a:srgbClr val="C0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grpSp>
        <p:nvGrpSpPr>
          <p:cNvPr id="2065" name="Group 2064"/>
          <p:cNvGrpSpPr/>
          <p:nvPr/>
        </p:nvGrpSpPr>
        <p:grpSpPr>
          <a:xfrm>
            <a:off x="4686824" y="1719908"/>
            <a:ext cx="665836" cy="720041"/>
            <a:chOff x="6546098" y="1186490"/>
            <a:chExt cx="665836" cy="701704"/>
          </a:xfrm>
          <a:solidFill>
            <a:schemeClr val="tx2">
              <a:lumMod val="60000"/>
              <a:lumOff val="40000"/>
            </a:schemeClr>
          </a:solidFill>
        </p:grpSpPr>
        <p:sp>
          <p:nvSpPr>
            <p:cNvPr id="154" name="Rectangle 153"/>
            <p:cNvSpPr/>
            <p:nvPr/>
          </p:nvSpPr>
          <p:spPr bwMode="auto">
            <a:xfrm>
              <a:off x="6546098" y="1186490"/>
              <a:ext cx="665836" cy="701704"/>
            </a:xfrm>
            <a:prstGeom prst="rect">
              <a:avLst/>
            </a:prstGeom>
            <a:grpFill/>
            <a:ln w="41275" cap="flat" cmpd="sng" algn="ctr">
              <a:solidFill>
                <a:schemeClr val="accent3">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74" name="Straight Connector 273"/>
            <p:cNvCxnSpPr/>
            <p:nvPr/>
          </p:nvCxnSpPr>
          <p:spPr>
            <a:xfrm>
              <a:off x="6786131" y="1424206"/>
              <a:ext cx="208248" cy="209441"/>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bwMode="auto">
          <a:xfrm>
            <a:off x="3194236" y="3459643"/>
            <a:ext cx="133766" cy="180746"/>
          </a:xfrm>
          <a:prstGeom prst="rect">
            <a:avLst/>
          </a:prstGeom>
          <a:solidFill>
            <a:srgbClr val="FF0000"/>
          </a:solidFill>
          <a:ln w="41275" cap="flat" cmpd="sng" algn="ctr">
            <a:solidFill>
              <a:srgbClr val="C0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3" name="Straight Arrow Connector 12"/>
          <p:cNvCxnSpPr>
            <a:endCxn id="81" idx="1"/>
          </p:cNvCxnSpPr>
          <p:nvPr/>
        </p:nvCxnSpPr>
        <p:spPr>
          <a:xfrm>
            <a:off x="449790" y="1979811"/>
            <a:ext cx="2744446" cy="15702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81" idx="1"/>
          </p:cNvCxnSpPr>
          <p:nvPr/>
        </p:nvCxnSpPr>
        <p:spPr>
          <a:xfrm>
            <a:off x="799252" y="1979115"/>
            <a:ext cx="2394984" cy="157090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63501" y="2454601"/>
            <a:ext cx="2219893" cy="10618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81" idx="1"/>
          </p:cNvCxnSpPr>
          <p:nvPr/>
        </p:nvCxnSpPr>
        <p:spPr>
          <a:xfrm>
            <a:off x="449790" y="2454601"/>
            <a:ext cx="2744446" cy="109541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21903" y="1994217"/>
            <a:ext cx="441598" cy="431814"/>
            <a:chOff x="247852" y="2743201"/>
            <a:chExt cx="366298" cy="382136"/>
          </a:xfrm>
          <a:solidFill>
            <a:schemeClr val="accent6">
              <a:lumMod val="60000"/>
              <a:lumOff val="40000"/>
            </a:schemeClr>
          </a:solidFill>
        </p:grpSpPr>
        <p:sp>
          <p:nvSpPr>
            <p:cNvPr id="45" name="Rectangle 44"/>
            <p:cNvSpPr/>
            <p:nvPr/>
          </p:nvSpPr>
          <p:spPr bwMode="auto">
            <a:xfrm>
              <a:off x="247852" y="2743201"/>
              <a:ext cx="366298" cy="382136"/>
            </a:xfrm>
            <a:prstGeom prst="rect">
              <a:avLst/>
            </a:prstGeom>
            <a:solidFill>
              <a:schemeClr val="accent6">
                <a:lumMod val="60000"/>
                <a:lumOff val="40000"/>
              </a:schemeClr>
            </a:solidFill>
            <a:ln w="41275" cap="flat" cmpd="sng" algn="ctr">
              <a:solidFill>
                <a:schemeClr val="accent6">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46" name="Straight Connector 45"/>
            <p:cNvCxnSpPr>
              <a:stCxn id="45" idx="0"/>
              <a:endCxn id="45" idx="2"/>
            </p:cNvCxnSpPr>
            <p:nvPr/>
          </p:nvCxnSpPr>
          <p:spPr>
            <a:xfrm>
              <a:off x="431001" y="2743201"/>
              <a:ext cx="0" cy="382136"/>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13744" y="2014063"/>
            <a:ext cx="444682" cy="392122"/>
            <a:chOff x="247852" y="2743201"/>
            <a:chExt cx="366298" cy="382136"/>
          </a:xfrm>
          <a:solidFill>
            <a:schemeClr val="accent5">
              <a:lumMod val="60000"/>
              <a:lumOff val="40000"/>
            </a:schemeClr>
          </a:solidFill>
        </p:grpSpPr>
        <p:sp>
          <p:nvSpPr>
            <p:cNvPr id="34" name="Rectangle 33"/>
            <p:cNvSpPr/>
            <p:nvPr/>
          </p:nvSpPr>
          <p:spPr bwMode="auto">
            <a:xfrm>
              <a:off x="247852" y="2743201"/>
              <a:ext cx="366298" cy="382136"/>
            </a:xfrm>
            <a:prstGeom prst="rect">
              <a:avLst/>
            </a:prstGeom>
            <a:grpFill/>
            <a:ln w="41275" cap="flat" cmpd="sng" algn="ctr">
              <a:solidFill>
                <a:srgbClr val="00B05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35" name="Straight Connector 34"/>
            <p:cNvCxnSpPr/>
            <p:nvPr/>
          </p:nvCxnSpPr>
          <p:spPr>
            <a:xfrm flipV="1">
              <a:off x="247852" y="2743202"/>
              <a:ext cx="366298" cy="382135"/>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423550" y="1994217"/>
            <a:ext cx="451208" cy="442580"/>
            <a:chOff x="6348621" y="2303664"/>
            <a:chExt cx="414064" cy="431309"/>
          </a:xfrm>
          <a:solidFill>
            <a:schemeClr val="tx2">
              <a:lumMod val="60000"/>
              <a:lumOff val="40000"/>
            </a:schemeClr>
          </a:solidFill>
        </p:grpSpPr>
        <p:sp>
          <p:nvSpPr>
            <p:cNvPr id="77" name="Rectangle 76"/>
            <p:cNvSpPr/>
            <p:nvPr/>
          </p:nvSpPr>
          <p:spPr bwMode="auto">
            <a:xfrm>
              <a:off x="6348621" y="2303664"/>
              <a:ext cx="414064" cy="431309"/>
            </a:xfrm>
            <a:prstGeom prst="rect">
              <a:avLst/>
            </a:prstGeom>
            <a:grpFill/>
            <a:ln w="41275" cap="flat" cmpd="sng" algn="ctr">
              <a:solidFill>
                <a:schemeClr val="tx1">
                  <a:lumMod val="75000"/>
                  <a:lumOff val="2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78" name="Straight Connector 77"/>
            <p:cNvCxnSpPr/>
            <p:nvPr/>
          </p:nvCxnSpPr>
          <p:spPr>
            <a:xfrm>
              <a:off x="6348621" y="2303664"/>
              <a:ext cx="414064" cy="431163"/>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Rectangle 115"/>
          <p:cNvSpPr/>
          <p:nvPr/>
        </p:nvSpPr>
        <p:spPr bwMode="auto">
          <a:xfrm>
            <a:off x="5616889" y="4792027"/>
            <a:ext cx="133766" cy="180746"/>
          </a:xfrm>
          <a:prstGeom prst="rect">
            <a:avLst/>
          </a:prstGeom>
          <a:solidFill>
            <a:schemeClr val="bg1">
              <a:lumMod val="75000"/>
            </a:schemeClr>
          </a:solid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sp>
        <p:nvSpPr>
          <p:cNvPr id="113" name="Rectangle 112"/>
          <p:cNvSpPr/>
          <p:nvPr/>
        </p:nvSpPr>
        <p:spPr bwMode="auto">
          <a:xfrm>
            <a:off x="3145648" y="3406959"/>
            <a:ext cx="451208" cy="442580"/>
          </a:xfrm>
          <a:prstGeom prst="rect">
            <a:avLst/>
          </a:prstGeom>
          <a:solidFill>
            <a:schemeClr val="bg1">
              <a:lumMod val="75000"/>
            </a:schemeClr>
          </a:solid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r>
              <a:rPr lang="en-US" sz="1600" b="1" dirty="0" smtClean="0">
                <a:latin typeface="Neo Sans Intel" pitchFamily="34" charset="0"/>
                <a:cs typeface="Arial" pitchFamily="34" charset="0"/>
              </a:rPr>
              <a:t>2x2</a:t>
            </a:r>
          </a:p>
        </p:txBody>
      </p:sp>
      <p:cxnSp>
        <p:nvCxnSpPr>
          <p:cNvPr id="117" name="Straight Arrow Connector 116"/>
          <p:cNvCxnSpPr>
            <a:endCxn id="116" idx="1"/>
          </p:cNvCxnSpPr>
          <p:nvPr/>
        </p:nvCxnSpPr>
        <p:spPr>
          <a:xfrm>
            <a:off x="3145649" y="3861761"/>
            <a:ext cx="2471240" cy="102063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116" idx="1"/>
          </p:cNvCxnSpPr>
          <p:nvPr/>
        </p:nvCxnSpPr>
        <p:spPr>
          <a:xfrm>
            <a:off x="3596857" y="3459641"/>
            <a:ext cx="2020032" cy="14227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116" idx="1"/>
          </p:cNvCxnSpPr>
          <p:nvPr/>
        </p:nvCxnSpPr>
        <p:spPr>
          <a:xfrm>
            <a:off x="3596856" y="3861761"/>
            <a:ext cx="2020033" cy="102063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16" idx="1"/>
          </p:cNvCxnSpPr>
          <p:nvPr/>
        </p:nvCxnSpPr>
        <p:spPr>
          <a:xfrm>
            <a:off x="3145649" y="3414843"/>
            <a:ext cx="2471240" cy="146755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0" name="Group 159"/>
          <p:cNvGrpSpPr/>
          <p:nvPr/>
        </p:nvGrpSpPr>
        <p:grpSpPr>
          <a:xfrm>
            <a:off x="5605101" y="4783401"/>
            <a:ext cx="646658" cy="685471"/>
            <a:chOff x="5482074" y="3400385"/>
            <a:chExt cx="646658" cy="668014"/>
          </a:xfrm>
        </p:grpSpPr>
        <p:sp>
          <p:nvSpPr>
            <p:cNvPr id="161" name="Rectangle 160"/>
            <p:cNvSpPr/>
            <p:nvPr/>
          </p:nvSpPr>
          <p:spPr bwMode="auto">
            <a:xfrm>
              <a:off x="5482074" y="3400385"/>
              <a:ext cx="646658" cy="668014"/>
            </a:xfrm>
            <a:prstGeom prst="rect">
              <a:avLst/>
            </a:prstGeom>
            <a:solidFill>
              <a:srgbClr val="FF0000">
                <a:alpha val="50000"/>
              </a:srgbClr>
            </a:solidFill>
            <a:ln w="41275" cap="flat" cmpd="sng" algn="ctr">
              <a:solidFill>
                <a:srgbClr val="C0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62" name="Straight Connector 161"/>
            <p:cNvCxnSpPr/>
            <p:nvPr/>
          </p:nvCxnSpPr>
          <p:spPr>
            <a:xfrm flipH="1">
              <a:off x="5624795" y="3717697"/>
              <a:ext cx="313662" cy="0"/>
            </a:xfrm>
            <a:prstGeom prst="line">
              <a:avLst/>
            </a:prstGeom>
            <a:solidFill>
              <a:schemeClr val="tx1">
                <a:lumMod val="25000"/>
                <a:lumOff val="75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316914" y="3775845"/>
            <a:ext cx="665836" cy="692058"/>
            <a:chOff x="5919472" y="3370699"/>
            <a:chExt cx="665836" cy="674434"/>
          </a:xfrm>
          <a:solidFill>
            <a:schemeClr val="accent6">
              <a:lumMod val="60000"/>
              <a:lumOff val="40000"/>
            </a:schemeClr>
          </a:solidFill>
        </p:grpSpPr>
        <p:sp>
          <p:nvSpPr>
            <p:cNvPr id="164" name="Rectangle 163"/>
            <p:cNvSpPr/>
            <p:nvPr/>
          </p:nvSpPr>
          <p:spPr bwMode="auto">
            <a:xfrm>
              <a:off x="5919472" y="3370699"/>
              <a:ext cx="665836" cy="674434"/>
            </a:xfrm>
            <a:prstGeom prst="rect">
              <a:avLst/>
            </a:prstGeom>
            <a:grpFill/>
            <a:ln w="41275" cap="flat" cmpd="sng" algn="ctr">
              <a:solidFill>
                <a:schemeClr val="tx2">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a:solidFill>
                  <a:srgbClr val="FF0000"/>
                </a:solidFill>
                <a:latin typeface="Neo Sans Intel" pitchFamily="34" charset="0"/>
                <a:cs typeface="Arial" pitchFamily="34" charset="0"/>
              </a:endParaRPr>
            </a:p>
          </p:txBody>
        </p:sp>
        <p:cxnSp>
          <p:nvCxnSpPr>
            <p:cNvPr id="166" name="Straight Connector 165"/>
            <p:cNvCxnSpPr/>
            <p:nvPr/>
          </p:nvCxnSpPr>
          <p:spPr>
            <a:xfrm>
              <a:off x="6238648" y="3611260"/>
              <a:ext cx="6333" cy="240917"/>
            </a:xfrm>
            <a:prstGeom prst="line">
              <a:avLst/>
            </a:prstGeom>
            <a:grpFill/>
            <a:ln w="41275" cap="flat" cmpd="sng" algn="ctr">
              <a:solidFill>
                <a:schemeClr val="tx1"/>
              </a:solidFill>
              <a:prstDash val="solid"/>
              <a:round/>
              <a:headEnd type="none" w="sm" len="sm"/>
              <a:tailEnd type="none" w="sm" len="sm"/>
            </a:ln>
            <a:effectLst/>
          </p:spPr>
        </p:cxnSp>
      </p:grpSp>
      <p:grpSp>
        <p:nvGrpSpPr>
          <p:cNvPr id="167" name="Group 166"/>
          <p:cNvGrpSpPr/>
          <p:nvPr/>
        </p:nvGrpSpPr>
        <p:grpSpPr>
          <a:xfrm>
            <a:off x="5003826" y="2767433"/>
            <a:ext cx="665836" cy="692058"/>
            <a:chOff x="5919472" y="3370699"/>
            <a:chExt cx="665836" cy="674434"/>
          </a:xfrm>
          <a:solidFill>
            <a:schemeClr val="accent1">
              <a:lumMod val="40000"/>
              <a:lumOff val="60000"/>
            </a:schemeClr>
          </a:solidFill>
        </p:grpSpPr>
        <p:sp>
          <p:nvSpPr>
            <p:cNvPr id="168" name="Rectangle 167"/>
            <p:cNvSpPr/>
            <p:nvPr/>
          </p:nvSpPr>
          <p:spPr bwMode="auto">
            <a:xfrm>
              <a:off x="5919472" y="3370699"/>
              <a:ext cx="665836" cy="674434"/>
            </a:xfrm>
            <a:prstGeom prst="rect">
              <a:avLst/>
            </a:prstGeom>
            <a:grpFill/>
            <a:ln w="41275" cap="flat" cmpd="sng" algn="ctr">
              <a:solidFill>
                <a:schemeClr val="accent5">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69" name="Straight Connector 168"/>
            <p:cNvCxnSpPr/>
            <p:nvPr/>
          </p:nvCxnSpPr>
          <p:spPr>
            <a:xfrm flipH="1">
              <a:off x="6152384" y="3579456"/>
              <a:ext cx="262392" cy="236367"/>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78" name="Group 2077"/>
          <p:cNvGrpSpPr/>
          <p:nvPr/>
        </p:nvGrpSpPr>
        <p:grpSpPr>
          <a:xfrm>
            <a:off x="7551492" y="5016327"/>
            <a:ext cx="646658" cy="685471"/>
            <a:chOff x="7118023" y="3778603"/>
            <a:chExt cx="646658" cy="668014"/>
          </a:xfrm>
          <a:solidFill>
            <a:schemeClr val="bg1">
              <a:lumMod val="40000"/>
              <a:lumOff val="60000"/>
            </a:schemeClr>
          </a:solidFill>
        </p:grpSpPr>
        <p:sp>
          <p:nvSpPr>
            <p:cNvPr id="180" name="Rectangle 179"/>
            <p:cNvSpPr/>
            <p:nvPr/>
          </p:nvSpPr>
          <p:spPr bwMode="auto">
            <a:xfrm>
              <a:off x="7118023" y="3778603"/>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81" name="Straight Connector 180"/>
            <p:cNvCxnSpPr/>
            <p:nvPr/>
          </p:nvCxnSpPr>
          <p:spPr>
            <a:xfrm flipH="1">
              <a:off x="7266208" y="4116222"/>
              <a:ext cx="313662"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7418608" y="3938162"/>
              <a:ext cx="0" cy="33046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4" name="Straight Arrow Connector 183"/>
          <p:cNvCxnSpPr>
            <a:stCxn id="161" idx="3"/>
            <a:endCxn id="180" idx="1"/>
          </p:cNvCxnSpPr>
          <p:nvPr/>
        </p:nvCxnSpPr>
        <p:spPr>
          <a:xfrm>
            <a:off x="6251759" y="5126137"/>
            <a:ext cx="1299733" cy="23292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164" idx="3"/>
            <a:endCxn id="180" idx="1"/>
          </p:cNvCxnSpPr>
          <p:nvPr/>
        </p:nvCxnSpPr>
        <p:spPr>
          <a:xfrm>
            <a:off x="5982750" y="4121874"/>
            <a:ext cx="1568742" cy="123718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61" idx="3"/>
            <a:endCxn id="196" idx="1"/>
          </p:cNvCxnSpPr>
          <p:nvPr/>
        </p:nvCxnSpPr>
        <p:spPr>
          <a:xfrm flipV="1">
            <a:off x="6251759" y="4605313"/>
            <a:ext cx="994746" cy="52082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164" idx="3"/>
            <a:endCxn id="196" idx="1"/>
          </p:cNvCxnSpPr>
          <p:nvPr/>
        </p:nvCxnSpPr>
        <p:spPr>
          <a:xfrm>
            <a:off x="5982750" y="4121874"/>
            <a:ext cx="1263755" cy="48343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161" idx="3"/>
            <a:endCxn id="202" idx="1"/>
          </p:cNvCxnSpPr>
          <p:nvPr/>
        </p:nvCxnSpPr>
        <p:spPr>
          <a:xfrm flipV="1">
            <a:off x="6251759" y="3835575"/>
            <a:ext cx="695391" cy="12905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stCxn id="164" idx="3"/>
            <a:endCxn id="202" idx="1"/>
          </p:cNvCxnSpPr>
          <p:nvPr/>
        </p:nvCxnSpPr>
        <p:spPr>
          <a:xfrm flipV="1">
            <a:off x="5982750" y="3835575"/>
            <a:ext cx="964400" cy="28629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5" name="Straight Arrow Connector 294"/>
          <p:cNvCxnSpPr>
            <a:stCxn id="168" idx="3"/>
            <a:endCxn id="210" idx="1"/>
          </p:cNvCxnSpPr>
          <p:nvPr/>
        </p:nvCxnSpPr>
        <p:spPr>
          <a:xfrm flipV="1">
            <a:off x="5669662" y="3079134"/>
            <a:ext cx="962234" cy="343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154" idx="3"/>
            <a:endCxn id="210" idx="1"/>
          </p:cNvCxnSpPr>
          <p:nvPr/>
        </p:nvCxnSpPr>
        <p:spPr>
          <a:xfrm>
            <a:off x="5352660" y="2079929"/>
            <a:ext cx="1279236" cy="9992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a:stCxn id="168" idx="3"/>
            <a:endCxn id="289" idx="1"/>
          </p:cNvCxnSpPr>
          <p:nvPr/>
        </p:nvCxnSpPr>
        <p:spPr>
          <a:xfrm flipV="1">
            <a:off x="5669662" y="2316562"/>
            <a:ext cx="643578" cy="7969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a:stCxn id="154" idx="3"/>
            <a:endCxn id="289" idx="1"/>
          </p:cNvCxnSpPr>
          <p:nvPr/>
        </p:nvCxnSpPr>
        <p:spPr>
          <a:xfrm>
            <a:off x="5352660" y="2079929"/>
            <a:ext cx="960580" cy="23663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stCxn id="154" idx="3"/>
            <a:endCxn id="217" idx="1"/>
          </p:cNvCxnSpPr>
          <p:nvPr/>
        </p:nvCxnSpPr>
        <p:spPr>
          <a:xfrm flipV="1">
            <a:off x="5352660" y="1513450"/>
            <a:ext cx="655704" cy="5664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168" idx="3"/>
            <a:endCxn id="217" idx="1"/>
          </p:cNvCxnSpPr>
          <p:nvPr/>
        </p:nvCxnSpPr>
        <p:spPr>
          <a:xfrm flipV="1">
            <a:off x="5669662" y="1513450"/>
            <a:ext cx="338702" cy="16000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Right Arrow 2"/>
          <p:cNvSpPr/>
          <p:nvPr/>
        </p:nvSpPr>
        <p:spPr bwMode="auto">
          <a:xfrm>
            <a:off x="449790" y="5676254"/>
            <a:ext cx="2870929" cy="7141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Verdana" pitchFamily="34" charset="0"/>
              </a:rPr>
              <a:t>Convolution + NL</a:t>
            </a:r>
          </a:p>
        </p:txBody>
      </p:sp>
      <p:sp>
        <p:nvSpPr>
          <p:cNvPr id="83" name="Right Arrow 82"/>
          <p:cNvSpPr/>
          <p:nvPr/>
        </p:nvSpPr>
        <p:spPr bwMode="auto">
          <a:xfrm>
            <a:off x="3404202" y="5691280"/>
            <a:ext cx="2495550" cy="714174"/>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Verdana" pitchFamily="34" charset="0"/>
              </a:rPr>
              <a:t>Sub-sampling</a:t>
            </a:r>
            <a:endParaRPr kumimoji="0" lang="en-US" sz="1800" b="0" i="0" u="none" strike="noStrike" cap="none" normalizeH="0" baseline="0" dirty="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84" name="Right Arrow 83"/>
          <p:cNvSpPr/>
          <p:nvPr/>
        </p:nvSpPr>
        <p:spPr bwMode="auto">
          <a:xfrm>
            <a:off x="5956774" y="5691280"/>
            <a:ext cx="2759713" cy="7141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Verdana" pitchFamily="34" charset="0"/>
              </a:rPr>
              <a:t>Convolution + NL</a:t>
            </a:r>
          </a:p>
        </p:txBody>
      </p:sp>
    </p:spTree>
    <p:extLst>
      <p:ext uri="{BB962C8B-B14F-4D97-AF65-F5344CB8AC3E}">
        <p14:creationId xmlns:p14="http://schemas.microsoft.com/office/powerpoint/2010/main" val="25350857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8" presetClass="path" presetSubtype="0" accel="50000" decel="50000" fill="hold" nodeType="clickEffect">
                                  <p:stCondLst>
                                    <p:cond delay="0"/>
                                  </p:stCondLst>
                                  <p:childTnLst>
                                    <p:animMotion origin="layout" path="M 0.00017 -0.0007 L 0.13628 0.01042 L 0.00017 0.0213 L 0.13628 0.03287 L 0.00017 0.04444 L 0.13628 0.05486 L 0.00017 0.0662 L 0.13628 0.07731 L 0.00017 0.08889 L 0.13628 0.1 L 0.00017 0.11088 L 0.13628 0.12245 L 0.00017 0.13287 L 0.13628 0.14444 L 0.00017 0.15579 L 0.13628 0.1669 L 0.00017 0.17847 " pathEditMode="relative" rAng="5400000" ptsTypes="FFFFFFFFFFFFFFFFF">
                                      <p:cBhvr>
                                        <p:cTn id="30" dur="2000" fill="hold"/>
                                        <p:tgtEl>
                                          <p:spTgt spid="50"/>
                                        </p:tgtEl>
                                        <p:attrNameLst>
                                          <p:attrName>ppt_x</p:attrName>
                                          <p:attrName>ppt_y</p:attrName>
                                        </p:attrNameLst>
                                      </p:cBhvr>
                                      <p:rCtr x="6806" y="8958"/>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50"/>
                                        </p:tgtEl>
                                      </p:cBhvr>
                                    </p:animEffect>
                                    <p:set>
                                      <p:cBhvr>
                                        <p:cTn id="35" dur="1" fill="hold">
                                          <p:stCondLst>
                                            <p:cond delay="499"/>
                                          </p:stCondLst>
                                        </p:cTn>
                                        <p:tgtEl>
                                          <p:spTgt spid="5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5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1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18"/>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1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0"/>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6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16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6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2065"/>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84"/>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8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88"/>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207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06"/>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208"/>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200"/>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90"/>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293"/>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294"/>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295"/>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284"/>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296"/>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97"/>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300"/>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99"/>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298"/>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288"/>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49" grpId="0" animBg="1"/>
      <p:bldP spid="56" grpId="0" animBg="1"/>
      <p:bldP spid="81" grpId="0" animBg="1"/>
      <p:bldP spid="116" grpId="0" animBg="1"/>
      <p:bldP spid="113" grpId="0" animBg="1"/>
      <p:bldP spid="3" grpId="0" animBg="1"/>
      <p:bldP spid="83" grpId="0" animBg="1"/>
      <p:bldP spid="8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CNN success story</a:t>
            </a:r>
            <a:r>
              <a:rPr lang="en-US" sz="3200" dirty="0" smtClean="0"/>
              <a:t>: ILSVRC 2012</a:t>
            </a:r>
            <a:endParaRPr lang="en-US" sz="3200" dirty="0"/>
          </a:p>
        </p:txBody>
      </p:sp>
      <p:sp>
        <p:nvSpPr>
          <p:cNvPr id="3" name="Content Placeholder 2"/>
          <p:cNvSpPr>
            <a:spLocks noGrp="1"/>
          </p:cNvSpPr>
          <p:nvPr>
            <p:ph idx="1"/>
          </p:nvPr>
        </p:nvSpPr>
        <p:spPr>
          <a:xfrm>
            <a:off x="358775" y="1412875"/>
            <a:ext cx="8407400" cy="492125"/>
          </a:xfrm>
        </p:spPr>
        <p:txBody>
          <a:bodyPr/>
          <a:lstStyle/>
          <a:p>
            <a:pPr marL="0" indent="0">
              <a:buNone/>
            </a:pPr>
            <a:r>
              <a:rPr lang="en-US" sz="2400" dirty="0" err="1" smtClean="0"/>
              <a:t>Imagenet</a:t>
            </a:r>
            <a:r>
              <a:rPr lang="en-US" sz="2400" dirty="0"/>
              <a:t> </a:t>
            </a:r>
            <a:r>
              <a:rPr lang="en-US" sz="2400" dirty="0" smtClean="0"/>
              <a:t>data base:  14 </a:t>
            </a:r>
            <a:r>
              <a:rPr lang="en-US" sz="2400" dirty="0" err="1" smtClean="0"/>
              <a:t>mln</a:t>
            </a:r>
            <a:r>
              <a:rPr lang="en-US" sz="2400" dirty="0" smtClean="0"/>
              <a:t> labeled images, 20K categories</a:t>
            </a:r>
            <a:endParaRPr lang="en-US" sz="24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13" t="14987" r="56513" b="8000"/>
          <a:stretch/>
        </p:blipFill>
        <p:spPr bwMode="auto">
          <a:xfrm>
            <a:off x="1412719" y="1905000"/>
            <a:ext cx="5969156" cy="4492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02543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356350"/>
            <a:ext cx="2133600" cy="365125"/>
          </a:xfrm>
          <a:prstGeom prst="rect">
            <a:avLst/>
          </a:prstGeom>
        </p:spPr>
        <p:txBody>
          <a:bodyPr/>
          <a:lstStyle/>
          <a:p>
            <a:fld id="{AC816D91-5B4D-B242-83E4-79AE3836994E}" type="slidenum">
              <a:rPr lang="en-US"/>
              <a:pPr/>
              <a:t>7</a:t>
            </a:fld>
            <a:endParaRPr lang="en-US"/>
          </a:p>
        </p:txBody>
      </p:sp>
      <p:sp>
        <p:nvSpPr>
          <p:cNvPr id="1810434" name="Rectangle 2"/>
          <p:cNvSpPr>
            <a:spLocks noGrp="1" noChangeArrowheads="1"/>
          </p:cNvSpPr>
          <p:nvPr>
            <p:ph type="title"/>
          </p:nvPr>
        </p:nvSpPr>
        <p:spPr>
          <a:xfrm>
            <a:off x="696913" y="381000"/>
            <a:ext cx="7772400" cy="776288"/>
          </a:xfrm>
        </p:spPr>
        <p:txBody>
          <a:bodyPr/>
          <a:lstStyle/>
          <a:p>
            <a:r>
              <a:rPr lang="en-US" sz="3600" dirty="0"/>
              <a:t>Implementing Logical Functions</a:t>
            </a:r>
          </a:p>
        </p:txBody>
      </p:sp>
      <p:sp>
        <p:nvSpPr>
          <p:cNvPr id="1810435" name="Rectangle 3"/>
          <p:cNvSpPr>
            <a:spLocks noGrp="1" noChangeArrowheads="1"/>
          </p:cNvSpPr>
          <p:nvPr>
            <p:ph type="body" idx="1"/>
          </p:nvPr>
        </p:nvSpPr>
        <p:spPr>
          <a:xfrm>
            <a:off x="685800" y="1517650"/>
            <a:ext cx="8040688" cy="4578350"/>
          </a:xfrm>
        </p:spPr>
        <p:txBody>
          <a:bodyPr>
            <a:normAutofit lnSpcReduction="10000"/>
          </a:bodyPr>
          <a:lstStyle/>
          <a:p>
            <a:pPr>
              <a:lnSpc>
                <a:spcPct val="90000"/>
              </a:lnSpc>
            </a:pPr>
            <a:r>
              <a:rPr lang="en-US" sz="2800" dirty="0"/>
              <a:t>Any Boolean function </a:t>
            </a:r>
            <a:r>
              <a:rPr lang="en-US" sz="2800" dirty="0" smtClean="0"/>
              <a:t>can </a:t>
            </a:r>
            <a:r>
              <a:rPr lang="en-US" sz="2800" dirty="0"/>
              <a:t>be implemented in a network of linear threshold units (</a:t>
            </a:r>
            <a:r>
              <a:rPr lang="en-US" sz="2800" i="1" dirty="0" err="1"/>
              <a:t>perceptrons</a:t>
            </a:r>
            <a:r>
              <a:rPr lang="en-US" sz="2800" dirty="0"/>
              <a:t>)</a:t>
            </a:r>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endParaRPr lang="en-US" sz="2800" dirty="0"/>
          </a:p>
          <a:p>
            <a:pPr>
              <a:lnSpc>
                <a:spcPct val="90000"/>
              </a:lnSpc>
            </a:pPr>
            <a:r>
              <a:rPr lang="en-US" sz="2800" dirty="0"/>
              <a:t>But </a:t>
            </a:r>
            <a:r>
              <a:rPr lang="en-US" sz="2800" i="1" dirty="0"/>
              <a:t>single layer networks</a:t>
            </a:r>
            <a:r>
              <a:rPr lang="en-US" sz="2800" dirty="0"/>
              <a:t> are limited</a:t>
            </a:r>
          </a:p>
          <a:p>
            <a:pPr lvl="1">
              <a:lnSpc>
                <a:spcPct val="90000"/>
              </a:lnSpc>
            </a:pPr>
            <a:r>
              <a:rPr lang="en-US" sz="2400" dirty="0"/>
              <a:t>E.g., cannot compute XOR</a:t>
            </a:r>
          </a:p>
          <a:p>
            <a:pPr lvl="1">
              <a:lnSpc>
                <a:spcPct val="90000"/>
              </a:lnSpc>
            </a:pPr>
            <a:r>
              <a:rPr lang="en-US" sz="2400" dirty="0" err="1"/>
              <a:t>Minsky</a:t>
            </a:r>
            <a:r>
              <a:rPr lang="en-US" sz="2400" dirty="0"/>
              <a:t> &amp; </a:t>
            </a:r>
            <a:r>
              <a:rPr lang="en-US" sz="2400" dirty="0" err="1"/>
              <a:t>Papert</a:t>
            </a:r>
            <a:r>
              <a:rPr lang="en-US" sz="2400" dirty="0"/>
              <a:t> essentially killed off neural network field for a decade by showing this in 1969</a:t>
            </a:r>
          </a:p>
        </p:txBody>
      </p:sp>
      <p:pic>
        <p:nvPicPr>
          <p:cNvPr id="6" name="Picture 5"/>
          <p:cNvPicPr>
            <a:picLocks noChangeAspect="1"/>
          </p:cNvPicPr>
          <p:nvPr/>
        </p:nvPicPr>
        <p:blipFill>
          <a:blip r:embed="rId3"/>
          <a:stretch>
            <a:fillRect/>
          </a:stretch>
        </p:blipFill>
        <p:spPr>
          <a:xfrm>
            <a:off x="609600" y="2514600"/>
            <a:ext cx="2527300" cy="1421102"/>
          </a:xfrm>
          <a:prstGeom prst="rect">
            <a:avLst/>
          </a:prstGeom>
        </p:spPr>
      </p:pic>
      <p:pic>
        <p:nvPicPr>
          <p:cNvPr id="7" name="Picture 6"/>
          <p:cNvPicPr>
            <a:picLocks noChangeAspect="1"/>
          </p:cNvPicPr>
          <p:nvPr/>
        </p:nvPicPr>
        <p:blipFill>
          <a:blip r:embed="rId4"/>
          <a:stretch>
            <a:fillRect/>
          </a:stretch>
        </p:blipFill>
        <p:spPr>
          <a:xfrm>
            <a:off x="3352800" y="2590800"/>
            <a:ext cx="2301063" cy="1346200"/>
          </a:xfrm>
          <a:prstGeom prst="rect">
            <a:avLst/>
          </a:prstGeom>
        </p:spPr>
      </p:pic>
      <p:pic>
        <p:nvPicPr>
          <p:cNvPr id="8" name="Picture 7"/>
          <p:cNvPicPr>
            <a:picLocks noChangeAspect="1"/>
          </p:cNvPicPr>
          <p:nvPr/>
        </p:nvPicPr>
        <p:blipFill>
          <a:blip r:embed="rId5"/>
          <a:stretch>
            <a:fillRect/>
          </a:stretch>
        </p:blipFill>
        <p:spPr>
          <a:xfrm>
            <a:off x="5791200" y="2590800"/>
            <a:ext cx="2667000" cy="1325165"/>
          </a:xfrm>
          <a:prstGeom prst="rect">
            <a:avLst/>
          </a:prstGeom>
        </p:spPr>
      </p:pic>
      <p:sp>
        <p:nvSpPr>
          <p:cNvPr id="2" name="TextBox 1"/>
          <p:cNvSpPr txBox="1"/>
          <p:nvPr/>
        </p:nvSpPr>
        <p:spPr>
          <a:xfrm>
            <a:off x="1143000" y="2362200"/>
            <a:ext cx="1159292" cy="338554"/>
          </a:xfrm>
          <a:prstGeom prst="rect">
            <a:avLst/>
          </a:prstGeom>
          <a:noFill/>
        </p:spPr>
        <p:txBody>
          <a:bodyPr wrap="none" rtlCol="0">
            <a:spAutoFit/>
          </a:bodyPr>
          <a:lstStyle/>
          <a:p>
            <a:r>
              <a:rPr lang="en-US" sz="1600" dirty="0" smtClean="0">
                <a:solidFill>
                  <a:srgbClr val="0000FF"/>
                </a:solidFill>
              </a:rPr>
              <a:t>Bias weight</a:t>
            </a:r>
            <a:endParaRPr lang="en-US" sz="1600" dirty="0">
              <a:solidFill>
                <a:srgbClr val="0000FF"/>
              </a:solidFill>
            </a:endParaRPr>
          </a:p>
        </p:txBody>
      </p:sp>
      <p:sp>
        <p:nvSpPr>
          <p:cNvPr id="9" name="TextBox 8"/>
          <p:cNvSpPr txBox="1"/>
          <p:nvPr/>
        </p:nvSpPr>
        <p:spPr>
          <a:xfrm>
            <a:off x="3581400" y="2328446"/>
            <a:ext cx="1159292" cy="338554"/>
          </a:xfrm>
          <a:prstGeom prst="rect">
            <a:avLst/>
          </a:prstGeom>
          <a:noFill/>
        </p:spPr>
        <p:txBody>
          <a:bodyPr wrap="none" rtlCol="0">
            <a:spAutoFit/>
          </a:bodyPr>
          <a:lstStyle/>
          <a:p>
            <a:r>
              <a:rPr lang="en-US" sz="1600" dirty="0" smtClean="0">
                <a:solidFill>
                  <a:srgbClr val="0000FF"/>
                </a:solidFill>
              </a:rPr>
              <a:t>Bias weight</a:t>
            </a:r>
            <a:endParaRPr lang="en-US" sz="1600" dirty="0">
              <a:solidFill>
                <a:srgbClr val="0000FF"/>
              </a:solidFill>
            </a:endParaRPr>
          </a:p>
        </p:txBody>
      </p:sp>
      <p:sp>
        <p:nvSpPr>
          <p:cNvPr id="10" name="TextBox 9"/>
          <p:cNvSpPr txBox="1"/>
          <p:nvPr/>
        </p:nvSpPr>
        <p:spPr>
          <a:xfrm>
            <a:off x="6172200" y="2362200"/>
            <a:ext cx="1159292" cy="338554"/>
          </a:xfrm>
          <a:prstGeom prst="rect">
            <a:avLst/>
          </a:prstGeom>
          <a:noFill/>
        </p:spPr>
        <p:txBody>
          <a:bodyPr wrap="none" rtlCol="0">
            <a:spAutoFit/>
          </a:bodyPr>
          <a:lstStyle/>
          <a:p>
            <a:r>
              <a:rPr lang="en-US" sz="1600" dirty="0" smtClean="0">
                <a:solidFill>
                  <a:srgbClr val="0000FF"/>
                </a:solidFill>
              </a:rPr>
              <a:t>Bias weight</a:t>
            </a:r>
            <a:endParaRPr lang="en-US" sz="1600" dirty="0">
              <a:solidFill>
                <a:srgbClr val="0000FF"/>
              </a:solidFill>
            </a:endParaRPr>
          </a:p>
        </p:txBody>
      </p:sp>
    </p:spTree>
    <p:extLst>
      <p:ext uri="{BB962C8B-B14F-4D97-AF65-F5344CB8AC3E}">
        <p14:creationId xmlns:p14="http://schemas.microsoft.com/office/powerpoint/2010/main" val="907398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0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1043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810435">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8104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0435"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ILSVRC:  Classification</a:t>
            </a:r>
            <a:endParaRPr lang="en-US" sz="3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415" y="1390299"/>
            <a:ext cx="5985161" cy="468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06983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Imagenet</a:t>
            </a:r>
            <a:r>
              <a:rPr lang="en-US" dirty="0"/>
              <a:t> Classifications </a:t>
            </a:r>
            <a:r>
              <a:rPr lang="en-US" dirty="0" smtClean="0"/>
              <a:t>2012</a:t>
            </a:r>
            <a:endParaRPr lang="en-US" dirty="0"/>
          </a:p>
        </p:txBody>
      </p:sp>
      <p:sp>
        <p:nvSpPr>
          <p:cNvPr id="3" name="Content Placeholder 2"/>
          <p:cNvSpPr>
            <a:spLocks noGrp="1"/>
          </p:cNvSpPr>
          <p:nvPr>
            <p:ph idx="1"/>
          </p:nvPr>
        </p:nvSpPr>
        <p:spPr>
          <a:xfrm>
            <a:off x="358775" y="1304925"/>
            <a:ext cx="8407400" cy="4725988"/>
          </a:xfrm>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304925"/>
            <a:ext cx="8372475" cy="47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1712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ILSVRC 2012: top rankers</a:t>
            </a:r>
            <a:endParaRPr lang="en-US" dirty="0"/>
          </a:p>
        </p:txBody>
      </p:sp>
      <p:sp>
        <p:nvSpPr>
          <p:cNvPr id="3" name="Content Placeholder 2"/>
          <p:cNvSpPr>
            <a:spLocks noGrp="1"/>
          </p:cNvSpPr>
          <p:nvPr>
            <p:ph idx="1"/>
          </p:nvPr>
        </p:nvSpPr>
        <p:spPr>
          <a:xfrm>
            <a:off x="358775" y="1412875"/>
            <a:ext cx="8407400" cy="914689"/>
          </a:xfrm>
        </p:spPr>
        <p:txBody>
          <a:bodyPr/>
          <a:lstStyle/>
          <a:p>
            <a:pPr marL="0" indent="0">
              <a:buNone/>
            </a:pPr>
            <a:r>
              <a:rPr lang="en-US" sz="2000" dirty="0">
                <a:hlinkClick r:id="rId2"/>
              </a:rPr>
              <a:t>http://</a:t>
            </a:r>
            <a:r>
              <a:rPr lang="en-US" sz="2000" dirty="0" smtClean="0">
                <a:hlinkClick r:id="rId2"/>
              </a:rPr>
              <a:t>www.image-net.org/challenges/LSVRC/2012/results.html</a:t>
            </a:r>
            <a:endParaRPr lang="en-US" sz="2000" dirty="0" smtClean="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837924914"/>
              </p:ext>
            </p:extLst>
          </p:nvPr>
        </p:nvGraphicFramePr>
        <p:xfrm>
          <a:off x="356261" y="2240145"/>
          <a:ext cx="8555486" cy="3032760"/>
        </p:xfrm>
        <a:graphic>
          <a:graphicData uri="http://schemas.openxmlformats.org/drawingml/2006/table">
            <a:tbl>
              <a:tblPr firstRow="1" bandRow="1">
                <a:tableStyleId>{5C22544A-7EE6-4342-B048-85BDC9FD1C3A}</a:tableStyleId>
              </a:tblPr>
              <a:tblGrid>
                <a:gridCol w="403760"/>
                <a:gridCol w="1199408"/>
                <a:gridCol w="2974398"/>
                <a:gridCol w="1739970"/>
                <a:gridCol w="2237950"/>
              </a:tblGrid>
              <a:tr h="370840">
                <a:tc>
                  <a:txBody>
                    <a:bodyPr/>
                    <a:lstStyle/>
                    <a:p>
                      <a:r>
                        <a:rPr lang="en-US" dirty="0" smtClean="0"/>
                        <a:t>N</a:t>
                      </a:r>
                      <a:endParaRPr lang="en-US" dirty="0"/>
                    </a:p>
                  </a:txBody>
                  <a:tcPr/>
                </a:tc>
                <a:tc>
                  <a:txBody>
                    <a:bodyPr/>
                    <a:lstStyle/>
                    <a:p>
                      <a:r>
                        <a:rPr lang="en-US" dirty="0" smtClean="0"/>
                        <a:t>Error-5</a:t>
                      </a:r>
                      <a:endParaRPr lang="en-US" dirty="0"/>
                    </a:p>
                  </a:txBody>
                  <a:tcPr/>
                </a:tc>
                <a:tc>
                  <a:txBody>
                    <a:bodyPr/>
                    <a:lstStyle/>
                    <a:p>
                      <a:r>
                        <a:rPr lang="en-US" dirty="0" smtClean="0"/>
                        <a:t>Algorithm</a:t>
                      </a:r>
                      <a:endParaRPr lang="en-US" dirty="0"/>
                    </a:p>
                  </a:txBody>
                  <a:tcPr/>
                </a:tc>
                <a:tc>
                  <a:txBody>
                    <a:bodyPr/>
                    <a:lstStyle/>
                    <a:p>
                      <a:r>
                        <a:rPr lang="en-US" dirty="0" smtClean="0"/>
                        <a:t>Team</a:t>
                      </a:r>
                      <a:endParaRPr lang="en-US" dirty="0"/>
                    </a:p>
                  </a:txBody>
                  <a:tcPr/>
                </a:tc>
                <a:tc>
                  <a:txBody>
                    <a:bodyPr/>
                    <a:lstStyle/>
                    <a:p>
                      <a:r>
                        <a:rPr lang="en-US" dirty="0" smtClean="0"/>
                        <a:t>Authors</a:t>
                      </a:r>
                      <a:endParaRPr lang="en-US" dirty="0"/>
                    </a:p>
                  </a:txBody>
                  <a:tcPr/>
                </a:tc>
              </a:tr>
              <a:tr h="370840">
                <a:tc>
                  <a:txBody>
                    <a:bodyPr/>
                    <a:lstStyle/>
                    <a:p>
                      <a:r>
                        <a:rPr lang="en-US" dirty="0" smtClean="0"/>
                        <a:t>1</a:t>
                      </a:r>
                      <a:endParaRPr lang="en-US" dirty="0"/>
                    </a:p>
                  </a:txBody>
                  <a:tcPr/>
                </a:tc>
                <a:tc>
                  <a:txBody>
                    <a:bodyPr/>
                    <a:lstStyle/>
                    <a:p>
                      <a:r>
                        <a:rPr lang="en-US" dirty="0" smtClean="0"/>
                        <a:t>0.153</a:t>
                      </a:r>
                      <a:endParaRPr lang="en-US" dirty="0"/>
                    </a:p>
                  </a:txBody>
                  <a:tcPr/>
                </a:tc>
                <a:tc>
                  <a:txBody>
                    <a:bodyPr/>
                    <a:lstStyle/>
                    <a:p>
                      <a:r>
                        <a:rPr lang="en-US" sz="1800" dirty="0" smtClean="0"/>
                        <a:t>Deep Conv. Neural Network </a:t>
                      </a:r>
                      <a:endParaRPr lang="en-US" dirty="0"/>
                    </a:p>
                  </a:txBody>
                  <a:tcPr/>
                </a:tc>
                <a:tc>
                  <a:txBody>
                    <a:bodyPr/>
                    <a:lstStyle/>
                    <a:p>
                      <a:r>
                        <a:rPr lang="en-US" dirty="0" smtClean="0"/>
                        <a:t>Univ.</a:t>
                      </a:r>
                      <a:r>
                        <a:rPr lang="en-US" baseline="0" dirty="0" smtClean="0"/>
                        <a:t> of Toronto</a:t>
                      </a:r>
                      <a:endParaRPr lang="en-US" dirty="0"/>
                    </a:p>
                  </a:txBody>
                  <a:tcPr/>
                </a:tc>
                <a:tc>
                  <a:txBody>
                    <a:bodyPr/>
                    <a:lstStyle/>
                    <a:p>
                      <a:r>
                        <a:rPr lang="en-US" sz="1800" dirty="0" err="1" smtClean="0"/>
                        <a:t>Krizhevsky</a:t>
                      </a:r>
                      <a:r>
                        <a:rPr lang="en-US" sz="1800" dirty="0" smtClean="0"/>
                        <a:t> et al</a:t>
                      </a:r>
                      <a:endParaRPr lang="en-US" dirty="0"/>
                    </a:p>
                  </a:txBody>
                  <a:tcPr/>
                </a:tc>
              </a:tr>
              <a:tr h="370840">
                <a:tc>
                  <a:txBody>
                    <a:bodyPr/>
                    <a:lstStyle/>
                    <a:p>
                      <a:r>
                        <a:rPr lang="en-US" dirty="0" smtClean="0"/>
                        <a:t>2</a:t>
                      </a:r>
                      <a:endParaRPr lang="en-US" dirty="0"/>
                    </a:p>
                  </a:txBody>
                  <a:tcPr/>
                </a:tc>
                <a:tc>
                  <a:txBody>
                    <a:bodyPr/>
                    <a:lstStyle/>
                    <a:p>
                      <a:r>
                        <a:rPr lang="en-US" dirty="0" smtClean="0"/>
                        <a:t>0.262</a:t>
                      </a:r>
                      <a:endParaRPr lang="en-US" dirty="0"/>
                    </a:p>
                  </a:txBody>
                  <a:tcPr/>
                </a:tc>
                <a:tc>
                  <a:txBody>
                    <a:bodyPr/>
                    <a:lstStyle/>
                    <a:p>
                      <a:r>
                        <a:rPr lang="en-US" sz="1800" dirty="0" smtClean="0"/>
                        <a:t>Features + Fisher Vectors  + Linear classifier </a:t>
                      </a:r>
                      <a:endParaRPr lang="en-US" dirty="0"/>
                    </a:p>
                  </a:txBody>
                  <a:tcPr/>
                </a:tc>
                <a:tc>
                  <a:txBody>
                    <a:bodyPr/>
                    <a:lstStyle/>
                    <a:p>
                      <a:r>
                        <a:rPr lang="en-US" dirty="0" smtClean="0"/>
                        <a:t>ISI</a:t>
                      </a:r>
                      <a:endParaRPr lang="en-US" dirty="0"/>
                    </a:p>
                  </a:txBody>
                  <a:tcPr/>
                </a:tc>
                <a:tc>
                  <a:txBody>
                    <a:bodyPr/>
                    <a:lstStyle/>
                    <a:p>
                      <a:r>
                        <a:rPr lang="en-US" sz="1800" dirty="0" err="1" smtClean="0"/>
                        <a:t>Gunji</a:t>
                      </a:r>
                      <a:r>
                        <a:rPr lang="en-US" sz="1800" dirty="0" smtClean="0"/>
                        <a:t> et al</a:t>
                      </a:r>
                      <a:endParaRPr lang="en-US" dirty="0"/>
                    </a:p>
                  </a:txBody>
                  <a:tcPr/>
                </a:tc>
              </a:tr>
              <a:tr h="370840">
                <a:tc>
                  <a:txBody>
                    <a:bodyPr/>
                    <a:lstStyle/>
                    <a:p>
                      <a:r>
                        <a:rPr lang="en-US" dirty="0" smtClean="0"/>
                        <a:t>3</a:t>
                      </a:r>
                      <a:endParaRPr lang="en-US" dirty="0"/>
                    </a:p>
                  </a:txBody>
                  <a:tcPr/>
                </a:tc>
                <a:tc>
                  <a:txBody>
                    <a:bodyPr/>
                    <a:lstStyle/>
                    <a:p>
                      <a:r>
                        <a:rPr lang="en-US" dirty="0" smtClean="0"/>
                        <a:t>0.270</a:t>
                      </a:r>
                      <a:endParaRPr lang="en-US" dirty="0"/>
                    </a:p>
                  </a:txBody>
                  <a:tcPr/>
                </a:tc>
                <a:tc>
                  <a:txBody>
                    <a:bodyPr/>
                    <a:lstStyle/>
                    <a:p>
                      <a:r>
                        <a:rPr lang="en-US" sz="1800" dirty="0" smtClean="0"/>
                        <a:t>Features + FV + SVM </a:t>
                      </a:r>
                      <a:endParaRPr lang="en-US" dirty="0"/>
                    </a:p>
                  </a:txBody>
                  <a:tcPr/>
                </a:tc>
                <a:tc>
                  <a:txBody>
                    <a:bodyPr/>
                    <a:lstStyle/>
                    <a:p>
                      <a:r>
                        <a:rPr lang="en-US" sz="1800" dirty="0" smtClean="0"/>
                        <a:t>OXFORD_VGG </a:t>
                      </a:r>
                      <a:endParaRPr lang="en-US" dirty="0"/>
                    </a:p>
                  </a:txBody>
                  <a:tcPr/>
                </a:tc>
                <a:tc>
                  <a:txBody>
                    <a:bodyPr/>
                    <a:lstStyle/>
                    <a:p>
                      <a:r>
                        <a:rPr lang="en-US" sz="1800" dirty="0" err="1" smtClean="0"/>
                        <a:t>Simonyan</a:t>
                      </a:r>
                      <a:r>
                        <a:rPr lang="en-US" sz="1800" dirty="0" smtClean="0"/>
                        <a:t> et al</a:t>
                      </a:r>
                      <a:endParaRPr lang="en-US" dirty="0"/>
                    </a:p>
                  </a:txBody>
                  <a:tcPr/>
                </a:tc>
              </a:tr>
              <a:tr h="370840">
                <a:tc>
                  <a:txBody>
                    <a:bodyPr/>
                    <a:lstStyle/>
                    <a:p>
                      <a:r>
                        <a:rPr lang="en-US" dirty="0" smtClean="0"/>
                        <a:t>4</a:t>
                      </a:r>
                      <a:endParaRPr lang="en-US" dirty="0"/>
                    </a:p>
                  </a:txBody>
                  <a:tcPr/>
                </a:tc>
                <a:tc>
                  <a:txBody>
                    <a:bodyPr/>
                    <a:lstStyle/>
                    <a:p>
                      <a:r>
                        <a:rPr lang="en-US" dirty="0" smtClean="0"/>
                        <a:t>0.271</a:t>
                      </a:r>
                      <a:endParaRPr lang="en-US" dirty="0"/>
                    </a:p>
                  </a:txBody>
                  <a:tcPr/>
                </a:tc>
                <a:tc>
                  <a:txBody>
                    <a:bodyPr/>
                    <a:lstStyle/>
                    <a:p>
                      <a:r>
                        <a:rPr lang="en-US" sz="1800" dirty="0" smtClean="0"/>
                        <a:t>SIFT + FV + PQ + SVM </a:t>
                      </a:r>
                      <a:endParaRPr lang="en-US" dirty="0"/>
                    </a:p>
                  </a:txBody>
                  <a:tcPr/>
                </a:tc>
                <a:tc>
                  <a:txBody>
                    <a:bodyPr/>
                    <a:lstStyle/>
                    <a:p>
                      <a:r>
                        <a:rPr lang="en-US" sz="1800" dirty="0" smtClean="0"/>
                        <a:t>XRCE/INRIA</a:t>
                      </a:r>
                      <a:endParaRPr lang="en-US" dirty="0"/>
                    </a:p>
                  </a:txBody>
                  <a:tcPr/>
                </a:tc>
                <a:tc>
                  <a:txBody>
                    <a:bodyPr/>
                    <a:lstStyle/>
                    <a:p>
                      <a:r>
                        <a:rPr lang="en-US" sz="1800" dirty="0" err="1" smtClean="0"/>
                        <a:t>Perronin</a:t>
                      </a:r>
                      <a:r>
                        <a:rPr lang="en-US" sz="1800" dirty="0" smtClean="0"/>
                        <a:t> et al</a:t>
                      </a:r>
                      <a:endParaRPr lang="en-US" dirty="0"/>
                    </a:p>
                  </a:txBody>
                  <a:tcPr/>
                </a:tc>
              </a:tr>
              <a:tr h="370840">
                <a:tc>
                  <a:txBody>
                    <a:bodyPr/>
                    <a:lstStyle/>
                    <a:p>
                      <a:r>
                        <a:rPr lang="en-US" dirty="0" smtClean="0"/>
                        <a:t>5</a:t>
                      </a:r>
                      <a:endParaRPr lang="en-US" dirty="0"/>
                    </a:p>
                  </a:txBody>
                  <a:tcPr/>
                </a:tc>
                <a:tc>
                  <a:txBody>
                    <a:bodyPr/>
                    <a:lstStyle/>
                    <a:p>
                      <a:r>
                        <a:rPr lang="en-US" dirty="0" smtClean="0"/>
                        <a:t>0.300</a:t>
                      </a:r>
                      <a:endParaRPr lang="en-US" dirty="0"/>
                    </a:p>
                  </a:txBody>
                  <a:tcPr/>
                </a:tc>
                <a:tc>
                  <a:txBody>
                    <a:bodyPr/>
                    <a:lstStyle/>
                    <a:p>
                      <a:r>
                        <a:rPr lang="en-US" sz="1800" dirty="0" smtClean="0"/>
                        <a:t>Color </a:t>
                      </a:r>
                      <a:r>
                        <a:rPr lang="en-US" sz="1800" dirty="0" err="1" smtClean="0"/>
                        <a:t>desc</a:t>
                      </a:r>
                      <a:r>
                        <a:rPr lang="en-US" sz="1800" dirty="0" smtClean="0"/>
                        <a:t>. + SVM </a:t>
                      </a:r>
                      <a:endParaRPr lang="en-US" dirty="0"/>
                    </a:p>
                  </a:txBody>
                  <a:tcPr/>
                </a:tc>
                <a:tc>
                  <a:txBody>
                    <a:bodyPr/>
                    <a:lstStyle/>
                    <a:p>
                      <a:r>
                        <a:rPr lang="en-US" sz="1800" dirty="0" smtClean="0"/>
                        <a:t>Univ. of Amsterdam </a:t>
                      </a:r>
                      <a:endParaRPr lang="en-US" dirty="0"/>
                    </a:p>
                  </a:txBody>
                  <a:tcPr/>
                </a:tc>
                <a:tc>
                  <a:txBody>
                    <a:bodyPr/>
                    <a:lstStyle/>
                    <a:p>
                      <a:r>
                        <a:rPr lang="en-US" sz="1800" dirty="0" smtClean="0"/>
                        <a:t>van de </a:t>
                      </a:r>
                      <a:r>
                        <a:rPr lang="en-US" sz="1800" dirty="0" err="1" smtClean="0"/>
                        <a:t>Sande</a:t>
                      </a:r>
                      <a:r>
                        <a:rPr lang="en-US" sz="1800" dirty="0" smtClean="0"/>
                        <a:t> et al</a:t>
                      </a:r>
                      <a:endParaRPr lang="en-US" dirty="0"/>
                    </a:p>
                  </a:txBody>
                  <a:tcPr/>
                </a:tc>
              </a:tr>
            </a:tbl>
          </a:graphicData>
        </a:graphic>
      </p:graphicFrame>
    </p:spTree>
    <p:extLst>
      <p:ext uri="{BB962C8B-B14F-4D97-AF65-F5344CB8AC3E}">
        <p14:creationId xmlns:p14="http://schemas.microsoft.com/office/powerpoint/2010/main" val="14388395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Imagenet</a:t>
            </a:r>
            <a:r>
              <a:rPr lang="en-US" dirty="0" smtClean="0"/>
              <a:t> 2013: top rankers</a:t>
            </a:r>
            <a:endParaRPr lang="en-US" dirty="0"/>
          </a:p>
        </p:txBody>
      </p:sp>
      <p:sp>
        <p:nvSpPr>
          <p:cNvPr id="3" name="Content Placeholder 2"/>
          <p:cNvSpPr>
            <a:spLocks noGrp="1"/>
          </p:cNvSpPr>
          <p:nvPr>
            <p:ph idx="1"/>
          </p:nvPr>
        </p:nvSpPr>
        <p:spPr>
          <a:xfrm>
            <a:off x="358775" y="1412875"/>
            <a:ext cx="8407400" cy="914689"/>
          </a:xfrm>
        </p:spPr>
        <p:txBody>
          <a:bodyPr/>
          <a:lstStyle/>
          <a:p>
            <a:pPr marL="0" indent="0">
              <a:buNone/>
            </a:pPr>
            <a:r>
              <a:rPr lang="en-US" sz="2000" dirty="0" smtClean="0"/>
              <a:t>http</a:t>
            </a:r>
            <a:r>
              <a:rPr lang="en-US" sz="2000" dirty="0"/>
              <a:t>://www.image-net.org/challenges/LSVRC/2013/results.php</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424361819"/>
              </p:ext>
            </p:extLst>
          </p:nvPr>
        </p:nvGraphicFramePr>
        <p:xfrm>
          <a:off x="356261" y="2240145"/>
          <a:ext cx="8555486" cy="3571240"/>
        </p:xfrm>
        <a:graphic>
          <a:graphicData uri="http://schemas.openxmlformats.org/drawingml/2006/table">
            <a:tbl>
              <a:tblPr firstRow="1" bandRow="1">
                <a:tableStyleId>{5C22544A-7EE6-4342-B048-85BDC9FD1C3A}</a:tableStyleId>
              </a:tblPr>
              <a:tblGrid>
                <a:gridCol w="403760"/>
                <a:gridCol w="1199408"/>
                <a:gridCol w="2974398"/>
                <a:gridCol w="1739970"/>
                <a:gridCol w="2237950"/>
              </a:tblGrid>
              <a:tr h="370840">
                <a:tc>
                  <a:txBody>
                    <a:bodyPr/>
                    <a:lstStyle/>
                    <a:p>
                      <a:r>
                        <a:rPr lang="en-US" dirty="0" smtClean="0"/>
                        <a:t>N</a:t>
                      </a:r>
                      <a:endParaRPr lang="en-US" dirty="0"/>
                    </a:p>
                  </a:txBody>
                  <a:tcPr/>
                </a:tc>
                <a:tc>
                  <a:txBody>
                    <a:bodyPr/>
                    <a:lstStyle/>
                    <a:p>
                      <a:r>
                        <a:rPr lang="en-US" dirty="0" smtClean="0"/>
                        <a:t>Error-5</a:t>
                      </a:r>
                      <a:endParaRPr lang="en-US" dirty="0"/>
                    </a:p>
                  </a:txBody>
                  <a:tcPr/>
                </a:tc>
                <a:tc>
                  <a:txBody>
                    <a:bodyPr/>
                    <a:lstStyle/>
                    <a:p>
                      <a:r>
                        <a:rPr lang="en-US" dirty="0" smtClean="0"/>
                        <a:t>Algorithm</a:t>
                      </a:r>
                      <a:endParaRPr lang="en-US" dirty="0"/>
                    </a:p>
                  </a:txBody>
                  <a:tcPr/>
                </a:tc>
                <a:tc>
                  <a:txBody>
                    <a:bodyPr/>
                    <a:lstStyle/>
                    <a:p>
                      <a:r>
                        <a:rPr lang="en-US" dirty="0" smtClean="0"/>
                        <a:t>Team</a:t>
                      </a:r>
                      <a:endParaRPr lang="en-US" dirty="0"/>
                    </a:p>
                  </a:txBody>
                  <a:tcPr/>
                </a:tc>
                <a:tc>
                  <a:txBody>
                    <a:bodyPr/>
                    <a:lstStyle/>
                    <a:p>
                      <a:r>
                        <a:rPr lang="en-US" dirty="0" smtClean="0"/>
                        <a:t>Authors</a:t>
                      </a:r>
                      <a:endParaRPr lang="en-US" dirty="0"/>
                    </a:p>
                  </a:txBody>
                  <a:tcPr/>
                </a:tc>
              </a:tr>
              <a:tr h="370840">
                <a:tc>
                  <a:txBody>
                    <a:bodyPr/>
                    <a:lstStyle/>
                    <a:p>
                      <a:r>
                        <a:rPr lang="en-US" dirty="0" smtClean="0"/>
                        <a:t>1</a:t>
                      </a:r>
                      <a:endParaRPr lang="en-US" dirty="0"/>
                    </a:p>
                  </a:txBody>
                  <a:tcPr/>
                </a:tc>
                <a:tc>
                  <a:txBody>
                    <a:bodyPr/>
                    <a:lstStyle/>
                    <a:p>
                      <a:r>
                        <a:rPr lang="en-US" dirty="0" smtClean="0"/>
                        <a:t>0.117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Convolutional Neural Network</a:t>
                      </a:r>
                    </a:p>
                  </a:txBody>
                  <a:tcPr/>
                </a:tc>
                <a:tc>
                  <a:txBody>
                    <a:bodyPr/>
                    <a:lstStyle/>
                    <a:p>
                      <a:r>
                        <a:rPr lang="en-US" dirty="0" err="1" smtClean="0"/>
                        <a:t>Clarifi</a:t>
                      </a:r>
                      <a:endParaRPr lang="en-US" dirty="0"/>
                    </a:p>
                  </a:txBody>
                  <a:tcPr/>
                </a:tc>
                <a:tc>
                  <a:txBody>
                    <a:bodyPr/>
                    <a:lstStyle/>
                    <a:p>
                      <a:r>
                        <a:rPr lang="en-US" dirty="0" err="1" smtClean="0"/>
                        <a:t>Zeiler</a:t>
                      </a:r>
                      <a:endParaRPr lang="en-US" dirty="0"/>
                    </a:p>
                  </a:txBody>
                  <a:tcPr/>
                </a:tc>
              </a:tr>
              <a:tr h="370840">
                <a:tc>
                  <a:txBody>
                    <a:bodyPr/>
                    <a:lstStyle/>
                    <a:p>
                      <a:r>
                        <a:rPr lang="en-US" dirty="0" smtClean="0"/>
                        <a:t>2</a:t>
                      </a:r>
                      <a:endParaRPr lang="en-US" dirty="0"/>
                    </a:p>
                  </a:txBody>
                  <a:tcPr/>
                </a:tc>
                <a:tc>
                  <a:txBody>
                    <a:bodyPr/>
                    <a:lstStyle/>
                    <a:p>
                      <a:r>
                        <a:rPr lang="en-US" sz="1800" b="0" i="0" kern="1200" dirty="0" smtClean="0">
                          <a:solidFill>
                            <a:schemeClr val="dk1"/>
                          </a:solidFill>
                          <a:effectLst/>
                          <a:latin typeface="+mn-lt"/>
                          <a:ea typeface="+mn-ea"/>
                          <a:cs typeface="+mn-cs"/>
                        </a:rPr>
                        <a:t>0.129</a:t>
                      </a:r>
                      <a:endParaRPr lang="en-US" dirty="0"/>
                    </a:p>
                  </a:txBody>
                  <a:tcPr/>
                </a:tc>
                <a:tc>
                  <a:txBody>
                    <a:bodyPr/>
                    <a:lstStyle/>
                    <a:p>
                      <a:r>
                        <a:rPr lang="en-US" dirty="0" smtClean="0"/>
                        <a:t>Deep Convolutional Neural Networks</a:t>
                      </a:r>
                      <a:endParaRPr lang="en-US" dirty="0"/>
                    </a:p>
                  </a:txBody>
                  <a:tcPr/>
                </a:tc>
                <a:tc>
                  <a:txBody>
                    <a:bodyPr/>
                    <a:lstStyle/>
                    <a:p>
                      <a:r>
                        <a:rPr lang="en-US" dirty="0" err="1" smtClean="0"/>
                        <a:t>Nat.Univ</a:t>
                      </a:r>
                      <a:r>
                        <a:rPr lang="en-US" baseline="0" dirty="0" smtClean="0"/>
                        <a:t> </a:t>
                      </a:r>
                    </a:p>
                    <a:p>
                      <a:r>
                        <a:rPr lang="en-US" dirty="0" smtClean="0"/>
                        <a:t>Singapore</a:t>
                      </a:r>
                      <a:endParaRPr lang="en-US" dirty="0"/>
                    </a:p>
                  </a:txBody>
                  <a:tcPr/>
                </a:tc>
                <a:tc>
                  <a:txBody>
                    <a:bodyPr/>
                    <a:lstStyle/>
                    <a:p>
                      <a:r>
                        <a:rPr lang="en-US" dirty="0" smtClean="0"/>
                        <a:t>Min LIN</a:t>
                      </a:r>
                      <a:endParaRPr lang="en-US" dirty="0"/>
                    </a:p>
                  </a:txBody>
                  <a:tcPr/>
                </a:tc>
              </a:tr>
              <a:tr h="370840">
                <a:tc>
                  <a:txBody>
                    <a:bodyPr/>
                    <a:lstStyle/>
                    <a:p>
                      <a:r>
                        <a:rPr lang="en-US" dirty="0" smtClean="0"/>
                        <a:t>3</a:t>
                      </a:r>
                      <a:endParaRPr lang="en-US" dirty="0"/>
                    </a:p>
                  </a:txBody>
                  <a:tcPr/>
                </a:tc>
                <a:tc>
                  <a:txBody>
                    <a:bodyPr/>
                    <a:lstStyle/>
                    <a:p>
                      <a:r>
                        <a:rPr lang="en-US" sz="1800" b="0" i="0" kern="1200" dirty="0" smtClean="0">
                          <a:solidFill>
                            <a:schemeClr val="dk1"/>
                          </a:solidFill>
                          <a:effectLst/>
                          <a:latin typeface="+mn-lt"/>
                          <a:ea typeface="+mn-ea"/>
                          <a:cs typeface="+mn-cs"/>
                        </a:rPr>
                        <a:t>0.135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Convolutional Neural Networks</a:t>
                      </a:r>
                    </a:p>
                  </a:txBody>
                  <a:tcPr/>
                </a:tc>
                <a:tc>
                  <a:txBody>
                    <a:bodyPr/>
                    <a:lstStyle/>
                    <a:p>
                      <a:r>
                        <a:rPr lang="en-US" dirty="0" smtClean="0"/>
                        <a:t>NYU</a:t>
                      </a:r>
                      <a:endParaRPr lang="en-US" dirty="0"/>
                    </a:p>
                  </a:txBody>
                  <a:tcPr/>
                </a:tc>
                <a:tc>
                  <a:txBody>
                    <a:bodyPr/>
                    <a:lstStyle/>
                    <a:p>
                      <a:r>
                        <a:rPr lang="en-US" dirty="0" err="1" smtClean="0"/>
                        <a:t>Zeiler</a:t>
                      </a:r>
                      <a:r>
                        <a:rPr lang="en-US" dirty="0" smtClean="0"/>
                        <a:t> </a:t>
                      </a:r>
                    </a:p>
                    <a:p>
                      <a:r>
                        <a:rPr lang="en-US" dirty="0" smtClean="0"/>
                        <a:t>Fergus</a:t>
                      </a:r>
                      <a:endParaRPr lang="en-US" dirty="0"/>
                    </a:p>
                  </a:txBody>
                  <a:tcPr/>
                </a:tc>
              </a:tr>
              <a:tr h="370840">
                <a:tc>
                  <a:txBody>
                    <a:bodyPr/>
                    <a:lstStyle/>
                    <a:p>
                      <a:r>
                        <a:rPr lang="en-US" dirty="0" smtClean="0"/>
                        <a:t>4</a:t>
                      </a:r>
                      <a:endParaRPr lang="en-US" dirty="0"/>
                    </a:p>
                  </a:txBody>
                  <a:tcPr/>
                </a:tc>
                <a:tc>
                  <a:txBody>
                    <a:bodyPr/>
                    <a:lstStyle/>
                    <a:p>
                      <a:r>
                        <a:rPr lang="en-US" sz="1800" b="0" i="0" kern="1200" dirty="0" smtClean="0">
                          <a:solidFill>
                            <a:schemeClr val="dk1"/>
                          </a:solidFill>
                          <a:effectLst/>
                          <a:latin typeface="+mn-lt"/>
                          <a:ea typeface="+mn-ea"/>
                          <a:cs typeface="+mn-cs"/>
                        </a:rPr>
                        <a:t>0.135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Convolutional Neural Networks</a:t>
                      </a:r>
                    </a:p>
                  </a:txBody>
                  <a:tcPr/>
                </a:tc>
                <a:tc>
                  <a:txBody>
                    <a:bodyPr/>
                    <a:lstStyle/>
                    <a:p>
                      <a:endParaRPr lang="en-US" dirty="0"/>
                    </a:p>
                  </a:txBody>
                  <a:tcPr/>
                </a:tc>
                <a:tc>
                  <a:txBody>
                    <a:bodyPr/>
                    <a:lstStyle/>
                    <a:p>
                      <a:r>
                        <a:rPr lang="en-US" dirty="0" smtClean="0"/>
                        <a:t>Andrew Howard</a:t>
                      </a:r>
                      <a:endParaRPr lang="en-US" dirty="0"/>
                    </a:p>
                  </a:txBody>
                  <a:tcPr/>
                </a:tc>
              </a:tr>
              <a:tr h="370840">
                <a:tc>
                  <a:txBody>
                    <a:bodyPr/>
                    <a:lstStyle/>
                    <a:p>
                      <a:r>
                        <a:rPr lang="en-US" dirty="0" smtClean="0"/>
                        <a:t>5</a:t>
                      </a:r>
                      <a:endParaRPr lang="en-US" dirty="0"/>
                    </a:p>
                  </a:txBody>
                  <a:tcPr/>
                </a:tc>
                <a:tc>
                  <a:txBody>
                    <a:bodyPr/>
                    <a:lstStyle/>
                    <a:p>
                      <a:r>
                        <a:rPr lang="en-US" sz="1800" b="0" i="0" kern="1200" dirty="0" smtClean="0">
                          <a:solidFill>
                            <a:schemeClr val="dk1"/>
                          </a:solidFill>
                          <a:effectLst/>
                          <a:latin typeface="+mn-lt"/>
                          <a:ea typeface="+mn-ea"/>
                          <a:cs typeface="+mn-cs"/>
                        </a:rPr>
                        <a:t>0.137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Convolutional Neural Networks</a:t>
                      </a:r>
                    </a:p>
                  </a:txBody>
                  <a:tcPr/>
                </a:tc>
                <a:tc>
                  <a:txBody>
                    <a:bodyPr/>
                    <a:lstStyle/>
                    <a:p>
                      <a:r>
                        <a:rPr lang="en-US" dirty="0" err="1" smtClean="0"/>
                        <a:t>Overfeat</a:t>
                      </a:r>
                      <a:endParaRPr lang="en-US" dirty="0" smtClean="0"/>
                    </a:p>
                    <a:p>
                      <a:r>
                        <a:rPr lang="en-US" dirty="0" smtClean="0"/>
                        <a:t>NYU</a:t>
                      </a:r>
                      <a:endParaRPr lang="en-US" dirty="0"/>
                    </a:p>
                  </a:txBody>
                  <a:tcPr/>
                </a:tc>
                <a:tc>
                  <a:txBody>
                    <a:bodyPr/>
                    <a:lstStyle/>
                    <a:p>
                      <a:r>
                        <a:rPr lang="en-US" sz="1800" b="0" i="0" kern="1200" dirty="0" smtClean="0">
                          <a:solidFill>
                            <a:schemeClr val="dk1"/>
                          </a:solidFill>
                          <a:effectLst/>
                          <a:latin typeface="+mn-lt"/>
                          <a:ea typeface="+mn-ea"/>
                          <a:cs typeface="+mn-cs"/>
                        </a:rPr>
                        <a:t>Pierre </a:t>
                      </a:r>
                      <a:r>
                        <a:rPr lang="en-US" sz="1800" b="0" i="0" kern="1200" dirty="0" err="1" smtClean="0">
                          <a:solidFill>
                            <a:schemeClr val="dk1"/>
                          </a:solidFill>
                          <a:effectLst/>
                          <a:latin typeface="+mn-lt"/>
                          <a:ea typeface="+mn-ea"/>
                          <a:cs typeface="+mn-cs"/>
                        </a:rPr>
                        <a:t>Sermanet</a:t>
                      </a:r>
                      <a:r>
                        <a:rPr lang="en-US" sz="1800" b="0" i="0" kern="1200" dirty="0" smtClean="0">
                          <a:solidFill>
                            <a:schemeClr val="dk1"/>
                          </a:solidFill>
                          <a:effectLst/>
                          <a:latin typeface="+mn-lt"/>
                          <a:ea typeface="+mn-ea"/>
                          <a:cs typeface="+mn-cs"/>
                        </a:rPr>
                        <a:t> et al</a:t>
                      </a:r>
                      <a:endParaRPr lang="en-US" dirty="0"/>
                    </a:p>
                  </a:txBody>
                  <a:tcPr/>
                </a:tc>
              </a:tr>
            </a:tbl>
          </a:graphicData>
        </a:graphic>
      </p:graphicFrame>
    </p:spTree>
    <p:extLst>
      <p:ext uri="{BB962C8B-B14F-4D97-AF65-F5344CB8AC3E}">
        <p14:creationId xmlns:p14="http://schemas.microsoft.com/office/powerpoint/2010/main" val="33121821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Imagenet</a:t>
            </a:r>
            <a:r>
              <a:rPr lang="en-US" dirty="0" smtClean="0"/>
              <a:t> Classifications 2013</a:t>
            </a:r>
            <a:endParaRPr lang="en-US" dirty="0"/>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 y="1406662"/>
            <a:ext cx="8391525" cy="463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16076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Net Topology</a:t>
            </a:r>
            <a:endParaRPr lang="en-US" dirty="0"/>
          </a:p>
        </p:txBody>
      </p:sp>
      <p:sp>
        <p:nvSpPr>
          <p:cNvPr id="3" name="Content Placeholder 2"/>
          <p:cNvSpPr>
            <a:spLocks noGrp="1"/>
          </p:cNvSpPr>
          <p:nvPr>
            <p:ph idx="1"/>
          </p:nvPr>
        </p:nvSpPr>
        <p:spPr/>
        <p:txBody>
          <a:bodyPr/>
          <a:lstStyle/>
          <a:p>
            <a:r>
              <a:rPr lang="en-US" sz="2400" dirty="0" smtClean="0"/>
              <a:t>5 convolutional layers</a:t>
            </a:r>
          </a:p>
          <a:p>
            <a:r>
              <a:rPr lang="en-US" sz="2400" dirty="0" smtClean="0"/>
              <a:t>3 fully connected layers + soft-max</a:t>
            </a:r>
          </a:p>
          <a:p>
            <a:r>
              <a:rPr lang="en-US" sz="2400" dirty="0" smtClean="0"/>
              <a:t>650K neurons , 60 </a:t>
            </a:r>
            <a:r>
              <a:rPr lang="en-US" sz="2400" dirty="0" err="1" smtClean="0"/>
              <a:t>Mln</a:t>
            </a:r>
            <a:r>
              <a:rPr lang="en-US" sz="2400" dirty="0" smtClean="0"/>
              <a:t> weights</a:t>
            </a:r>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30" y="3176479"/>
            <a:ext cx="8859921" cy="321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8354" y="990600"/>
            <a:ext cx="3289446" cy="1758788"/>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9547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applications</a:t>
            </a:r>
            <a:endParaRPr lang="en-US" dirty="0"/>
          </a:p>
        </p:txBody>
      </p:sp>
      <p:sp>
        <p:nvSpPr>
          <p:cNvPr id="3" name="Content Placeholder 2"/>
          <p:cNvSpPr>
            <a:spLocks noGrp="1"/>
          </p:cNvSpPr>
          <p:nvPr>
            <p:ph idx="1"/>
          </p:nvPr>
        </p:nvSpPr>
        <p:spPr>
          <a:xfrm>
            <a:off x="503246" y="1633049"/>
            <a:ext cx="3019972" cy="665307"/>
          </a:xfrm>
        </p:spPr>
        <p:txBody>
          <a:bodyPr/>
          <a:lstStyle/>
          <a:p>
            <a:pPr marL="0" indent="0">
              <a:buNone/>
            </a:pPr>
            <a:r>
              <a:rPr lang="en-US" sz="2400" dirty="0" smtClean="0"/>
              <a:t>CNN is a big hammer</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41" y="2410035"/>
            <a:ext cx="3270983" cy="3314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867" y="2497948"/>
            <a:ext cx="1886629" cy="1413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975" y="2707732"/>
            <a:ext cx="1329913" cy="2024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372" y="4295420"/>
            <a:ext cx="1657854" cy="1304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0527" y="4704744"/>
            <a:ext cx="914831" cy="894680"/>
          </a:xfrm>
          <a:prstGeom prst="rect">
            <a:avLst/>
          </a:prstGeom>
          <a:noFill/>
          <a:ln w="9525">
            <a:solidFill>
              <a:schemeClr val="tx1"/>
            </a:solidFill>
            <a:miter lim="800000"/>
            <a:headEnd/>
            <a:tailEnd/>
          </a:ln>
        </p:spPr>
      </p:pic>
      <p:sp>
        <p:nvSpPr>
          <p:cNvPr id="9" name="Content Placeholder 2"/>
          <p:cNvSpPr txBox="1">
            <a:spLocks/>
          </p:cNvSpPr>
          <p:nvPr/>
        </p:nvSpPr>
        <p:spPr bwMode="auto">
          <a:xfrm>
            <a:off x="5381114" y="1656800"/>
            <a:ext cx="3697722" cy="665307"/>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sz="2400" kern="0" dirty="0" smtClean="0"/>
              <a:t>Plenty low hanging fruits</a:t>
            </a:r>
            <a:endParaRPr lang="en-US" sz="2400" kern="0" dirty="0"/>
          </a:p>
        </p:txBody>
      </p:sp>
      <p:sp>
        <p:nvSpPr>
          <p:cNvPr id="4" name="TextBox 3"/>
          <p:cNvSpPr txBox="1"/>
          <p:nvPr/>
        </p:nvSpPr>
        <p:spPr>
          <a:xfrm>
            <a:off x="2363190" y="6056416"/>
            <a:ext cx="4809506" cy="461665"/>
          </a:xfrm>
          <a:prstGeom prst="rect">
            <a:avLst/>
          </a:prstGeom>
          <a:solidFill>
            <a:schemeClr val="accent1">
              <a:lumMod val="60000"/>
              <a:lumOff val="40000"/>
            </a:schemeClr>
          </a:solidFill>
        </p:spPr>
        <p:txBody>
          <a:bodyPr wrap="square" rtlCol="0">
            <a:spAutoFit/>
          </a:bodyPr>
          <a:lstStyle/>
          <a:p>
            <a:pPr algn="ctr"/>
            <a:r>
              <a:rPr lang="en-US" sz="2400" dirty="0" smtClean="0">
                <a:solidFill>
                  <a:schemeClr val="bg2"/>
                </a:solidFill>
                <a:effectLst/>
              </a:rPr>
              <a:t>You need just a right nail!</a:t>
            </a:r>
            <a:endParaRPr lang="en-US" sz="2400" dirty="0">
              <a:solidFill>
                <a:schemeClr val="bg2"/>
              </a:solidFill>
              <a:effectLst/>
            </a:endParaRPr>
          </a:p>
        </p:txBody>
      </p:sp>
    </p:spTree>
    <p:extLst>
      <p:ext uri="{BB962C8B-B14F-4D97-AF65-F5344CB8AC3E}">
        <p14:creationId xmlns:p14="http://schemas.microsoft.com/office/powerpoint/2010/main" val="21985867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NN: Detection</a:t>
            </a:r>
            <a:endParaRPr lang="en-US" dirty="0"/>
          </a:p>
        </p:txBody>
      </p:sp>
      <p:sp>
        <p:nvSpPr>
          <p:cNvPr id="3" name="Content Placeholder 2"/>
          <p:cNvSpPr>
            <a:spLocks noGrp="1"/>
          </p:cNvSpPr>
          <p:nvPr>
            <p:ph idx="1"/>
          </p:nvPr>
        </p:nvSpPr>
        <p:spPr>
          <a:xfrm>
            <a:off x="358775" y="5771403"/>
            <a:ext cx="8407400" cy="425760"/>
          </a:xfrm>
        </p:spPr>
        <p:txBody>
          <a:bodyPr/>
          <a:lstStyle/>
          <a:p>
            <a:pPr marL="0" indent="0" algn="ctr">
              <a:buNone/>
            </a:pPr>
            <a:r>
              <a:rPr lang="en-US" dirty="0" err="1"/>
              <a:t>S</a:t>
            </a:r>
            <a:r>
              <a:rPr lang="en-US" dirty="0" err="1" smtClean="0"/>
              <a:t>ermanet</a:t>
            </a:r>
            <a:r>
              <a:rPr lang="en-US" dirty="0" smtClean="0"/>
              <a:t>, CVPR 2014</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798" y="1441387"/>
            <a:ext cx="4021559" cy="431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002" y="1417637"/>
            <a:ext cx="3071160" cy="4341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73366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NN: Scene parsing</a:t>
            </a:r>
            <a:endParaRPr lang="en-US" dirty="0"/>
          </a:p>
        </p:txBody>
      </p:sp>
      <p:sp>
        <p:nvSpPr>
          <p:cNvPr id="3" name="Content Placeholder 2"/>
          <p:cNvSpPr>
            <a:spLocks noGrp="1"/>
          </p:cNvSpPr>
          <p:nvPr>
            <p:ph idx="1"/>
          </p:nvPr>
        </p:nvSpPr>
        <p:spPr>
          <a:xfrm>
            <a:off x="358775" y="5688276"/>
            <a:ext cx="8407400" cy="520762"/>
          </a:xfrm>
        </p:spPr>
        <p:txBody>
          <a:bodyPr/>
          <a:lstStyle/>
          <a:p>
            <a:pPr marL="0" indent="0" algn="ctr">
              <a:buNone/>
            </a:pPr>
            <a:r>
              <a:rPr lang="en-US" dirty="0" err="1" smtClean="0"/>
              <a:t>Farabet</a:t>
            </a:r>
            <a:r>
              <a:rPr lang="en-US" dirty="0" smtClean="0"/>
              <a:t>, PAMI 2013</a:t>
            </a:r>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724" y="1044755"/>
            <a:ext cx="7614613" cy="464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7138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indoor semantic labeling RGBD</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990" y="1496289"/>
            <a:ext cx="7246117" cy="409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bwMode="auto">
          <a:xfrm>
            <a:off x="358775" y="5688276"/>
            <a:ext cx="8407400" cy="520762"/>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kern="0" dirty="0" err="1" smtClean="0"/>
              <a:t>Farabet</a:t>
            </a:r>
            <a:r>
              <a:rPr lang="en-US" kern="0" dirty="0" smtClean="0"/>
              <a:t>, 2013</a:t>
            </a:r>
            <a:endParaRPr lang="en-US" kern="0" dirty="0"/>
          </a:p>
        </p:txBody>
      </p:sp>
    </p:spTree>
    <p:extLst>
      <p:ext uri="{BB962C8B-B14F-4D97-AF65-F5344CB8AC3E}">
        <p14:creationId xmlns:p14="http://schemas.microsoft.com/office/powerpoint/2010/main" val="1208422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6553200" y="6356350"/>
            <a:ext cx="2133600" cy="365125"/>
          </a:xfrm>
          <a:prstGeom prst="rect">
            <a:avLst/>
          </a:prstGeom>
        </p:spPr>
        <p:txBody>
          <a:bodyPr/>
          <a:lstStyle/>
          <a:p>
            <a:fld id="{6D3D8F61-5A39-8B45-AC9B-1C1004FB28C1}" type="slidenum">
              <a:rPr lang="en-US"/>
              <a:pPr/>
              <a:t>8</a:t>
            </a:fld>
            <a:endParaRPr lang="en-US"/>
          </a:p>
        </p:txBody>
      </p:sp>
      <p:sp>
        <p:nvSpPr>
          <p:cNvPr id="1811458" name="Rectangle 2"/>
          <p:cNvSpPr>
            <a:spLocks noGrp="1" noChangeArrowheads="1"/>
          </p:cNvSpPr>
          <p:nvPr>
            <p:ph type="title"/>
          </p:nvPr>
        </p:nvSpPr>
        <p:spPr>
          <a:xfrm>
            <a:off x="628650" y="228600"/>
            <a:ext cx="7772400" cy="842963"/>
          </a:xfrm>
        </p:spPr>
        <p:txBody>
          <a:bodyPr/>
          <a:lstStyle/>
          <a:p>
            <a:r>
              <a:rPr lang="en-US" sz="4000" dirty="0" smtClean="0"/>
              <a:t>Variety of Network </a:t>
            </a:r>
            <a:r>
              <a:rPr lang="en-US" sz="4000" dirty="0"/>
              <a:t>Structures</a:t>
            </a:r>
          </a:p>
        </p:txBody>
      </p:sp>
      <p:sp>
        <p:nvSpPr>
          <p:cNvPr id="1811459" name="Rectangle 3"/>
          <p:cNvSpPr>
            <a:spLocks noGrp="1" noChangeArrowheads="1"/>
          </p:cNvSpPr>
          <p:nvPr>
            <p:ph type="body" idx="1"/>
          </p:nvPr>
        </p:nvSpPr>
        <p:spPr>
          <a:xfrm>
            <a:off x="0" y="1443038"/>
            <a:ext cx="4619625" cy="5162550"/>
          </a:xfrm>
        </p:spPr>
        <p:txBody>
          <a:bodyPr/>
          <a:lstStyle/>
          <a:p>
            <a:pPr>
              <a:lnSpc>
                <a:spcPct val="90000"/>
              </a:lnSpc>
            </a:pPr>
            <a:r>
              <a:rPr lang="en-US" sz="2400"/>
              <a:t>Feed-forward networks</a:t>
            </a:r>
          </a:p>
          <a:p>
            <a:pPr lvl="1">
              <a:lnSpc>
                <a:spcPct val="90000"/>
              </a:lnSpc>
            </a:pPr>
            <a:r>
              <a:rPr lang="en-US" sz="2000"/>
              <a:t>May be single- or multi-layer</a:t>
            </a:r>
          </a:p>
          <a:p>
            <a:pPr lvl="1">
              <a:lnSpc>
                <a:spcPct val="90000"/>
              </a:lnSpc>
            </a:pPr>
            <a:r>
              <a:rPr lang="en-US" sz="2000"/>
              <a:t>Implement functions/reflexes</a:t>
            </a:r>
          </a:p>
          <a:p>
            <a:pPr lvl="2">
              <a:lnSpc>
                <a:spcPct val="90000"/>
              </a:lnSpc>
            </a:pPr>
            <a:r>
              <a:rPr lang="en-US" sz="1800"/>
              <a:t>No internal state</a:t>
            </a:r>
          </a:p>
          <a:p>
            <a:pPr lvl="1">
              <a:lnSpc>
                <a:spcPct val="140000"/>
              </a:lnSpc>
            </a:pPr>
            <a:endParaRPr lang="en-US" sz="2000"/>
          </a:p>
          <a:p>
            <a:pPr lvl="1">
              <a:lnSpc>
                <a:spcPct val="90000"/>
              </a:lnSpc>
            </a:pPr>
            <a:endParaRPr lang="en-US" sz="2000"/>
          </a:p>
          <a:p>
            <a:pPr>
              <a:lnSpc>
                <a:spcPct val="90000"/>
              </a:lnSpc>
            </a:pPr>
            <a:r>
              <a:rPr lang="en-US" sz="2400"/>
              <a:t>Recurrent networks</a:t>
            </a:r>
          </a:p>
          <a:p>
            <a:pPr lvl="1">
              <a:lnSpc>
                <a:spcPct val="90000"/>
              </a:lnSpc>
            </a:pPr>
            <a:r>
              <a:rPr lang="en-US" sz="2000"/>
              <a:t>Directed cycles with delays</a:t>
            </a:r>
          </a:p>
          <a:p>
            <a:pPr lvl="2">
              <a:lnSpc>
                <a:spcPct val="90000"/>
              </a:lnSpc>
            </a:pPr>
            <a:r>
              <a:rPr lang="en-US" sz="1800"/>
              <a:t>Internal state, like flip-flops</a:t>
            </a:r>
          </a:p>
          <a:p>
            <a:pPr lvl="2">
              <a:lnSpc>
                <a:spcPct val="90000"/>
              </a:lnSpc>
            </a:pPr>
            <a:r>
              <a:rPr lang="en-US" sz="1800"/>
              <a:t>Dynamical systems</a:t>
            </a:r>
          </a:p>
          <a:p>
            <a:pPr lvl="1">
              <a:lnSpc>
                <a:spcPct val="90000"/>
              </a:lnSpc>
            </a:pPr>
            <a:r>
              <a:rPr lang="en-US" sz="2000"/>
              <a:t>Hopfield networks</a:t>
            </a:r>
          </a:p>
          <a:p>
            <a:pPr lvl="2">
              <a:lnSpc>
                <a:spcPct val="90000"/>
              </a:lnSpc>
            </a:pPr>
            <a:r>
              <a:rPr lang="en-US" sz="1800"/>
              <a:t>LTUs w/ symmetric weights</a:t>
            </a:r>
          </a:p>
          <a:p>
            <a:pPr lvl="2">
              <a:lnSpc>
                <a:spcPct val="90000"/>
              </a:lnSpc>
            </a:pPr>
            <a:r>
              <a:rPr lang="en-US" sz="1800"/>
              <a:t>Minimize overall energy</a:t>
            </a:r>
          </a:p>
          <a:p>
            <a:pPr lvl="1">
              <a:lnSpc>
                <a:spcPct val="90000"/>
              </a:lnSpc>
            </a:pPr>
            <a:r>
              <a:rPr lang="en-US" sz="2000"/>
              <a:t>Boltzmann machines</a:t>
            </a:r>
          </a:p>
          <a:p>
            <a:pPr lvl="2">
              <a:lnSpc>
                <a:spcPct val="90000"/>
              </a:lnSpc>
            </a:pPr>
            <a:r>
              <a:rPr lang="en-US" sz="1800"/>
              <a:t>Stochastic, simulated annealing</a:t>
            </a:r>
          </a:p>
        </p:txBody>
      </p:sp>
      <p:pic>
        <p:nvPicPr>
          <p:cNvPr id="1811466" name="Picture 10" descr="Picture 2"/>
          <p:cNvPicPr>
            <a:picLocks noChangeAspect="1" noChangeArrowheads="1"/>
          </p:cNvPicPr>
          <p:nvPr/>
        </p:nvPicPr>
        <p:blipFill>
          <a:blip r:embed="rId3"/>
          <a:srcRect/>
          <a:stretch>
            <a:fillRect/>
          </a:stretch>
        </p:blipFill>
        <p:spPr bwMode="auto">
          <a:xfrm>
            <a:off x="4381500" y="1393825"/>
            <a:ext cx="4762500" cy="2570163"/>
          </a:xfrm>
          <a:prstGeom prst="rect">
            <a:avLst/>
          </a:prstGeom>
          <a:noFill/>
        </p:spPr>
      </p:pic>
      <p:pic>
        <p:nvPicPr>
          <p:cNvPr id="1811467" name="Picture 11" descr="Picture 3"/>
          <p:cNvPicPr>
            <a:picLocks noChangeAspect="1" noChangeArrowheads="1"/>
          </p:cNvPicPr>
          <p:nvPr/>
        </p:nvPicPr>
        <p:blipFill>
          <a:blip r:embed="rId4"/>
          <a:srcRect/>
          <a:stretch>
            <a:fillRect/>
          </a:stretch>
        </p:blipFill>
        <p:spPr bwMode="auto">
          <a:xfrm>
            <a:off x="4648200" y="4113213"/>
            <a:ext cx="4495800" cy="2744787"/>
          </a:xfrm>
          <a:prstGeom prst="rect">
            <a:avLst/>
          </a:prstGeom>
          <a:noFill/>
        </p:spPr>
      </p:pic>
      <p:pic>
        <p:nvPicPr>
          <p:cNvPr id="1811468" name="Picture 12"/>
          <p:cNvPicPr>
            <a:picLocks noChangeAspect="1" noChangeArrowheads="1"/>
          </p:cNvPicPr>
          <p:nvPr/>
        </p:nvPicPr>
        <p:blipFill>
          <a:blip r:embed="rId5"/>
          <a:srcRect/>
          <a:stretch>
            <a:fillRect/>
          </a:stretch>
        </p:blipFill>
        <p:spPr bwMode="auto">
          <a:xfrm>
            <a:off x="1736725" y="2838450"/>
            <a:ext cx="2171700" cy="847725"/>
          </a:xfrm>
          <a:prstGeom prst="rect">
            <a:avLst/>
          </a:prstGeom>
          <a:noFill/>
          <a:ln w="9525">
            <a:noFill/>
            <a:miter lim="800000"/>
            <a:headEnd/>
            <a:tailEnd/>
          </a:ln>
          <a:effectLst/>
        </p:spPr>
      </p:pic>
    </p:spTree>
    <p:extLst>
      <p:ext uri="{BB962C8B-B14F-4D97-AF65-F5344CB8AC3E}">
        <p14:creationId xmlns:p14="http://schemas.microsoft.com/office/powerpoint/2010/main" val="32820800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1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11459">
                                            <p:txEl>
                                              <p:pRg st="1" end="1"/>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499"/>
                                          </p:stCondLst>
                                        </p:cTn>
                                        <p:tgtEl>
                                          <p:spTgt spid="1811468"/>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499"/>
                                          </p:stCondLst>
                                        </p:cTn>
                                        <p:tgtEl>
                                          <p:spTgt spid="18114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1145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81145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1145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81145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81145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811459">
                                            <p:txEl>
                                              <p:pRg st="9" end="9"/>
                                            </p:txEl>
                                          </p:spTgt>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499"/>
                                          </p:stCondLst>
                                        </p:cTn>
                                        <p:tgtEl>
                                          <p:spTgt spid="181146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811459">
                                            <p:txEl>
                                              <p:pRg st="10" end="1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499"/>
                                          </p:stCondLst>
                                        </p:cTn>
                                        <p:tgtEl>
                                          <p:spTgt spid="1811459">
                                            <p:txEl>
                                              <p:pRg st="11" end="11"/>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499"/>
                                          </p:stCondLst>
                                        </p:cTn>
                                        <p:tgtEl>
                                          <p:spTgt spid="1811459">
                                            <p:txEl>
                                              <p:pRg st="12" end="1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811459">
                                            <p:txEl>
                                              <p:pRg st="13" end="13"/>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499"/>
                                          </p:stCondLst>
                                        </p:cTn>
                                        <p:tgtEl>
                                          <p:spTgt spid="18114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1459"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NN: Action Detection</a:t>
            </a:r>
            <a:endParaRPr 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93" b="3215"/>
          <a:stretch/>
        </p:blipFill>
        <p:spPr bwMode="auto">
          <a:xfrm>
            <a:off x="578238" y="1575900"/>
            <a:ext cx="7746361" cy="429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bwMode="auto">
          <a:xfrm>
            <a:off x="358775" y="5878276"/>
            <a:ext cx="8407400" cy="520762"/>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kern="0" dirty="0" smtClean="0"/>
              <a:t>Taylor, ECCV 2010</a:t>
            </a:r>
            <a:endParaRPr lang="en-US" kern="0" dirty="0"/>
          </a:p>
        </p:txBody>
      </p:sp>
    </p:spTree>
    <p:extLst>
      <p:ext uri="{BB962C8B-B14F-4D97-AF65-F5344CB8AC3E}">
        <p14:creationId xmlns:p14="http://schemas.microsoft.com/office/powerpoint/2010/main" val="34337954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NN: Image Processing</a:t>
            </a:r>
            <a:endParaRPr lang="en-US" dirty="0"/>
          </a:p>
        </p:txBody>
      </p:sp>
      <p:sp>
        <p:nvSpPr>
          <p:cNvPr id="5" name="Content Placeholder 2"/>
          <p:cNvSpPr txBox="1">
            <a:spLocks/>
          </p:cNvSpPr>
          <p:nvPr/>
        </p:nvSpPr>
        <p:spPr bwMode="auto">
          <a:xfrm>
            <a:off x="358775" y="5878276"/>
            <a:ext cx="8407400" cy="520762"/>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kern="0" dirty="0" smtClean="0"/>
              <a:t>Eigen , </a:t>
            </a:r>
            <a:r>
              <a:rPr lang="en-US" kern="0" dirty="0"/>
              <a:t>I</a:t>
            </a:r>
            <a:r>
              <a:rPr lang="en-US" kern="0" dirty="0" smtClean="0"/>
              <a:t>CCV 2010</a:t>
            </a:r>
            <a:endParaRPr lang="en-US" kern="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448790"/>
            <a:ext cx="5524500" cy="4161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832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Machine Translation</a:t>
            </a:r>
            <a:endParaRPr lang="en" sz="3200" dirty="0">
              <a:solidFill>
                <a:schemeClr val="bg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784" y="2676524"/>
            <a:ext cx="3891916" cy="3243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8" y="2767365"/>
            <a:ext cx="3652837" cy="3061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59129" y="1053584"/>
            <a:ext cx="8103846" cy="2031325"/>
          </a:xfrm>
          <a:prstGeom prst="rect">
            <a:avLst/>
          </a:prstGeom>
          <a:noFill/>
        </p:spPr>
        <p:txBody>
          <a:bodyPr wrap="square" rtlCol="0">
            <a:spAutoFit/>
          </a:bodyPr>
          <a:lstStyle/>
          <a:p>
            <a:r>
              <a:rPr lang="en-US" dirty="0" smtClean="0"/>
              <a:t>Use sequence-to-sequence models + attention.</a:t>
            </a:r>
          </a:p>
          <a:p>
            <a:r>
              <a:rPr lang="en-US" dirty="0" smtClean="0">
                <a:hlinkClick r:id="rId5"/>
              </a:rPr>
              <a:t>“</a:t>
            </a:r>
            <a:r>
              <a:rPr lang="en-US" dirty="0">
                <a:hlinkClick r:id="rId5"/>
              </a:rPr>
              <a:t>Effective Approaches to Attention-based Neural Machine Translation</a:t>
            </a:r>
            <a:r>
              <a:rPr lang="en-US" dirty="0" smtClean="0">
                <a:hlinkClick r:id="rId5"/>
              </a:rPr>
              <a:t>” </a:t>
            </a:r>
            <a:r>
              <a:rPr lang="en-US" dirty="0"/>
              <a:t>Minh-Thang </a:t>
            </a:r>
            <a:r>
              <a:rPr lang="en-US" dirty="0" smtClean="0"/>
              <a:t>Luong, </a:t>
            </a:r>
            <a:r>
              <a:rPr lang="en-US" dirty="0" err="1"/>
              <a:t>Hieu</a:t>
            </a:r>
            <a:r>
              <a:rPr lang="en-US" dirty="0"/>
              <a:t> </a:t>
            </a:r>
            <a:r>
              <a:rPr lang="en-US" dirty="0" smtClean="0"/>
              <a:t>Pham, </a:t>
            </a:r>
            <a:r>
              <a:rPr lang="en-US" dirty="0"/>
              <a:t>Christopher D. </a:t>
            </a:r>
            <a:r>
              <a:rPr lang="en-US" dirty="0" smtClean="0"/>
              <a:t>Manning</a:t>
            </a:r>
          </a:p>
          <a:p>
            <a:r>
              <a:rPr lang="en-US" dirty="0" smtClean="0"/>
              <a:t>Datasets: see paper</a:t>
            </a:r>
          </a:p>
          <a:p>
            <a:endParaRPr lang="en-US" dirty="0"/>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1210256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End-To-End Memory Networks</a:t>
            </a:r>
            <a:endParaRPr lang="en" sz="3200" dirty="0">
              <a:solidFill>
                <a:schemeClr val="bg1"/>
              </a:solidFill>
            </a:endParaRPr>
          </a:p>
        </p:txBody>
      </p:sp>
      <p:sp>
        <p:nvSpPr>
          <p:cNvPr id="3" name="TextBox 2"/>
          <p:cNvSpPr txBox="1"/>
          <p:nvPr/>
        </p:nvSpPr>
        <p:spPr>
          <a:xfrm>
            <a:off x="544854" y="1177409"/>
            <a:ext cx="8103846" cy="1508105"/>
          </a:xfrm>
          <a:prstGeom prst="rect">
            <a:avLst/>
          </a:prstGeom>
          <a:noFill/>
        </p:spPr>
        <p:txBody>
          <a:bodyPr wrap="square" rtlCol="0">
            <a:spAutoFit/>
          </a:bodyPr>
          <a:lstStyle/>
          <a:p>
            <a:pPr lvl="0"/>
            <a:r>
              <a:rPr lang="en-US" sz="1800" dirty="0"/>
              <a:t>End to End Memory Networks </a:t>
            </a:r>
            <a:r>
              <a:rPr lang="en-US" sz="1800" dirty="0" smtClean="0"/>
              <a:t>(</a:t>
            </a:r>
            <a:r>
              <a:rPr lang="en-US" sz="1800" dirty="0" err="1" smtClean="0"/>
              <a:t>Tensorflow</a:t>
            </a:r>
            <a:r>
              <a:rPr lang="en-US" sz="1800" dirty="0" smtClean="0"/>
              <a:t> versions exist </a:t>
            </a:r>
            <a:r>
              <a:rPr lang="en-US" sz="1800" dirty="0">
                <a:hlinkClick r:id="rId3"/>
              </a:rPr>
              <a:t>here</a:t>
            </a:r>
            <a:r>
              <a:rPr lang="en-US" sz="1800" dirty="0"/>
              <a:t> and </a:t>
            </a:r>
            <a:r>
              <a:rPr lang="en-US" sz="1800" dirty="0" smtClean="0">
                <a:hlinkClick r:id="rId4"/>
              </a:rPr>
              <a:t>here</a:t>
            </a:r>
            <a:r>
              <a:rPr lang="en-US" sz="1800" dirty="0" smtClean="0"/>
              <a:t>) </a:t>
            </a:r>
          </a:p>
          <a:p>
            <a:pPr lvl="0"/>
            <a:r>
              <a:rPr lang="en-US" sz="2800" dirty="0" smtClean="0"/>
              <a:t>Paper: </a:t>
            </a:r>
            <a:r>
              <a:rPr lang="en-US" sz="1800" dirty="0"/>
              <a:t>S. </a:t>
            </a:r>
            <a:r>
              <a:rPr lang="en-US" sz="1800" dirty="0" err="1"/>
              <a:t>Sukhbaatar</a:t>
            </a:r>
            <a:r>
              <a:rPr lang="en-US" sz="1800" dirty="0"/>
              <a:t>, A. </a:t>
            </a:r>
            <a:r>
              <a:rPr lang="en-US" sz="1800" dirty="0" err="1"/>
              <a:t>Szlam</a:t>
            </a:r>
            <a:r>
              <a:rPr lang="en-US" sz="1800" dirty="0"/>
              <a:t>, J. Weston, and R. Fergus. </a:t>
            </a:r>
            <a:r>
              <a:rPr lang="en-US" sz="1800" dirty="0">
                <a:hlinkClick r:id="rId5"/>
              </a:rPr>
              <a:t>End-to-end memory </a:t>
            </a:r>
            <a:r>
              <a:rPr lang="en-US" sz="1800" dirty="0" smtClean="0">
                <a:hlinkClick r:id="rId5"/>
              </a:rPr>
              <a:t>networks</a:t>
            </a:r>
            <a:r>
              <a:rPr lang="en-US" sz="1800" dirty="0"/>
              <a:t/>
            </a:r>
            <a:br>
              <a:rPr lang="en-US" sz="1800" dirty="0"/>
            </a:br>
            <a:r>
              <a:rPr lang="en-US" sz="2800" dirty="0" smtClean="0"/>
              <a:t>Dataset</a:t>
            </a:r>
            <a:r>
              <a:rPr lang="en-US" sz="2800" dirty="0"/>
              <a:t>: </a:t>
            </a:r>
            <a:r>
              <a:rPr lang="en-US" sz="1800" dirty="0" smtClean="0">
                <a:hlinkClick r:id="rId6"/>
              </a:rPr>
              <a:t>https</a:t>
            </a:r>
            <a:r>
              <a:rPr lang="en-US" sz="1800" dirty="0">
                <a:hlinkClick r:id="rId6"/>
              </a:rPr>
              <a:t>://research.facebook.com/research/babi</a:t>
            </a:r>
            <a:r>
              <a:rPr lang="en-US" sz="1800" dirty="0" smtClean="0">
                <a:hlinkClick r:id="rId6"/>
              </a:rPr>
              <a:t>/</a:t>
            </a:r>
            <a:r>
              <a:rPr lang="en-US" sz="1800" dirty="0" smtClean="0"/>
              <a:t> </a:t>
            </a:r>
            <a:endParaRPr lang="en-US" sz="1400" dirty="0"/>
          </a:p>
        </p:txBody>
      </p:sp>
      <p:pic>
        <p:nvPicPr>
          <p:cNvPr id="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7076" y="3049114"/>
            <a:ext cx="5943600" cy="2861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80656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Deep Speech 2</a:t>
            </a:r>
            <a:endParaRPr lang="en" sz="3200" dirty="0">
              <a:solidFill>
                <a:schemeClr val="bg1"/>
              </a:solidFill>
            </a:endParaRPr>
          </a:p>
        </p:txBody>
      </p:sp>
      <p:sp>
        <p:nvSpPr>
          <p:cNvPr id="3" name="TextBox 2"/>
          <p:cNvSpPr txBox="1"/>
          <p:nvPr/>
        </p:nvSpPr>
        <p:spPr>
          <a:xfrm>
            <a:off x="544854" y="1177409"/>
            <a:ext cx="8103846" cy="2246769"/>
          </a:xfrm>
          <a:prstGeom prst="rect">
            <a:avLst/>
          </a:prstGeom>
          <a:noFill/>
        </p:spPr>
        <p:txBody>
          <a:bodyPr wrap="square" rtlCol="0">
            <a:spAutoFit/>
          </a:bodyPr>
          <a:lstStyle/>
          <a:p>
            <a:pPr lvl="0"/>
            <a:r>
              <a:rPr lang="en-US" sz="2400" dirty="0"/>
              <a:t>Paper: </a:t>
            </a:r>
            <a:r>
              <a:rPr lang="en-US" sz="2000" dirty="0"/>
              <a:t>Dario </a:t>
            </a:r>
            <a:r>
              <a:rPr lang="en-US" sz="2000" dirty="0" err="1"/>
              <a:t>Amodei</a:t>
            </a:r>
            <a:r>
              <a:rPr lang="en-US" sz="2000" dirty="0"/>
              <a:t> et al. </a:t>
            </a:r>
            <a:r>
              <a:rPr lang="en-US" sz="2000" dirty="0">
                <a:hlinkClick r:id="rId3"/>
              </a:rPr>
              <a:t>“Deep Speech 2: End-to-End Speech Recognition in English and Mandarin”. </a:t>
            </a:r>
            <a:r>
              <a:rPr lang="en-US" sz="2000" dirty="0"/>
              <a:t/>
            </a:r>
            <a:br>
              <a:rPr lang="en-US" sz="2000" dirty="0"/>
            </a:br>
            <a:r>
              <a:rPr lang="en-US" sz="2400" dirty="0" smtClean="0"/>
              <a:t>Torch code: </a:t>
            </a:r>
            <a:r>
              <a:rPr lang="en-US" sz="2400" u="sng" dirty="0">
                <a:hlinkClick r:id="rId4"/>
              </a:rPr>
              <a:t>Here</a:t>
            </a:r>
            <a:r>
              <a:rPr lang="en-US" sz="2400" dirty="0"/>
              <a:t> </a:t>
            </a:r>
            <a:r>
              <a:rPr lang="en-US" sz="2400" dirty="0" smtClean="0"/>
              <a:t>and </a:t>
            </a:r>
            <a:r>
              <a:rPr lang="en-US" sz="2400" u="sng" dirty="0">
                <a:hlinkClick r:id="rId5"/>
              </a:rPr>
              <a:t>here</a:t>
            </a:r>
            <a:r>
              <a:rPr lang="en-US" sz="2400" dirty="0"/>
              <a:t> is </a:t>
            </a:r>
            <a:r>
              <a:rPr lang="en-US" sz="2400" dirty="0" smtClean="0"/>
              <a:t>an intro.</a:t>
            </a:r>
          </a:p>
          <a:p>
            <a:pPr lvl="0"/>
            <a:r>
              <a:rPr lang="en-US" sz="2400" dirty="0" smtClean="0"/>
              <a:t>Datasets: </a:t>
            </a:r>
            <a:r>
              <a:rPr lang="en-US" sz="2400" u="sng" dirty="0" smtClean="0">
                <a:hlinkClick r:id="rId6"/>
              </a:rPr>
              <a:t>TIMIT</a:t>
            </a:r>
            <a:r>
              <a:rPr lang="en-US" sz="2400" dirty="0" smtClean="0"/>
              <a:t> </a:t>
            </a:r>
            <a:r>
              <a:rPr lang="en-US" sz="2400" dirty="0"/>
              <a:t>continuous speech </a:t>
            </a:r>
            <a:r>
              <a:rPr lang="en-US" sz="2400" dirty="0" smtClean="0"/>
              <a:t>data, </a:t>
            </a:r>
            <a:r>
              <a:rPr lang="en-US" sz="2400" u="sng" dirty="0">
                <a:hlinkClick r:id="rId7"/>
              </a:rPr>
              <a:t>WMT ‘</a:t>
            </a:r>
            <a:r>
              <a:rPr lang="en-US" sz="2400" u="sng" dirty="0" smtClean="0">
                <a:hlinkClick r:id="rId7"/>
              </a:rPr>
              <a:t>15</a:t>
            </a:r>
            <a:r>
              <a:rPr lang="en-US" sz="2400" dirty="0" smtClean="0"/>
              <a:t>.</a:t>
            </a:r>
            <a:endParaRPr lang="en-US" sz="2400" dirty="0"/>
          </a:p>
          <a:p>
            <a:endParaRPr lang="en-US" sz="2400" dirty="0"/>
          </a:p>
          <a:p>
            <a:pPr marL="342900" indent="-342900">
              <a:buFont typeface="Arial" panose="020B0604020202020204" pitchFamily="34" charset="0"/>
              <a:buChar char="•"/>
            </a:pPr>
            <a:endParaRPr lang="en-US" sz="2400" dirty="0"/>
          </a:p>
        </p:txBody>
      </p:sp>
      <p:pic>
        <p:nvPicPr>
          <p:cNvPr id="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2480" y="2752725"/>
            <a:ext cx="3348593"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1455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Variational AutoEncoders</a:t>
            </a:r>
            <a:endParaRPr lang="en" sz="3200" dirty="0">
              <a:solidFill>
                <a:schemeClr val="bg1"/>
              </a:solidFill>
            </a:endParaRPr>
          </a:p>
        </p:txBody>
      </p:sp>
      <p:sp>
        <p:nvSpPr>
          <p:cNvPr id="3" name="TextBox 2"/>
          <p:cNvSpPr txBox="1"/>
          <p:nvPr/>
        </p:nvSpPr>
        <p:spPr>
          <a:xfrm>
            <a:off x="544854" y="916150"/>
            <a:ext cx="8103846" cy="1323439"/>
          </a:xfrm>
          <a:prstGeom prst="rect">
            <a:avLst/>
          </a:prstGeom>
          <a:noFill/>
        </p:spPr>
        <p:txBody>
          <a:bodyPr wrap="square" rtlCol="0">
            <a:spAutoFit/>
          </a:bodyPr>
          <a:lstStyle/>
          <a:p>
            <a:pPr lvl="0"/>
            <a:r>
              <a:rPr lang="en-US" sz="2000" dirty="0"/>
              <a:t>Paper: D. </a:t>
            </a:r>
            <a:r>
              <a:rPr lang="en-US" sz="2000" dirty="0" err="1"/>
              <a:t>Kingma</a:t>
            </a:r>
            <a:r>
              <a:rPr lang="en-US" sz="2000" dirty="0"/>
              <a:t> and M. Welling. </a:t>
            </a:r>
            <a:r>
              <a:rPr lang="en-US" dirty="0">
                <a:hlinkClick r:id="rId3"/>
              </a:rPr>
              <a:t>“Stochastic Gradient VB and the </a:t>
            </a:r>
            <a:r>
              <a:rPr lang="en-US" dirty="0" err="1">
                <a:hlinkClick r:id="rId3"/>
              </a:rPr>
              <a:t>Variational</a:t>
            </a:r>
            <a:r>
              <a:rPr lang="en-US" dirty="0">
                <a:hlinkClick r:id="rId3"/>
              </a:rPr>
              <a:t> </a:t>
            </a:r>
            <a:r>
              <a:rPr lang="en-US" dirty="0" smtClean="0">
                <a:hlinkClick r:id="rId3"/>
              </a:rPr>
              <a:t>Auto-Encoder”</a:t>
            </a:r>
            <a:r>
              <a:rPr lang="en-US" sz="2000" dirty="0"/>
              <a:t/>
            </a:r>
            <a:br>
              <a:rPr lang="en-US" sz="2000" dirty="0"/>
            </a:br>
            <a:r>
              <a:rPr lang="en-US" sz="2000" dirty="0"/>
              <a:t>Dataset: </a:t>
            </a:r>
            <a:r>
              <a:rPr lang="en-US" sz="2000" u="sng" dirty="0">
                <a:hlinkClick r:id="rId4"/>
              </a:rPr>
              <a:t>MNIST</a:t>
            </a:r>
            <a:r>
              <a:rPr lang="en-US" sz="2000" dirty="0"/>
              <a:t>, Could try </a:t>
            </a:r>
            <a:r>
              <a:rPr lang="en-US" sz="2000" u="sng" dirty="0">
                <a:hlinkClick r:id="rId5"/>
              </a:rPr>
              <a:t>CIFAR 10 or 100</a:t>
            </a:r>
            <a:r>
              <a:rPr lang="en-US" sz="2000" dirty="0"/>
              <a:t> or </a:t>
            </a:r>
            <a:r>
              <a:rPr lang="en-US" sz="2000" u="sng" dirty="0">
                <a:hlinkClick r:id="rId6"/>
              </a:rPr>
              <a:t>ImageNet</a:t>
            </a:r>
            <a:endParaRPr lang="en-US" sz="2000" dirty="0"/>
          </a:p>
          <a:p>
            <a:pPr marL="342900" indent="-342900">
              <a:buFont typeface="Arial" panose="020B0604020202020204" pitchFamily="34" charset="0"/>
              <a:buChar char="•"/>
            </a:pPr>
            <a:endParaRPr lang="en-US" sz="2000" dirty="0"/>
          </a:p>
        </p:txBody>
      </p:sp>
      <p:pic>
        <p:nvPicPr>
          <p:cNvPr id="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4476" y="2203334"/>
            <a:ext cx="5981699" cy="3487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7044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Residual Networks</a:t>
            </a:r>
            <a:endParaRPr lang="en" sz="3200" dirty="0">
              <a:solidFill>
                <a:schemeClr val="bg1"/>
              </a:solidFill>
            </a:endParaRPr>
          </a:p>
        </p:txBody>
      </p:sp>
      <p:sp>
        <p:nvSpPr>
          <p:cNvPr id="6" name="TextBox 5"/>
          <p:cNvSpPr txBox="1"/>
          <p:nvPr/>
        </p:nvSpPr>
        <p:spPr>
          <a:xfrm>
            <a:off x="430555" y="1236312"/>
            <a:ext cx="4810916" cy="3231654"/>
          </a:xfrm>
          <a:prstGeom prst="rect">
            <a:avLst/>
          </a:prstGeom>
          <a:noFill/>
        </p:spPr>
        <p:txBody>
          <a:bodyPr wrap="square" rtlCol="0">
            <a:spAutoFit/>
          </a:bodyPr>
          <a:lstStyle/>
          <a:p>
            <a:pPr lvl="0"/>
            <a:r>
              <a:rPr lang="en-US" sz="2400" dirty="0" smtClean="0"/>
              <a:t>Paper: </a:t>
            </a:r>
            <a:r>
              <a:rPr lang="en-US" sz="2000" dirty="0" err="1"/>
              <a:t>Kaiming</a:t>
            </a:r>
            <a:r>
              <a:rPr lang="en-US" sz="2000" dirty="0"/>
              <a:t> He et. al. </a:t>
            </a:r>
            <a:r>
              <a:rPr lang="en-US" sz="2000" dirty="0">
                <a:hlinkClick r:id="rId3"/>
              </a:rPr>
              <a:t>“Deep Residual Learning for Image </a:t>
            </a:r>
            <a:r>
              <a:rPr lang="en-US" sz="2000" dirty="0" smtClean="0">
                <a:hlinkClick r:id="rId3"/>
              </a:rPr>
              <a:t>Recognition”</a:t>
            </a:r>
            <a:r>
              <a:rPr lang="en-US" sz="2000" dirty="0" smtClean="0"/>
              <a:t> </a:t>
            </a:r>
          </a:p>
          <a:p>
            <a:pPr lvl="0"/>
            <a:endParaRPr lang="en-US" sz="2000" dirty="0" smtClean="0"/>
          </a:p>
          <a:p>
            <a:pPr lvl="0"/>
            <a:r>
              <a:rPr lang="en-US" sz="2400" dirty="0" smtClean="0"/>
              <a:t>Torch code </a:t>
            </a:r>
            <a:r>
              <a:rPr lang="en-US" sz="2400" dirty="0">
                <a:hlinkClick r:id="rId4"/>
              </a:rPr>
              <a:t>here</a:t>
            </a:r>
            <a:r>
              <a:rPr lang="en-US" sz="2400" dirty="0"/>
              <a:t> </a:t>
            </a:r>
            <a:endParaRPr lang="en-US" sz="2400" dirty="0" smtClean="0"/>
          </a:p>
          <a:p>
            <a:pPr lvl="0"/>
            <a:r>
              <a:rPr lang="en-US" sz="2400" dirty="0"/>
              <a:t/>
            </a:r>
            <a:br>
              <a:rPr lang="en-US" sz="2400" dirty="0"/>
            </a:br>
            <a:r>
              <a:rPr lang="en-US" sz="2400" dirty="0" smtClean="0"/>
              <a:t>Dataset </a:t>
            </a:r>
            <a:r>
              <a:rPr lang="en-US" sz="2400" dirty="0"/>
              <a:t>is </a:t>
            </a:r>
            <a:r>
              <a:rPr lang="en-US" sz="2400" dirty="0">
                <a:hlinkClick r:id="rId5"/>
              </a:rPr>
              <a:t>CIFAR 10 or 100</a:t>
            </a:r>
            <a:r>
              <a:rPr lang="en-US" sz="2400" dirty="0"/>
              <a:t> or </a:t>
            </a:r>
            <a:r>
              <a:rPr lang="en-US" sz="2400" dirty="0" smtClean="0"/>
              <a:t/>
            </a:r>
            <a:br>
              <a:rPr lang="en-US" sz="2400" dirty="0" smtClean="0"/>
            </a:br>
            <a:r>
              <a:rPr lang="en-US" sz="2400" dirty="0" smtClean="0">
                <a:hlinkClick r:id="rId6"/>
              </a:rPr>
              <a:t>ImageNet</a:t>
            </a:r>
            <a:endParaRPr lang="en-US" sz="2400" dirty="0"/>
          </a:p>
          <a:p>
            <a:pPr marL="342900" indent="-342900">
              <a:buFont typeface="Arial" panose="020B0604020202020204" pitchFamily="34" charset="0"/>
              <a:buChar char="•"/>
            </a:pPr>
            <a:endParaRPr lang="en-US" sz="2400" dirty="0"/>
          </a:p>
        </p:txBody>
      </p:sp>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5344" y="964697"/>
            <a:ext cx="2530443" cy="5159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51460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VGG: Oxford Group Network</a:t>
            </a:r>
            <a:endParaRPr lang="en" sz="3200" dirty="0">
              <a:solidFill>
                <a:schemeClr val="bg1"/>
              </a:solidFill>
            </a:endParaRPr>
          </a:p>
        </p:txBody>
      </p:sp>
      <p:sp>
        <p:nvSpPr>
          <p:cNvPr id="3" name="TextBox 2"/>
          <p:cNvSpPr txBox="1"/>
          <p:nvPr/>
        </p:nvSpPr>
        <p:spPr>
          <a:xfrm>
            <a:off x="544854" y="1177409"/>
            <a:ext cx="5589246" cy="2462213"/>
          </a:xfrm>
          <a:prstGeom prst="rect">
            <a:avLst/>
          </a:prstGeom>
          <a:noFill/>
        </p:spPr>
        <p:txBody>
          <a:bodyPr wrap="square" rtlCol="0">
            <a:spAutoFit/>
          </a:bodyPr>
          <a:lstStyle/>
          <a:p>
            <a:pPr lvl="0"/>
            <a:r>
              <a:rPr lang="en-US" sz="2400" dirty="0" smtClean="0"/>
              <a:t>Paper: </a:t>
            </a:r>
            <a:r>
              <a:rPr lang="en-US" sz="2000" dirty="0"/>
              <a:t>Karen </a:t>
            </a:r>
            <a:r>
              <a:rPr lang="en-US" sz="2000" dirty="0" err="1"/>
              <a:t>Simonyan</a:t>
            </a:r>
            <a:r>
              <a:rPr lang="en-US" sz="2000" dirty="0"/>
              <a:t> and Andrew Zisserman. </a:t>
            </a:r>
            <a:r>
              <a:rPr lang="en-US" sz="2000" dirty="0">
                <a:hlinkClick r:id="rId3"/>
              </a:rPr>
              <a:t>“Very Deep Convolutional Networks for Large-Scale Image Recognition</a:t>
            </a:r>
            <a:r>
              <a:rPr lang="en-US" sz="2000" dirty="0" smtClean="0">
                <a:hlinkClick r:id="rId3"/>
              </a:rPr>
              <a:t>” </a:t>
            </a:r>
            <a:endParaRPr lang="en-US" sz="2000" dirty="0" smtClean="0"/>
          </a:p>
          <a:p>
            <a:pPr lvl="0"/>
            <a:endParaRPr lang="en-US" dirty="0" smtClean="0"/>
          </a:p>
          <a:p>
            <a:pPr lvl="0"/>
            <a:r>
              <a:rPr lang="en-US" sz="2400" dirty="0" smtClean="0"/>
              <a:t>Dataset </a:t>
            </a:r>
            <a:r>
              <a:rPr lang="en-US" sz="2400" dirty="0"/>
              <a:t>is </a:t>
            </a:r>
            <a:r>
              <a:rPr lang="en-US" sz="2400" dirty="0">
                <a:hlinkClick r:id="rId4"/>
              </a:rPr>
              <a:t>CIFAR 10 or 100</a:t>
            </a:r>
            <a:r>
              <a:rPr lang="en-US" sz="2400" dirty="0"/>
              <a:t> </a:t>
            </a:r>
            <a:r>
              <a:rPr lang="en-US" sz="2400" dirty="0" smtClean="0"/>
              <a:t>or</a:t>
            </a:r>
            <a:br>
              <a:rPr lang="en-US" sz="2400" dirty="0" smtClean="0"/>
            </a:br>
            <a:r>
              <a:rPr lang="en-US" sz="2400" dirty="0" smtClean="0">
                <a:hlinkClick r:id="rId5"/>
              </a:rPr>
              <a:t>ImageNet</a:t>
            </a:r>
            <a:endParaRPr lang="en-US" sz="2400" dirty="0"/>
          </a:p>
          <a:p>
            <a:pPr marL="342900" indent="-342900">
              <a:buFont typeface="Arial" panose="020B0604020202020204" pitchFamily="34" charset="0"/>
              <a:buChar char="•"/>
            </a:pPr>
            <a:endParaRPr lang="en-US" sz="2400" dirty="0"/>
          </a:p>
        </p:txBody>
      </p:sp>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7294" y="964697"/>
            <a:ext cx="2530443" cy="5159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02144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Deep Reinforcement Learning</a:t>
            </a:r>
            <a:endParaRPr lang="en" sz="3200" dirty="0">
              <a:solidFill>
                <a:schemeClr val="bg1"/>
              </a:solidFill>
            </a:endParaRPr>
          </a:p>
        </p:txBody>
      </p:sp>
      <p:sp>
        <p:nvSpPr>
          <p:cNvPr id="3" name="TextBox 2"/>
          <p:cNvSpPr txBox="1"/>
          <p:nvPr/>
        </p:nvSpPr>
        <p:spPr>
          <a:xfrm>
            <a:off x="544854" y="1177409"/>
            <a:ext cx="8103846" cy="1015663"/>
          </a:xfrm>
          <a:prstGeom prst="rect">
            <a:avLst/>
          </a:prstGeom>
          <a:noFill/>
        </p:spPr>
        <p:txBody>
          <a:bodyPr wrap="square" rtlCol="0">
            <a:spAutoFit/>
          </a:bodyPr>
          <a:lstStyle/>
          <a:p>
            <a:pPr lvl="0"/>
            <a:r>
              <a:rPr lang="en-US" sz="2000" dirty="0" smtClean="0"/>
              <a:t>Paper: </a:t>
            </a:r>
            <a:r>
              <a:rPr lang="en-US" dirty="0" err="1"/>
              <a:t>Volodymyr</a:t>
            </a:r>
            <a:r>
              <a:rPr lang="en-US" dirty="0"/>
              <a:t> Minh et. al. </a:t>
            </a:r>
            <a:r>
              <a:rPr lang="en-US" dirty="0">
                <a:hlinkClick r:id="rId3"/>
              </a:rPr>
              <a:t>“Playing Atari with Deep Reinforcement Learning”. </a:t>
            </a:r>
            <a:r>
              <a:rPr lang="en-US" dirty="0" smtClean="0">
                <a:hlinkClick r:id="rId3"/>
              </a:rPr>
              <a:t> </a:t>
            </a:r>
            <a:r>
              <a:rPr lang="en-US" sz="2000" dirty="0"/>
              <a:t/>
            </a:r>
            <a:br>
              <a:rPr lang="en-US" sz="2000" dirty="0"/>
            </a:br>
            <a:r>
              <a:rPr lang="en-US" sz="2000" dirty="0"/>
              <a:t>Dataset: </a:t>
            </a:r>
            <a:r>
              <a:rPr lang="en-US" sz="2000" dirty="0">
                <a:hlinkClick r:id="rId4"/>
              </a:rPr>
              <a:t>http://www.arcadelearningenvironment.org</a:t>
            </a:r>
            <a:r>
              <a:rPr lang="en-US" sz="2000" dirty="0" smtClean="0">
                <a:hlinkClick r:id="rId4"/>
              </a:rPr>
              <a:t>/</a:t>
            </a:r>
            <a:endParaRPr lang="en-US" sz="2000" dirty="0"/>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0287" y="2496171"/>
            <a:ext cx="4867275" cy="3866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0901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Inception/GooLeNet</a:t>
            </a:r>
            <a:endParaRPr lang="en" sz="3200" dirty="0">
              <a:solidFill>
                <a:schemeClr val="bg1"/>
              </a:solidFill>
            </a:endParaRPr>
          </a:p>
        </p:txBody>
      </p:sp>
      <p:sp>
        <p:nvSpPr>
          <p:cNvPr id="3" name="TextBox 2"/>
          <p:cNvSpPr txBox="1"/>
          <p:nvPr/>
        </p:nvSpPr>
        <p:spPr>
          <a:xfrm>
            <a:off x="544854" y="1177409"/>
            <a:ext cx="6255996" cy="1384995"/>
          </a:xfrm>
          <a:prstGeom prst="rect">
            <a:avLst/>
          </a:prstGeom>
          <a:noFill/>
        </p:spPr>
        <p:txBody>
          <a:bodyPr wrap="square" rtlCol="0">
            <a:spAutoFit/>
          </a:bodyPr>
          <a:lstStyle/>
          <a:p>
            <a:pPr lvl="0"/>
            <a:r>
              <a:rPr lang="en-US" sz="2400" dirty="0" smtClean="0"/>
              <a:t>Paper: </a:t>
            </a:r>
            <a:r>
              <a:rPr lang="en-US" dirty="0" err="1">
                <a:hlinkClick r:id="rId3"/>
              </a:rPr>
              <a:t>Szegedy</a:t>
            </a:r>
            <a:r>
              <a:rPr lang="en-US" dirty="0">
                <a:hlinkClick r:id="rId3"/>
              </a:rPr>
              <a:t>, C., Liu, W., </a:t>
            </a:r>
            <a:r>
              <a:rPr lang="en-US" dirty="0" err="1">
                <a:hlinkClick r:id="rId3"/>
              </a:rPr>
              <a:t>Jia</a:t>
            </a:r>
            <a:r>
              <a:rPr lang="en-US" dirty="0">
                <a:hlinkClick r:id="rId3"/>
              </a:rPr>
              <a:t>, Y., </a:t>
            </a:r>
            <a:r>
              <a:rPr lang="en-US" dirty="0" err="1">
                <a:hlinkClick r:id="rId3"/>
              </a:rPr>
              <a:t>Sermanet</a:t>
            </a:r>
            <a:r>
              <a:rPr lang="en-US" dirty="0">
                <a:hlinkClick r:id="rId3"/>
              </a:rPr>
              <a:t>, P., Reed, S., </a:t>
            </a:r>
            <a:r>
              <a:rPr lang="en-US" dirty="0" err="1">
                <a:hlinkClick r:id="rId3"/>
              </a:rPr>
              <a:t>Anguelov</a:t>
            </a:r>
            <a:r>
              <a:rPr lang="en-US" dirty="0">
                <a:hlinkClick r:id="rId3"/>
              </a:rPr>
              <a:t>, D., </a:t>
            </a:r>
            <a:r>
              <a:rPr lang="en-US" dirty="0" err="1">
                <a:hlinkClick r:id="rId3"/>
              </a:rPr>
              <a:t>Erhan</a:t>
            </a:r>
            <a:r>
              <a:rPr lang="en-US" dirty="0">
                <a:hlinkClick r:id="rId3"/>
              </a:rPr>
              <a:t>, D., </a:t>
            </a:r>
            <a:r>
              <a:rPr lang="en-US" dirty="0" err="1">
                <a:hlinkClick r:id="rId3"/>
              </a:rPr>
              <a:t>Vanhoucke</a:t>
            </a:r>
            <a:r>
              <a:rPr lang="en-US" dirty="0">
                <a:hlinkClick r:id="rId3"/>
              </a:rPr>
              <a:t>, V., and </a:t>
            </a:r>
            <a:r>
              <a:rPr lang="en-US" dirty="0" err="1">
                <a:hlinkClick r:id="rId3"/>
              </a:rPr>
              <a:t>Rabinovich</a:t>
            </a:r>
            <a:r>
              <a:rPr lang="en-US" dirty="0">
                <a:hlinkClick r:id="rId3"/>
              </a:rPr>
              <a:t>, A. Going deeper with </a:t>
            </a:r>
            <a:r>
              <a:rPr lang="en-US" dirty="0" smtClean="0">
                <a:hlinkClick r:id="rId3"/>
              </a:rPr>
              <a:t>convolutions</a:t>
            </a:r>
            <a:endParaRPr lang="en-US" dirty="0" smtClean="0"/>
          </a:p>
          <a:p>
            <a:pPr lvl="0"/>
            <a:r>
              <a:rPr lang="en-US" sz="2400" dirty="0" smtClean="0"/>
              <a:t>Dataset: </a:t>
            </a:r>
            <a:r>
              <a:rPr lang="en-US" sz="2400" u="sng" dirty="0">
                <a:hlinkClick r:id="rId4"/>
              </a:rPr>
              <a:t>CIFAR 10 or 100</a:t>
            </a:r>
            <a:r>
              <a:rPr lang="en-US" sz="2400" dirty="0"/>
              <a:t> or </a:t>
            </a:r>
            <a:r>
              <a:rPr lang="en-US" sz="2400" u="sng" dirty="0">
                <a:hlinkClick r:id="rId5"/>
              </a:rPr>
              <a:t>ImageNet</a:t>
            </a:r>
            <a:endParaRPr lang="en-US" sz="2400" dirty="0"/>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7075" y="189673"/>
            <a:ext cx="1676400" cy="6268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5063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4294967295"/>
          </p:nvPr>
        </p:nvSpPr>
        <p:spPr>
          <a:xfrm>
            <a:off x="6553200" y="6356350"/>
            <a:ext cx="2133600" cy="365125"/>
          </a:xfrm>
          <a:prstGeom prst="rect">
            <a:avLst/>
          </a:prstGeom>
        </p:spPr>
        <p:txBody>
          <a:bodyPr/>
          <a:lstStyle/>
          <a:p>
            <a:fld id="{FF223391-B48C-884E-89C3-7D80CAD6D041}" type="slidenum">
              <a:rPr lang="en-US"/>
              <a:pPr/>
              <a:t>9</a:t>
            </a:fld>
            <a:endParaRPr lang="en-US"/>
          </a:p>
        </p:txBody>
      </p:sp>
      <p:sp>
        <p:nvSpPr>
          <p:cNvPr id="1812482" name="Rectangle 2"/>
          <p:cNvSpPr>
            <a:spLocks noGrp="1" noChangeArrowheads="1"/>
          </p:cNvSpPr>
          <p:nvPr>
            <p:ph type="title"/>
          </p:nvPr>
        </p:nvSpPr>
        <p:spPr>
          <a:xfrm>
            <a:off x="666750" y="533400"/>
            <a:ext cx="7772400" cy="787400"/>
          </a:xfrm>
        </p:spPr>
        <p:txBody>
          <a:bodyPr/>
          <a:lstStyle/>
          <a:p>
            <a:r>
              <a:rPr lang="en-US" sz="4800" dirty="0"/>
              <a:t>Feed-Forward Example</a:t>
            </a:r>
          </a:p>
        </p:txBody>
      </p:sp>
      <p:sp>
        <p:nvSpPr>
          <p:cNvPr id="1812483" name="Rectangle 3"/>
          <p:cNvSpPr>
            <a:spLocks noGrp="1" noChangeArrowheads="1"/>
          </p:cNvSpPr>
          <p:nvPr>
            <p:ph type="body" idx="1"/>
          </p:nvPr>
        </p:nvSpPr>
        <p:spPr>
          <a:xfrm>
            <a:off x="685800" y="1433513"/>
            <a:ext cx="7974013" cy="4883150"/>
          </a:xfrm>
        </p:spPr>
        <p:txBody>
          <a:bodyPr/>
          <a:lstStyle/>
          <a:p>
            <a:r>
              <a:rPr lang="en-US" sz="2400"/>
              <a:t>Feed-forward networks provide a parameterized family of nonlinear functions</a:t>
            </a:r>
          </a:p>
          <a:p>
            <a:endParaRPr lang="en-US" sz="2400"/>
          </a:p>
          <a:p>
            <a:endParaRPr lang="en-US" sz="2400"/>
          </a:p>
          <a:p>
            <a:endParaRPr lang="en-US" sz="2400"/>
          </a:p>
          <a:p>
            <a:endParaRPr lang="en-US" sz="2400"/>
          </a:p>
          <a:p>
            <a:endParaRPr lang="en-US" sz="2400"/>
          </a:p>
          <a:p>
            <a:endParaRPr lang="en-US" sz="2400"/>
          </a:p>
          <a:p>
            <a:r>
              <a:rPr lang="en-US" sz="2400"/>
              <a:t>a</a:t>
            </a:r>
            <a:r>
              <a:rPr lang="en-US" sz="2400" baseline="-25000"/>
              <a:t>5</a:t>
            </a:r>
            <a:r>
              <a:rPr lang="en-US" sz="2400"/>
              <a:t> = g(W</a:t>
            </a:r>
            <a:r>
              <a:rPr lang="en-US" sz="2400" baseline="-25000"/>
              <a:t>3,5</a:t>
            </a:r>
            <a:r>
              <a:rPr lang="en-US" sz="2400"/>
              <a:t>a</a:t>
            </a:r>
            <a:r>
              <a:rPr lang="en-US" sz="2400" baseline="-25000"/>
              <a:t>3</a:t>
            </a:r>
            <a:r>
              <a:rPr lang="en-US" sz="2400"/>
              <a:t> + W</a:t>
            </a:r>
            <a:r>
              <a:rPr lang="en-US" sz="2400" baseline="-25000"/>
              <a:t>4,5</a:t>
            </a:r>
            <a:r>
              <a:rPr lang="en-US" sz="2400"/>
              <a:t>a</a:t>
            </a:r>
            <a:r>
              <a:rPr lang="en-US" sz="2400" baseline="-25000"/>
              <a:t>4</a:t>
            </a:r>
            <a:r>
              <a:rPr lang="en-US" sz="2400"/>
              <a:t>)</a:t>
            </a:r>
          </a:p>
          <a:p>
            <a:pPr>
              <a:buFont typeface="Wingdings" charset="2"/>
              <a:buNone/>
            </a:pPr>
            <a:r>
              <a:rPr lang="en-US" sz="2400"/>
              <a:t>		=g(W</a:t>
            </a:r>
            <a:r>
              <a:rPr lang="en-US" sz="2400" baseline="-25000"/>
              <a:t>3,5</a:t>
            </a:r>
            <a:r>
              <a:rPr lang="en-US" sz="2400"/>
              <a:t>g(W</a:t>
            </a:r>
            <a:r>
              <a:rPr lang="en-US" sz="2400" baseline="-25000"/>
              <a:t>1,3</a:t>
            </a:r>
            <a:r>
              <a:rPr lang="en-US" sz="2400"/>
              <a:t>a</a:t>
            </a:r>
            <a:r>
              <a:rPr lang="en-US" sz="2400" baseline="-25000"/>
              <a:t>1</a:t>
            </a:r>
            <a:r>
              <a:rPr lang="en-US" sz="2400"/>
              <a:t>+W</a:t>
            </a:r>
            <a:r>
              <a:rPr lang="en-US" sz="2400" baseline="-25000"/>
              <a:t>2,3</a:t>
            </a:r>
            <a:r>
              <a:rPr lang="en-US" sz="2400"/>
              <a:t>a</a:t>
            </a:r>
            <a:r>
              <a:rPr lang="en-US" sz="2400" baseline="-25000"/>
              <a:t>2</a:t>
            </a:r>
            <a:r>
              <a:rPr lang="en-US" sz="2400"/>
              <a:t>) + W</a:t>
            </a:r>
            <a:r>
              <a:rPr lang="en-US" sz="2400" baseline="-25000"/>
              <a:t>4,5</a:t>
            </a:r>
            <a:r>
              <a:rPr lang="en-US" sz="2400"/>
              <a:t>g(W</a:t>
            </a:r>
            <a:r>
              <a:rPr lang="en-US" sz="2400" baseline="-25000"/>
              <a:t>1,4</a:t>
            </a:r>
            <a:r>
              <a:rPr lang="en-US" sz="2400"/>
              <a:t>a</a:t>
            </a:r>
            <a:r>
              <a:rPr lang="en-US" sz="2400" baseline="-25000"/>
              <a:t>1</a:t>
            </a:r>
            <a:r>
              <a:rPr lang="en-US" sz="2400"/>
              <a:t>+W</a:t>
            </a:r>
            <a:r>
              <a:rPr lang="en-US" sz="2400" baseline="-25000"/>
              <a:t>2,4</a:t>
            </a:r>
            <a:r>
              <a:rPr lang="en-US" sz="2400"/>
              <a:t>a</a:t>
            </a:r>
            <a:r>
              <a:rPr lang="en-US" sz="2400" baseline="-25000"/>
              <a:t>2</a:t>
            </a:r>
            <a:r>
              <a:rPr lang="en-US" sz="2400"/>
              <a:t>))</a:t>
            </a:r>
          </a:p>
          <a:p>
            <a:r>
              <a:rPr lang="en-US" sz="2400" i="1"/>
              <a:t>Learning occurs by adjusting weights</a:t>
            </a:r>
          </a:p>
        </p:txBody>
      </p:sp>
      <p:pic>
        <p:nvPicPr>
          <p:cNvPr id="1812484" name="Picture 4" descr="Picture 4"/>
          <p:cNvPicPr>
            <a:picLocks noChangeAspect="1" noChangeArrowheads="1"/>
          </p:cNvPicPr>
          <p:nvPr/>
        </p:nvPicPr>
        <p:blipFill>
          <a:blip r:embed="rId3"/>
          <a:srcRect/>
          <a:stretch>
            <a:fillRect/>
          </a:stretch>
        </p:blipFill>
        <p:spPr bwMode="auto">
          <a:xfrm>
            <a:off x="1403350" y="2243138"/>
            <a:ext cx="4832350" cy="2598737"/>
          </a:xfrm>
          <a:prstGeom prst="rect">
            <a:avLst/>
          </a:prstGeom>
          <a:noFill/>
        </p:spPr>
      </p:pic>
    </p:spTree>
    <p:extLst>
      <p:ext uri="{BB962C8B-B14F-4D97-AF65-F5344CB8AC3E}">
        <p14:creationId xmlns:p14="http://schemas.microsoft.com/office/powerpoint/2010/main" val="28489018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248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81248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12483">
                                            <p:txEl>
                                              <p:pRg st="7" end="7"/>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812483">
                                            <p:txEl>
                                              <p:pRg st="8" end="8"/>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812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483"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smtClean="0">
                <a:solidFill>
                  <a:schemeClr val="bg1"/>
                </a:solidFill>
              </a:rPr>
              <a:t>Fast R-CNN</a:t>
            </a:r>
            <a:endParaRPr lang="en" sz="3200" dirty="0">
              <a:solidFill>
                <a:schemeClr val="bg1"/>
              </a:solidFill>
            </a:endParaRPr>
          </a:p>
        </p:txBody>
      </p:sp>
      <p:sp>
        <p:nvSpPr>
          <p:cNvPr id="3" name="TextBox 2"/>
          <p:cNvSpPr txBox="1"/>
          <p:nvPr/>
        </p:nvSpPr>
        <p:spPr>
          <a:xfrm>
            <a:off x="544854" y="1177409"/>
            <a:ext cx="6255996" cy="1200329"/>
          </a:xfrm>
          <a:prstGeom prst="rect">
            <a:avLst/>
          </a:prstGeom>
          <a:noFill/>
        </p:spPr>
        <p:txBody>
          <a:bodyPr wrap="square" rtlCol="0">
            <a:spAutoFit/>
          </a:bodyPr>
          <a:lstStyle/>
          <a:p>
            <a:r>
              <a:rPr lang="en-US" sz="2400" dirty="0" smtClean="0"/>
              <a:t>Paper: </a:t>
            </a:r>
            <a:r>
              <a:rPr lang="en-US" sz="2400" dirty="0"/>
              <a:t>Ross </a:t>
            </a:r>
            <a:r>
              <a:rPr lang="en-US" sz="2400" dirty="0" err="1" smtClean="0"/>
              <a:t>Girshick</a:t>
            </a:r>
            <a:r>
              <a:rPr lang="en-US" sz="2400" dirty="0" smtClean="0"/>
              <a:t> </a:t>
            </a:r>
            <a:r>
              <a:rPr lang="en-US" sz="2400" dirty="0" smtClean="0">
                <a:hlinkClick r:id="rId3"/>
              </a:rPr>
              <a:t>“Fast R-CNN”</a:t>
            </a:r>
            <a:endParaRPr lang="en-US" sz="2400" dirty="0" smtClean="0"/>
          </a:p>
          <a:p>
            <a:endParaRPr lang="en-US" sz="2400" dirty="0"/>
          </a:p>
          <a:p>
            <a:r>
              <a:rPr lang="en-US" sz="2400" dirty="0" smtClean="0"/>
              <a:t>Datasets: Pascal VOC07</a:t>
            </a:r>
            <a:endParaRPr lang="en-US" sz="2400" dirty="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5475" y="2971800"/>
            <a:ext cx="56388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739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solidFill>
                  <a:schemeClr val="bg1"/>
                </a:solidFill>
              </a:rPr>
              <a:t>WaveNet</a:t>
            </a:r>
            <a:endParaRPr lang="en" sz="3200" dirty="0">
              <a:solidFill>
                <a:schemeClr val="bg1"/>
              </a:solidFill>
            </a:endParaRPr>
          </a:p>
        </p:txBody>
      </p:sp>
      <p:sp>
        <p:nvSpPr>
          <p:cNvPr id="3" name="TextBox 2"/>
          <p:cNvSpPr txBox="1"/>
          <p:nvPr/>
        </p:nvSpPr>
        <p:spPr>
          <a:xfrm>
            <a:off x="544854" y="1177409"/>
            <a:ext cx="6255996" cy="1107996"/>
          </a:xfrm>
          <a:prstGeom prst="rect">
            <a:avLst/>
          </a:prstGeom>
          <a:noFill/>
        </p:spPr>
        <p:txBody>
          <a:bodyPr wrap="square" rtlCol="0">
            <a:spAutoFit/>
          </a:bodyPr>
          <a:lstStyle/>
          <a:p>
            <a:r>
              <a:rPr lang="en-US" sz="2400" dirty="0" smtClean="0"/>
              <a:t>Paper: </a:t>
            </a:r>
            <a:r>
              <a:rPr lang="nl-NL" sz="2400" dirty="0"/>
              <a:t>van den Oord et </a:t>
            </a:r>
            <a:r>
              <a:rPr lang="nl-NL" sz="2400" dirty="0" smtClean="0"/>
              <a:t>al:</a:t>
            </a:r>
            <a:r>
              <a:rPr lang="en-US" sz="2400" dirty="0"/>
              <a:t> </a:t>
            </a:r>
            <a:r>
              <a:rPr lang="en-US" dirty="0" smtClean="0">
                <a:hlinkClick r:id="rId3"/>
              </a:rPr>
              <a:t>“WAVENET: A GENERATIVE MODEL FOR RAW AUDIO”</a:t>
            </a:r>
            <a:endParaRPr lang="en-US" dirty="0" smtClean="0"/>
          </a:p>
          <a:p>
            <a:r>
              <a:rPr lang="en-US" sz="2400" dirty="0" smtClean="0"/>
              <a:t>Dataset: VCTK (see paper)</a:t>
            </a:r>
            <a:endParaRPr lang="en-US" sz="2400"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3119438"/>
            <a:ext cx="6667500"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1063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4"/>
          <p:cNvSpPr txBox="1"/>
          <p:nvPr/>
        </p:nvSpPr>
        <p:spPr>
          <a:xfrm>
            <a:off x="257175" y="156298"/>
            <a:ext cx="7403500" cy="808399"/>
          </a:xfrm>
          <a:prstGeom prst="rect">
            <a:avLst/>
          </a:prstGeom>
          <a:noFill/>
          <a:ln>
            <a:noFill/>
          </a:ln>
        </p:spPr>
        <p:txBody>
          <a:bodyPr lIns="91425" tIns="91425" rIns="91425" bIns="91425" anchor="t" anchorCtr="0">
            <a:noAutofit/>
          </a:bodyPr>
          <a:lstStyle/>
          <a:p>
            <a:pPr lvl="0" rtl="0">
              <a:spcBef>
                <a:spcPts val="0"/>
              </a:spcBef>
              <a:buNone/>
            </a:pPr>
            <a:r>
              <a:rPr lang="en" sz="3200" dirty="0" smtClean="0"/>
              <a:t>Others</a:t>
            </a:r>
            <a:endParaRPr lang="en" sz="3200" dirty="0"/>
          </a:p>
        </p:txBody>
      </p:sp>
      <p:sp>
        <p:nvSpPr>
          <p:cNvPr id="3" name="TextBox 2"/>
          <p:cNvSpPr txBox="1"/>
          <p:nvPr/>
        </p:nvSpPr>
        <p:spPr>
          <a:xfrm>
            <a:off x="257175" y="769194"/>
            <a:ext cx="8201025" cy="7848301"/>
          </a:xfrm>
          <a:prstGeom prst="rect">
            <a:avLst/>
          </a:prstGeom>
          <a:noFill/>
        </p:spPr>
        <p:txBody>
          <a:bodyPr wrap="square" rtlCol="0">
            <a:spAutoFit/>
          </a:bodyPr>
          <a:lstStyle/>
          <a:p>
            <a:pPr lvl="0"/>
            <a:r>
              <a:rPr lang="en-US" dirty="0"/>
              <a:t>Object detection and localization</a:t>
            </a:r>
          </a:p>
          <a:p>
            <a:pPr lvl="1"/>
            <a:r>
              <a:rPr lang="en-US" dirty="0"/>
              <a:t>SSD: Single shot </a:t>
            </a:r>
            <a:r>
              <a:rPr lang="en-US" dirty="0" err="1"/>
              <a:t>multibox</a:t>
            </a:r>
            <a:r>
              <a:rPr lang="en-US" dirty="0"/>
              <a:t> </a:t>
            </a:r>
            <a:r>
              <a:rPr lang="en-US" dirty="0" smtClean="0"/>
              <a:t>detector </a:t>
            </a:r>
            <a:r>
              <a:rPr lang="en-US" dirty="0" smtClean="0">
                <a:hlinkClick r:id="rId3"/>
              </a:rPr>
              <a:t>https</a:t>
            </a:r>
            <a:r>
              <a:rPr lang="en-US" dirty="0">
                <a:hlinkClick r:id="rId3"/>
              </a:rPr>
              <a:t>://arxiv.org/abs/1512.02325</a:t>
            </a:r>
            <a:endParaRPr lang="en-US" dirty="0"/>
          </a:p>
          <a:p>
            <a:pPr lvl="1"/>
            <a:r>
              <a:rPr lang="en-US" dirty="0" smtClean="0"/>
              <a:t>in </a:t>
            </a:r>
            <a:r>
              <a:rPr lang="en-US" dirty="0" err="1"/>
              <a:t>C</a:t>
            </a:r>
            <a:r>
              <a:rPr lang="en-US" dirty="0" err="1" smtClean="0"/>
              <a:t>affe</a:t>
            </a:r>
            <a:r>
              <a:rPr lang="en-US" dirty="0" smtClean="0"/>
              <a:t> here</a:t>
            </a:r>
            <a:r>
              <a:rPr lang="en-US" dirty="0"/>
              <a:t>: </a:t>
            </a:r>
            <a:r>
              <a:rPr lang="en-US" dirty="0" smtClean="0">
                <a:hlinkClick r:id="rId4"/>
              </a:rPr>
              <a:t>https</a:t>
            </a:r>
            <a:r>
              <a:rPr lang="en-US" dirty="0">
                <a:hlinkClick r:id="rId4"/>
              </a:rPr>
              <a:t>://github.com/weiliu89/caffe/tree/ssd</a:t>
            </a:r>
            <a:endParaRPr lang="en-US" dirty="0"/>
          </a:p>
          <a:p>
            <a:pPr lvl="1"/>
            <a:endParaRPr lang="en-US" dirty="0"/>
          </a:p>
          <a:p>
            <a:r>
              <a:rPr lang="en-US" dirty="0" smtClean="0"/>
              <a:t>R-FCN</a:t>
            </a:r>
            <a:r>
              <a:rPr lang="en-US" dirty="0"/>
              <a:t>: Object detection via region based fully convolutional </a:t>
            </a:r>
            <a:r>
              <a:rPr lang="en-US" dirty="0" smtClean="0"/>
              <a:t>networks:</a:t>
            </a:r>
          </a:p>
          <a:p>
            <a:pPr lvl="1"/>
            <a:r>
              <a:rPr lang="en-US" dirty="0" smtClean="0">
                <a:hlinkClick r:id="rId5"/>
              </a:rPr>
              <a:t>https</a:t>
            </a:r>
            <a:r>
              <a:rPr lang="en-US" dirty="0">
                <a:hlinkClick r:id="rId5"/>
              </a:rPr>
              <a:t>://arxiv.org/abs/1605.06409</a:t>
            </a:r>
            <a:endParaRPr lang="en-US" dirty="0"/>
          </a:p>
          <a:p>
            <a:pPr lvl="1"/>
            <a:r>
              <a:rPr lang="en-US" dirty="0" err="1"/>
              <a:t>C</a:t>
            </a:r>
            <a:r>
              <a:rPr lang="en-US" dirty="0" err="1" smtClean="0"/>
              <a:t>affe</a:t>
            </a:r>
            <a:r>
              <a:rPr lang="en-US" dirty="0" smtClean="0"/>
              <a:t> code here: </a:t>
            </a:r>
            <a:r>
              <a:rPr lang="en-US" dirty="0" smtClean="0">
                <a:hlinkClick r:id="rId6"/>
              </a:rPr>
              <a:t>https</a:t>
            </a:r>
            <a:r>
              <a:rPr lang="en-US" dirty="0">
                <a:hlinkClick r:id="rId6"/>
              </a:rPr>
              <a:t>://</a:t>
            </a:r>
            <a:r>
              <a:rPr lang="en-US" dirty="0" smtClean="0">
                <a:hlinkClick r:id="rId6"/>
              </a:rPr>
              <a:t>github.com/daijifeng001/caffe-rfcn</a:t>
            </a:r>
            <a:endParaRPr lang="en-US" dirty="0" smtClean="0"/>
          </a:p>
          <a:p>
            <a:pPr lvl="1"/>
            <a:endParaRPr lang="en-US" dirty="0"/>
          </a:p>
          <a:p>
            <a:pPr lvl="0"/>
            <a:r>
              <a:rPr lang="en-US" dirty="0"/>
              <a:t>Semantic Segmentation:</a:t>
            </a:r>
          </a:p>
          <a:p>
            <a:pPr lvl="1"/>
            <a:r>
              <a:rPr lang="en-US" dirty="0" err="1"/>
              <a:t>SegNet</a:t>
            </a:r>
            <a:r>
              <a:rPr lang="en-US" dirty="0"/>
              <a:t>: A Deep Convolutional Encoder-Decoder Architecture for Robust Semantic Pixel-Wise </a:t>
            </a:r>
            <a:r>
              <a:rPr lang="en-US" dirty="0" smtClean="0"/>
              <a:t>Labelling </a:t>
            </a:r>
            <a:r>
              <a:rPr lang="en-US" dirty="0" smtClean="0">
                <a:hlinkClick r:id="rId7"/>
              </a:rPr>
              <a:t>http</a:t>
            </a:r>
            <a:r>
              <a:rPr lang="en-US" dirty="0">
                <a:hlinkClick r:id="rId7"/>
              </a:rPr>
              <a:t>://arxiv.org/abs/1505.07293</a:t>
            </a:r>
            <a:endParaRPr lang="en-US" dirty="0"/>
          </a:p>
          <a:p>
            <a:pPr lvl="1"/>
            <a:r>
              <a:rPr lang="en-US" dirty="0"/>
              <a:t>Code </a:t>
            </a:r>
            <a:r>
              <a:rPr lang="en-US" dirty="0" smtClean="0"/>
              <a:t>in </a:t>
            </a:r>
            <a:r>
              <a:rPr lang="en-US" dirty="0" err="1"/>
              <a:t>caffe</a:t>
            </a:r>
            <a:r>
              <a:rPr lang="en-US" dirty="0"/>
              <a:t> </a:t>
            </a:r>
            <a:r>
              <a:rPr lang="en-US" dirty="0" smtClean="0"/>
              <a:t>here: </a:t>
            </a:r>
            <a:r>
              <a:rPr lang="en-US" dirty="0" smtClean="0">
                <a:hlinkClick r:id="rId8"/>
              </a:rPr>
              <a:t>https</a:t>
            </a:r>
            <a:r>
              <a:rPr lang="en-US" dirty="0">
                <a:hlinkClick r:id="rId8"/>
              </a:rPr>
              <a:t>://github.com/alexgkendall/caffe-segnet</a:t>
            </a:r>
            <a:endParaRPr lang="en-US" dirty="0"/>
          </a:p>
          <a:p>
            <a:pPr lvl="0"/>
            <a:endParaRPr lang="en-US" dirty="0" smtClean="0"/>
          </a:p>
          <a:p>
            <a:pPr lvl="0"/>
            <a:r>
              <a:rPr lang="en-US" dirty="0" smtClean="0"/>
              <a:t>Fully </a:t>
            </a:r>
            <a:r>
              <a:rPr lang="en-US" dirty="0"/>
              <a:t>Convolutional Networks for Semantic Segmentation</a:t>
            </a:r>
          </a:p>
          <a:p>
            <a:pPr lvl="1"/>
            <a:r>
              <a:rPr lang="en-US" dirty="0">
                <a:hlinkClick r:id="rId9"/>
              </a:rPr>
              <a:t>https://arxiv.org/abs/1411.4038</a:t>
            </a:r>
            <a:endParaRPr lang="en-US" dirty="0"/>
          </a:p>
          <a:p>
            <a:pPr lvl="1"/>
            <a:r>
              <a:rPr lang="en-US" dirty="0" smtClean="0"/>
              <a:t>In </a:t>
            </a:r>
            <a:r>
              <a:rPr lang="en-US" dirty="0" err="1"/>
              <a:t>C</a:t>
            </a:r>
            <a:r>
              <a:rPr lang="en-US" dirty="0" err="1" smtClean="0"/>
              <a:t>affe</a:t>
            </a:r>
            <a:r>
              <a:rPr lang="en-US" dirty="0" smtClean="0"/>
              <a:t> branch: </a:t>
            </a:r>
            <a:r>
              <a:rPr lang="en-US" dirty="0" smtClean="0">
                <a:hlinkClick r:id="rId10"/>
              </a:rPr>
              <a:t>https</a:t>
            </a:r>
            <a:r>
              <a:rPr lang="en-US" dirty="0">
                <a:hlinkClick r:id="rId10"/>
              </a:rPr>
              <a:t>://github.com/BVLC/caffe</a:t>
            </a:r>
            <a:endParaRPr lang="en-US" dirty="0"/>
          </a:p>
          <a:p>
            <a:endParaRPr lang="en-US" sz="2400" dirty="0"/>
          </a:p>
        </p:txBody>
      </p:sp>
    </p:spTree>
    <p:extLst>
      <p:ext uri="{BB962C8B-B14F-4D97-AF65-F5344CB8AC3E}">
        <p14:creationId xmlns:p14="http://schemas.microsoft.com/office/powerpoint/2010/main" val="2900400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2057400"/>
            <a:ext cx="8423275" cy="1143000"/>
          </a:xfrm>
        </p:spPr>
        <p:txBody>
          <a:bodyPr/>
          <a:lstStyle/>
          <a:p>
            <a:pPr eaLnBrk="1" hangingPunct="1">
              <a:defRPr/>
            </a:pPr>
            <a:r>
              <a:rPr lang="en-US" sz="4400" dirty="0" smtClean="0">
                <a:solidFill>
                  <a:srgbClr val="000000"/>
                </a:solidFill>
                <a:effectLst/>
              </a:rPr>
              <a:t>Modeling the Brain</a:t>
            </a:r>
          </a:p>
        </p:txBody>
      </p:sp>
    </p:spTree>
    <p:extLst>
      <p:ext uri="{BB962C8B-B14F-4D97-AF65-F5344CB8AC3E}">
        <p14:creationId xmlns:p14="http://schemas.microsoft.com/office/powerpoint/2010/main" val="36808282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EA93EDDC-9BCF-BD45-967B-9CC5483C7340}" type="slidenum">
              <a:rPr lang="en-US"/>
              <a:pPr/>
              <a:t>94</a:t>
            </a:fld>
            <a:endParaRPr lang="en-US"/>
          </a:p>
        </p:txBody>
      </p:sp>
      <p:sp>
        <p:nvSpPr>
          <p:cNvPr id="307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307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3075" name="Rectangle 3"/>
          <p:cNvSpPr>
            <a:spLocks noGrp="1" noChangeArrowheads="1"/>
          </p:cNvSpPr>
          <p:nvPr>
            <p:ph type="title"/>
          </p:nvPr>
        </p:nvSpPr>
        <p:spPr>
          <a:ln/>
        </p:spPr>
        <p:txBody>
          <a:bodyPr rIns="132080"/>
          <a:lstStyle/>
          <a:p>
            <a:r>
              <a:rPr lang="en-US" dirty="0" smtClean="0"/>
              <a:t>General Comments: Artificial </a:t>
            </a:r>
            <a:r>
              <a:rPr lang="en-US" dirty="0"/>
              <a:t>Neural Networks and AI</a:t>
            </a:r>
          </a:p>
        </p:txBody>
      </p:sp>
      <p:sp>
        <p:nvSpPr>
          <p:cNvPr id="3076" name="Rectangle 4"/>
          <p:cNvSpPr>
            <a:spLocks noGrp="1" noChangeArrowheads="1"/>
          </p:cNvSpPr>
          <p:nvPr>
            <p:ph type="body" idx="1"/>
          </p:nvPr>
        </p:nvSpPr>
        <p:spPr>
          <a:ln/>
        </p:spPr>
        <p:txBody>
          <a:bodyPr rIns="132080"/>
          <a:lstStyle/>
          <a:p>
            <a:pPr>
              <a:buFont typeface="Tahoma" charset="0"/>
              <a:buNone/>
            </a:pPr>
            <a:r>
              <a:rPr lang="en-US"/>
              <a:t>Artificial Neural Networks provide…</a:t>
            </a:r>
          </a:p>
          <a:p>
            <a:pPr>
              <a:buFont typeface="Tahoma" charset="0"/>
              <a:buNone/>
            </a:pPr>
            <a:endParaRPr lang="en-US"/>
          </a:p>
          <a:p>
            <a:pPr>
              <a:buFont typeface="Tahoma" charset="0"/>
              <a:buChar char="-"/>
            </a:pPr>
            <a:r>
              <a:rPr lang="en-US"/>
              <a:t>A new computing paradigm</a:t>
            </a:r>
          </a:p>
          <a:p>
            <a:pPr>
              <a:buFont typeface="Tahoma" charset="0"/>
              <a:buChar char="-"/>
            </a:pPr>
            <a:endParaRPr lang="en-US"/>
          </a:p>
          <a:p>
            <a:pPr>
              <a:buFont typeface="Tahoma" charset="0"/>
              <a:buChar char="-"/>
            </a:pPr>
            <a:r>
              <a:rPr lang="en-US"/>
              <a:t>A technique for developing trainable classifiers, memories, dimension-reducing mappings, etc</a:t>
            </a:r>
          </a:p>
          <a:p>
            <a:pPr>
              <a:buFont typeface="Tahoma" charset="0"/>
              <a:buChar char="-"/>
            </a:pPr>
            <a:endParaRPr lang="en-US"/>
          </a:p>
          <a:p>
            <a:pPr>
              <a:buFont typeface="Tahoma" charset="0"/>
              <a:buChar char="-"/>
            </a:pPr>
            <a:r>
              <a:rPr lang="en-US"/>
              <a:t>A tool to study brain function</a:t>
            </a:r>
          </a:p>
        </p:txBody>
      </p:sp>
    </p:spTree>
    <p:extLst>
      <p:ext uri="{BB962C8B-B14F-4D97-AF65-F5344CB8AC3E}">
        <p14:creationId xmlns:p14="http://schemas.microsoft.com/office/powerpoint/2010/main" val="7221499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fld id="{D200B663-48C8-CD47-987E-5BE8900672F3}" type="slidenum">
              <a:rPr lang="en-US"/>
              <a:pPr/>
              <a:t>95</a:t>
            </a:fld>
            <a:endParaRPr lang="en-US"/>
          </a:p>
        </p:txBody>
      </p:sp>
      <p:sp>
        <p:nvSpPr>
          <p:cNvPr id="409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409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4099" name="Rectangle 3"/>
          <p:cNvSpPr>
            <a:spLocks noGrp="1" noChangeArrowheads="1"/>
          </p:cNvSpPr>
          <p:nvPr>
            <p:ph type="title"/>
          </p:nvPr>
        </p:nvSpPr>
        <p:spPr>
          <a:ln/>
        </p:spPr>
        <p:txBody>
          <a:bodyPr rIns="132080"/>
          <a:lstStyle/>
          <a:p>
            <a:r>
              <a:rPr lang="en-US"/>
              <a:t>Converging Frameworks</a:t>
            </a:r>
          </a:p>
        </p:txBody>
      </p:sp>
      <p:sp>
        <p:nvSpPr>
          <p:cNvPr id="4100" name="Rectangle 4"/>
          <p:cNvSpPr>
            <a:spLocks noGrp="1" noChangeArrowheads="1"/>
          </p:cNvSpPr>
          <p:nvPr>
            <p:ph type="body" idx="1"/>
          </p:nvPr>
        </p:nvSpPr>
        <p:spPr>
          <a:ln/>
        </p:spPr>
        <p:txBody>
          <a:bodyPr rIns="132080"/>
          <a:lstStyle/>
          <a:p>
            <a:pPr>
              <a:spcBef>
                <a:spcPct val="0"/>
              </a:spcBef>
            </a:pPr>
            <a:r>
              <a:rPr lang="en-US">
                <a:latin typeface="Tahoma Bold" charset="0"/>
                <a:ea typeface="Tahoma Bold" charset="0"/>
                <a:cs typeface="Tahoma Bold" charset="0"/>
                <a:sym typeface="Tahoma Bold" charset="0"/>
              </a:rPr>
              <a:t>Artificial intelligence (AI):</a:t>
            </a:r>
            <a:r>
              <a:rPr lang="en-US"/>
              <a:t> </a:t>
            </a:r>
            <a:r>
              <a:rPr lang="en-US" sz="1800"/>
              <a:t>build a </a:t>
            </a:r>
            <a:br>
              <a:rPr lang="en-US" sz="1800"/>
            </a:br>
            <a:r>
              <a:rPr lang="en-US" sz="1800"/>
              <a:t>“packet of intelligence” into a machine</a:t>
            </a:r>
          </a:p>
          <a:p>
            <a:pPr>
              <a:spcBef>
                <a:spcPts val="600"/>
              </a:spcBef>
            </a:pPr>
            <a:r>
              <a:rPr lang="en-US">
                <a:solidFill>
                  <a:srgbClr val="009900"/>
                </a:solidFill>
                <a:latin typeface="Tahoma Bold" charset="0"/>
                <a:ea typeface="Tahoma Bold" charset="0"/>
                <a:cs typeface="Tahoma Bold" charset="0"/>
                <a:sym typeface="Tahoma Bold" charset="0"/>
              </a:rPr>
              <a:t>Cognitive psychology:</a:t>
            </a:r>
            <a:r>
              <a:rPr lang="en-US">
                <a:solidFill>
                  <a:srgbClr val="009900"/>
                </a:solidFill>
              </a:rPr>
              <a:t> </a:t>
            </a:r>
            <a:r>
              <a:rPr lang="en-US" sz="1800">
                <a:solidFill>
                  <a:srgbClr val="009900"/>
                </a:solidFill>
              </a:rPr>
              <a:t>explain human behavior by interacting processes (schemas) “in the head” but not localized in the brain</a:t>
            </a:r>
          </a:p>
          <a:p>
            <a:pPr>
              <a:spcBef>
                <a:spcPts val="600"/>
              </a:spcBef>
            </a:pPr>
            <a:r>
              <a:rPr lang="en-US">
                <a:solidFill>
                  <a:srgbClr val="FFCC00"/>
                </a:solidFill>
                <a:latin typeface="Tahoma Bold" charset="0"/>
                <a:ea typeface="Tahoma Bold" charset="0"/>
                <a:cs typeface="Tahoma Bold" charset="0"/>
                <a:sym typeface="Tahoma Bold" charset="0"/>
              </a:rPr>
              <a:t>Brain Theory:</a:t>
            </a:r>
            <a:r>
              <a:rPr lang="en-US">
                <a:solidFill>
                  <a:srgbClr val="00FF00"/>
                </a:solidFill>
              </a:rPr>
              <a:t> </a:t>
            </a:r>
            <a:r>
              <a:rPr lang="en-US" sz="1800">
                <a:solidFill>
                  <a:srgbClr val="342EAA"/>
                </a:solidFill>
              </a:rPr>
              <a:t>interactions of components of the brain - </a:t>
            </a:r>
          </a:p>
          <a:p>
            <a:pPr>
              <a:spcBef>
                <a:spcPts val="600"/>
              </a:spcBef>
              <a:buFont typeface="Tahoma" charset="0"/>
              <a:buNone/>
            </a:pPr>
            <a:r>
              <a:rPr lang="en-US" sz="1800">
                <a:solidFill>
                  <a:srgbClr val="FFCC00"/>
                </a:solidFill>
              </a:rPr>
              <a:t>	- computational neuroscience </a:t>
            </a:r>
          </a:p>
          <a:p>
            <a:pPr>
              <a:spcBef>
                <a:spcPts val="600"/>
              </a:spcBef>
              <a:buFont typeface="Tahoma" charset="0"/>
              <a:buNone/>
            </a:pPr>
            <a:r>
              <a:rPr lang="en-US" sz="1800">
                <a:solidFill>
                  <a:srgbClr val="FFCC00"/>
                </a:solidFill>
              </a:rPr>
              <a:t>	- neurologically constrained-models</a:t>
            </a:r>
          </a:p>
          <a:p>
            <a:pPr>
              <a:spcBef>
                <a:spcPts val="600"/>
              </a:spcBef>
              <a:buFont typeface="Tahoma" charset="0"/>
              <a:buNone/>
            </a:pPr>
            <a:endParaRPr lang="en-US" sz="1800">
              <a:solidFill>
                <a:srgbClr val="FFCC00"/>
              </a:solidFill>
            </a:endParaRPr>
          </a:p>
          <a:p>
            <a:pPr>
              <a:spcBef>
                <a:spcPts val="600"/>
              </a:spcBef>
            </a:pPr>
            <a:r>
              <a:rPr lang="en-US" sz="1800"/>
              <a:t>and abstracting from  them as both </a:t>
            </a:r>
            <a:r>
              <a:rPr lang="en-US">
                <a:latin typeface="Tahoma Bold" charset="0"/>
                <a:ea typeface="Tahoma Bold" charset="0"/>
                <a:cs typeface="Tahoma Bold" charset="0"/>
                <a:sym typeface="Tahoma Bold" charset="0"/>
              </a:rPr>
              <a:t>Artificial intelligence </a:t>
            </a:r>
            <a:r>
              <a:rPr lang="en-US"/>
              <a:t>and</a:t>
            </a:r>
            <a:r>
              <a:rPr lang="en-US">
                <a:latin typeface="Tahoma Bold" charset="0"/>
                <a:ea typeface="Tahoma Bold" charset="0"/>
                <a:cs typeface="Tahoma Bold" charset="0"/>
                <a:sym typeface="Tahoma Bold" charset="0"/>
              </a:rPr>
              <a:t> Cognitive psychology:</a:t>
            </a:r>
            <a:endParaRPr lang="en-US">
              <a:latin typeface="Tahoma Bold" charset="0"/>
              <a:ea typeface="ヒラギノ角ゴ ProN W6" charset="-128"/>
              <a:cs typeface="ヒラギノ角ゴ ProN W6" charset="-128"/>
              <a:sym typeface="Tahoma Bold" charset="0"/>
            </a:endParaRPr>
          </a:p>
          <a:p>
            <a:pPr>
              <a:spcBef>
                <a:spcPts val="600"/>
              </a:spcBef>
              <a:buFont typeface="Tahoma" charset="0"/>
              <a:buNone/>
            </a:pPr>
            <a:r>
              <a:rPr lang="en-US" sz="1800"/>
              <a:t>	- connectionism: networks of trainable “quasi-neurons” to provide “parallel distributed models” little constrained by neurophysiology</a:t>
            </a:r>
          </a:p>
          <a:p>
            <a:pPr>
              <a:spcBef>
                <a:spcPts val="600"/>
              </a:spcBef>
              <a:buFont typeface="Tahoma" charset="0"/>
              <a:buNone/>
            </a:pPr>
            <a:r>
              <a:rPr lang="en-US" sz="1800"/>
              <a:t>	- abstract (computer program or control system) information processing models</a:t>
            </a:r>
          </a:p>
        </p:txBody>
      </p:sp>
    </p:spTree>
    <p:extLst>
      <p:ext uri="{BB962C8B-B14F-4D97-AF65-F5344CB8AC3E}">
        <p14:creationId xmlns:p14="http://schemas.microsoft.com/office/powerpoint/2010/main" val="37382625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4B1A977D-32CE-A643-B3F1-590C52215DC5}" type="slidenum">
              <a:rPr lang="en-US"/>
              <a:pPr/>
              <a:t>96</a:t>
            </a:fld>
            <a:endParaRPr lang="en-US"/>
          </a:p>
        </p:txBody>
      </p:sp>
      <p:sp>
        <p:nvSpPr>
          <p:cNvPr id="6145"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6146"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6147" name="Rectangle 3"/>
          <p:cNvSpPr>
            <a:spLocks noGrp="1" noChangeArrowheads="1"/>
          </p:cNvSpPr>
          <p:nvPr>
            <p:ph type="title"/>
          </p:nvPr>
        </p:nvSpPr>
        <p:spPr>
          <a:ln/>
        </p:spPr>
        <p:txBody>
          <a:bodyPr rIns="132080"/>
          <a:lstStyle/>
          <a:p>
            <a:endParaRPr lang="en-US"/>
          </a:p>
        </p:txBody>
      </p:sp>
      <p:sp>
        <p:nvSpPr>
          <p:cNvPr id="6148" name="Rectangle 4"/>
          <p:cNvSpPr>
            <a:spLocks noGrp="1" noChangeArrowheads="1"/>
          </p:cNvSpPr>
          <p:nvPr>
            <p:ph type="body" idx="1"/>
          </p:nvPr>
        </p:nvSpPr>
        <p:spPr>
          <a:ln/>
        </p:spPr>
        <p:txBody>
          <a:bodyPr rIns="132080"/>
          <a:lstStyle/>
          <a:p>
            <a:endParaRPr lang="en-US"/>
          </a:p>
        </p:txBody>
      </p:sp>
      <p:pic>
        <p:nvPicPr>
          <p:cNvPr id="6149" name="Picture 5"/>
          <p:cNvPicPr>
            <a:picLocks noChangeArrowheads="1"/>
          </p:cNvPicPr>
          <p:nvPr/>
        </p:nvPicPr>
        <p:blipFill>
          <a:blip r:embed="rId3"/>
          <a:srcRect/>
          <a:stretch>
            <a:fillRect/>
          </a:stretch>
        </p:blipFill>
        <p:spPr bwMode="auto">
          <a:xfrm>
            <a:off x="0" y="0"/>
            <a:ext cx="9144000" cy="6856413"/>
          </a:xfrm>
          <a:prstGeom prst="rect">
            <a:avLst/>
          </a:prstGeom>
          <a:noFill/>
          <a:ln w="9525" cap="flat">
            <a:noFill/>
            <a:miter lim="800000"/>
            <a:headEnd/>
            <a:tailEnd/>
          </a:ln>
        </p:spPr>
      </p:pic>
    </p:spTree>
    <p:extLst>
      <p:ext uri="{BB962C8B-B14F-4D97-AF65-F5344CB8AC3E}">
        <p14:creationId xmlns:p14="http://schemas.microsoft.com/office/powerpoint/2010/main" val="28003731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9B042305-6A73-8A4A-ADCF-2A7B5251EA4C}" type="slidenum">
              <a:rPr lang="en-US"/>
              <a:pPr/>
              <a:t>97</a:t>
            </a:fld>
            <a:endParaRPr lang="en-US"/>
          </a:p>
        </p:txBody>
      </p:sp>
      <p:sp>
        <p:nvSpPr>
          <p:cNvPr id="7169"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7170"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sp>
        <p:nvSpPr>
          <p:cNvPr id="7171" name="Rectangle 3"/>
          <p:cNvSpPr>
            <a:spLocks noGrp="1" noChangeArrowheads="1"/>
          </p:cNvSpPr>
          <p:nvPr>
            <p:ph type="title"/>
          </p:nvPr>
        </p:nvSpPr>
        <p:spPr>
          <a:ln/>
        </p:spPr>
        <p:txBody>
          <a:bodyPr rIns="132080"/>
          <a:lstStyle/>
          <a:p>
            <a:r>
              <a:rPr lang="en-US"/>
              <a:t>Major Functional Areas</a:t>
            </a:r>
          </a:p>
        </p:txBody>
      </p:sp>
      <p:sp>
        <p:nvSpPr>
          <p:cNvPr id="7172" name="Rectangle 4"/>
          <p:cNvSpPr>
            <a:spLocks noGrp="1" noChangeArrowheads="1"/>
          </p:cNvSpPr>
          <p:nvPr>
            <p:ph type="body" idx="1"/>
          </p:nvPr>
        </p:nvSpPr>
        <p:spPr>
          <a:ln/>
        </p:spPr>
        <p:txBody>
          <a:bodyPr rIns="132080"/>
          <a:lstStyle/>
          <a:p>
            <a:pPr>
              <a:buFont typeface="Helvetica" charset="0"/>
              <a:buChar char="•"/>
            </a:pPr>
            <a:r>
              <a:rPr lang="en-US" sz="1600" b="1">
                <a:solidFill>
                  <a:srgbClr val="996633"/>
                </a:solidFill>
                <a:latin typeface="Helvetica" charset="0"/>
                <a:ea typeface="Helvetica" charset="0"/>
                <a:cs typeface="Helvetica" charset="0"/>
                <a:sym typeface="Helvetica" charset="0"/>
              </a:rPr>
              <a:t>Primary motor: voluntary movement</a:t>
            </a:r>
            <a:endParaRPr lang="en-US" sz="1600" b="1">
              <a:solidFill>
                <a:srgbClr val="996633"/>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342EAA"/>
                </a:solidFill>
                <a:latin typeface="Helvetica" charset="0"/>
                <a:ea typeface="Helvetica" charset="0"/>
                <a:cs typeface="Helvetica" charset="0"/>
                <a:sym typeface="Helvetica" charset="0"/>
              </a:rPr>
              <a:t>Primary somatosensory: tactile, pain, pressure, position, temp., mvt.</a:t>
            </a:r>
            <a:endParaRPr lang="en-US" sz="1600" b="1">
              <a:solidFill>
                <a:srgbClr val="342EAA"/>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09900"/>
                </a:solidFill>
                <a:latin typeface="Helvetica" charset="0"/>
                <a:ea typeface="Helvetica" charset="0"/>
                <a:cs typeface="Helvetica" charset="0"/>
                <a:sym typeface="Helvetica" charset="0"/>
              </a:rPr>
              <a:t>Motor association: coordination of complex movements</a:t>
            </a:r>
            <a:endParaRPr lang="en-US" sz="1600" b="1">
              <a:solidFill>
                <a:srgbClr val="009900"/>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EAD614"/>
                </a:solidFill>
                <a:latin typeface="Helvetica" charset="0"/>
                <a:ea typeface="Helvetica" charset="0"/>
                <a:cs typeface="Helvetica" charset="0"/>
                <a:sym typeface="Helvetica" charset="0"/>
              </a:rPr>
              <a:t>Sensory association: processing of multisensory information</a:t>
            </a:r>
            <a:endParaRPr lang="en-US" sz="1600" b="1">
              <a:solidFill>
                <a:srgbClr val="EAD614"/>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FE42DF"/>
                </a:solidFill>
                <a:latin typeface="Helvetica" charset="0"/>
                <a:ea typeface="Helvetica" charset="0"/>
                <a:cs typeface="Helvetica" charset="0"/>
                <a:sym typeface="Helvetica" charset="0"/>
              </a:rPr>
              <a:t>Prefrontal: planning, emotion, judgement</a:t>
            </a:r>
            <a:endParaRPr lang="en-US" sz="1600" b="1">
              <a:solidFill>
                <a:srgbClr val="FE42DF"/>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latin typeface="Helvetica" charset="0"/>
                <a:ea typeface="Helvetica" charset="0"/>
                <a:cs typeface="Helvetica" charset="0"/>
                <a:sym typeface="Helvetica" charset="0"/>
              </a:rPr>
              <a:t>Speech center (Broca’s area): speech production and articulation</a:t>
            </a:r>
            <a:endParaRPr lang="en-US" sz="1600" b="1">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0FF00"/>
                </a:solidFill>
                <a:latin typeface="Helvetica" charset="0"/>
                <a:ea typeface="Helvetica" charset="0"/>
                <a:cs typeface="Helvetica" charset="0"/>
                <a:sym typeface="Helvetica" charset="0"/>
              </a:rPr>
              <a:t>Wernicke’s area: comprehen-</a:t>
            </a:r>
            <a:endParaRPr lang="en-US" sz="1600" b="1">
              <a:solidFill>
                <a:srgbClr val="00FF00"/>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0FF00"/>
                </a:solidFill>
                <a:latin typeface="Helvetica" charset="0"/>
                <a:ea typeface="ヒラギノ角ゴ ProN W6" charset="-128"/>
                <a:cs typeface="ヒラギノ角ゴ ProN W6" charset="-128"/>
                <a:sym typeface="Helvetica" charset="0"/>
              </a:rPr>
              <a:t>		</a:t>
            </a:r>
            <a:r>
              <a:rPr lang="en-US" sz="1600" b="1">
                <a:solidFill>
                  <a:srgbClr val="00FF00"/>
                </a:solidFill>
                <a:latin typeface="Helvetica" charset="0"/>
                <a:ea typeface="Helvetica" charset="0"/>
                <a:cs typeface="Helvetica" charset="0"/>
                <a:sym typeface="Helvetica" charset="0"/>
              </a:rPr>
              <a:t>sion of speech</a:t>
            </a:r>
            <a:endParaRPr lang="en-US" sz="1600" b="1">
              <a:solidFill>
                <a:srgbClr val="00FF00"/>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8A6148"/>
                </a:solidFill>
                <a:latin typeface="Helvetica" charset="0"/>
                <a:ea typeface="Helvetica" charset="0"/>
                <a:cs typeface="Helvetica" charset="0"/>
                <a:sym typeface="Helvetica" charset="0"/>
              </a:rPr>
              <a:t>Auditory: hearing</a:t>
            </a:r>
            <a:endParaRPr lang="en-US" sz="1600" b="1">
              <a:solidFill>
                <a:srgbClr val="8A6148"/>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EB8DA"/>
                </a:solidFill>
                <a:latin typeface="Helvetica" charset="0"/>
                <a:ea typeface="Helvetica" charset="0"/>
                <a:cs typeface="Helvetica" charset="0"/>
                <a:sym typeface="Helvetica" charset="0"/>
              </a:rPr>
              <a:t>Auditory association: complex</a:t>
            </a:r>
            <a:endParaRPr lang="en-US" sz="1600" b="1">
              <a:solidFill>
                <a:srgbClr val="0EB8DA"/>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0EB8DA"/>
                </a:solidFill>
                <a:latin typeface="Helvetica" charset="0"/>
                <a:ea typeface="ヒラギノ角ゴ ProN W6" charset="-128"/>
                <a:cs typeface="ヒラギノ角ゴ ProN W6" charset="-128"/>
                <a:sym typeface="Helvetica" charset="0"/>
              </a:rPr>
              <a:t>	</a:t>
            </a:r>
            <a:r>
              <a:rPr lang="en-US" sz="1600" b="1">
                <a:solidFill>
                  <a:srgbClr val="0EB8DA"/>
                </a:solidFill>
                <a:latin typeface="Helvetica" charset="0"/>
                <a:ea typeface="Helvetica" charset="0"/>
                <a:cs typeface="Helvetica" charset="0"/>
                <a:sym typeface="Helvetica" charset="0"/>
              </a:rPr>
              <a:t>auditory processing</a:t>
            </a:r>
            <a:endParaRPr lang="en-US" sz="1600" b="1">
              <a:solidFill>
                <a:srgbClr val="0EB8DA"/>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496F43"/>
                </a:solidFill>
                <a:latin typeface="Helvetica" charset="0"/>
                <a:ea typeface="Helvetica" charset="0"/>
                <a:cs typeface="Helvetica" charset="0"/>
                <a:sym typeface="Helvetica" charset="0"/>
              </a:rPr>
              <a:t>Visual: low-level vision</a:t>
            </a:r>
            <a:endParaRPr lang="en-US" sz="1600" b="1">
              <a:solidFill>
                <a:srgbClr val="496F43"/>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D37A37"/>
                </a:solidFill>
                <a:latin typeface="Helvetica" charset="0"/>
                <a:ea typeface="Helvetica" charset="0"/>
                <a:cs typeface="Helvetica" charset="0"/>
                <a:sym typeface="Helvetica" charset="0"/>
              </a:rPr>
              <a:t>Visual association: higher-level</a:t>
            </a:r>
            <a:endParaRPr lang="en-US" sz="1600" b="1">
              <a:solidFill>
                <a:srgbClr val="D37A37"/>
              </a:solidFill>
              <a:latin typeface="Helvetica" charset="0"/>
              <a:ea typeface="ヒラギノ角ゴ ProN W6" charset="-128"/>
              <a:cs typeface="ヒラギノ角ゴ ProN W6" charset="-128"/>
              <a:sym typeface="Helvetica" charset="0"/>
            </a:endParaRPr>
          </a:p>
          <a:p>
            <a:pPr>
              <a:buFont typeface="Helvetica" charset="0"/>
              <a:buChar char="•"/>
            </a:pPr>
            <a:r>
              <a:rPr lang="en-US" sz="1600" b="1">
                <a:solidFill>
                  <a:srgbClr val="D37A37"/>
                </a:solidFill>
                <a:latin typeface="Helvetica" charset="0"/>
                <a:ea typeface="ヒラギノ角ゴ ProN W6" charset="-128"/>
                <a:cs typeface="ヒラギノ角ゴ ProN W6" charset="-128"/>
                <a:sym typeface="Helvetica" charset="0"/>
              </a:rPr>
              <a:t>		</a:t>
            </a:r>
            <a:r>
              <a:rPr lang="en-US" sz="1600" b="1">
                <a:solidFill>
                  <a:srgbClr val="D37A37"/>
                </a:solidFill>
                <a:latin typeface="Helvetica" charset="0"/>
                <a:ea typeface="Helvetica" charset="0"/>
                <a:cs typeface="Helvetica" charset="0"/>
                <a:sym typeface="Helvetica" charset="0"/>
              </a:rPr>
              <a:t>vision</a:t>
            </a:r>
            <a:endParaRPr lang="en-US" sz="1600" b="1">
              <a:solidFill>
                <a:srgbClr val="D37A37"/>
              </a:solidFill>
              <a:latin typeface="Helvetica" charset="0"/>
              <a:ea typeface="ヒラギノ角ゴ ProN W6" charset="-128"/>
              <a:cs typeface="ヒラギノ角ゴ ProN W6" charset="-128"/>
              <a:sym typeface="Helvetica" charset="0"/>
            </a:endParaRPr>
          </a:p>
        </p:txBody>
      </p:sp>
      <p:pic>
        <p:nvPicPr>
          <p:cNvPr id="7173" name="Picture 5"/>
          <p:cNvPicPr>
            <a:picLocks noChangeArrowheads="1"/>
          </p:cNvPicPr>
          <p:nvPr/>
        </p:nvPicPr>
        <p:blipFill>
          <a:blip r:embed="rId3"/>
          <a:srcRect/>
          <a:stretch>
            <a:fillRect/>
          </a:stretch>
        </p:blipFill>
        <p:spPr bwMode="auto">
          <a:xfrm>
            <a:off x="4162425" y="3217863"/>
            <a:ext cx="4981575" cy="3640137"/>
          </a:xfrm>
          <a:prstGeom prst="rect">
            <a:avLst/>
          </a:prstGeom>
          <a:noFill/>
          <a:ln w="9525" cap="flat">
            <a:noFill/>
            <a:miter lim="800000"/>
            <a:headEnd/>
            <a:tailEnd/>
          </a:ln>
        </p:spPr>
      </p:pic>
    </p:spTree>
    <p:extLst>
      <p:ext uri="{BB962C8B-B14F-4D97-AF65-F5344CB8AC3E}">
        <p14:creationId xmlns:p14="http://schemas.microsoft.com/office/powerpoint/2010/main" val="2146785499"/>
      </p:ext>
    </p:extLst>
  </p:cSld>
  <p:clrMapOvr>
    <a:masterClrMapping/>
  </p:clrMapOvr>
  <p:transition xmlns:p14="http://schemas.microsoft.com/office/powerpoint/2010/mai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C777337E-1313-E74E-9F4E-3687271E0C8D}" type="slidenum">
              <a:rPr lang="en-US"/>
              <a:pPr/>
              <a:t>98</a:t>
            </a:fld>
            <a:endParaRPr lang="en-US"/>
          </a:p>
        </p:txBody>
      </p:sp>
      <p:sp>
        <p:nvSpPr>
          <p:cNvPr id="8193"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8194"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8195" name="Picture 3"/>
          <p:cNvPicPr>
            <a:picLocks noChangeArrowheads="1"/>
          </p:cNvPicPr>
          <p:nvPr/>
        </p:nvPicPr>
        <p:blipFill>
          <a:blip r:embed="rId3"/>
          <a:srcRect/>
          <a:stretch>
            <a:fillRect/>
          </a:stretch>
        </p:blipFill>
        <p:spPr bwMode="auto">
          <a:xfrm>
            <a:off x="1903413" y="0"/>
            <a:ext cx="5475287" cy="6858000"/>
          </a:xfrm>
          <a:prstGeom prst="rect">
            <a:avLst/>
          </a:prstGeom>
          <a:noFill/>
          <a:ln w="9525" cap="flat">
            <a:noFill/>
            <a:miter lim="800000"/>
            <a:headEnd/>
            <a:tailEnd/>
          </a:ln>
        </p:spPr>
      </p:pic>
      <p:sp>
        <p:nvSpPr>
          <p:cNvPr id="8196" name="Rectangle 4"/>
          <p:cNvSpPr>
            <a:spLocks/>
          </p:cNvSpPr>
          <p:nvPr/>
        </p:nvSpPr>
        <p:spPr bwMode="auto">
          <a:xfrm>
            <a:off x="363538" y="6237288"/>
            <a:ext cx="2970212" cy="406400"/>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1800">
                <a:solidFill>
                  <a:srgbClr val="FFCC00"/>
                </a:solidFill>
                <a:latin typeface="Palatino" charset="0"/>
                <a:ea typeface="Palatino" charset="0"/>
                <a:cs typeface="Palatino" charset="0"/>
                <a:sym typeface="Palatino" charset="0"/>
              </a:rPr>
              <a:t>Felleman &amp; Van Essen, 1991</a:t>
            </a:r>
          </a:p>
        </p:txBody>
      </p:sp>
      <p:sp>
        <p:nvSpPr>
          <p:cNvPr id="8197" name="Rectangle 5"/>
          <p:cNvSpPr>
            <a:spLocks noGrp="1" noChangeArrowheads="1"/>
          </p:cNvSpPr>
          <p:nvPr>
            <p:ph type="title"/>
          </p:nvPr>
        </p:nvSpPr>
        <p:spPr>
          <a:ln/>
        </p:spPr>
        <p:txBody>
          <a:bodyPr rIns="132080"/>
          <a:lstStyle/>
          <a:p>
            <a:r>
              <a:rPr lang="en-US"/>
              <a:t>      Interconnect</a:t>
            </a:r>
          </a:p>
        </p:txBody>
      </p:sp>
    </p:spTree>
    <p:extLst>
      <p:ext uri="{BB962C8B-B14F-4D97-AF65-F5344CB8AC3E}">
        <p14:creationId xmlns:p14="http://schemas.microsoft.com/office/powerpoint/2010/main" val="3105975522"/>
      </p:ext>
    </p:extLst>
  </p:cSld>
  <p:clrMapOvr>
    <a:masterClrMapping/>
  </p:clrMapOvr>
  <p:transition xmlns:p14="http://schemas.microsoft.com/office/powerpoint/2010/mai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0"/>
          </p:nvPr>
        </p:nvSpPr>
        <p:spPr/>
        <p:txBody>
          <a:bodyPr/>
          <a:lstStyle/>
          <a:p>
            <a:fld id="{F732F53F-0B25-384B-8EA4-638666643D59}" type="slidenum">
              <a:rPr lang="en-US"/>
              <a:pPr/>
              <a:t>99</a:t>
            </a:fld>
            <a:endParaRPr lang="en-US"/>
          </a:p>
        </p:txBody>
      </p:sp>
      <p:sp>
        <p:nvSpPr>
          <p:cNvPr id="9217" name="Rectangle 1"/>
          <p:cNvSpPr>
            <a:spLocks/>
          </p:cNvSpPr>
          <p:nvPr/>
        </p:nvSpPr>
        <p:spPr bwMode="auto">
          <a:xfrm>
            <a:off x="3124200" y="6381750"/>
            <a:ext cx="2908300" cy="304800"/>
          </a:xfrm>
          <a:prstGeom prst="rect">
            <a:avLst/>
          </a:prstGeom>
          <a:noFill/>
          <a:ln w="12700" cap="flat">
            <a:noFill/>
            <a:miter lim="800000"/>
            <a:headEnd type="none" w="med" len="med"/>
            <a:tailEnd type="none" w="med" len="med"/>
          </a:ln>
        </p:spPr>
        <p:txBody>
          <a:bodyPr lIns="0" tIns="0" rIns="40639" bIns="0" anchor="b">
            <a:prstTxWarp prst="textNoShape">
              <a:avLst/>
            </a:prstTxWarp>
          </a:bodyPr>
          <a:lstStyle/>
          <a:p>
            <a:pPr marL="39688" algn="ctr">
              <a:spcBef>
                <a:spcPts val="800"/>
              </a:spcBef>
            </a:pPr>
            <a:r>
              <a:rPr lang="en-US" sz="1400" dirty="0">
                <a:solidFill>
                  <a:srgbClr val="5E574E"/>
                </a:solidFill>
                <a:latin typeface="Arial" charset="0"/>
                <a:ea typeface="Arial" charset="0"/>
                <a:cs typeface="Arial" charset="0"/>
                <a:sym typeface="Arial" charset="0"/>
              </a:rPr>
              <a:t>CS 561, </a:t>
            </a:r>
            <a:r>
              <a:rPr lang="en-US" sz="1400" dirty="0" smtClean="0">
                <a:solidFill>
                  <a:srgbClr val="5E574E"/>
                </a:solidFill>
                <a:latin typeface="Arial" charset="0"/>
                <a:ea typeface="Arial" charset="0"/>
                <a:cs typeface="Arial" charset="0"/>
                <a:sym typeface="Arial" charset="0"/>
              </a:rPr>
              <a:t> Session 20</a:t>
            </a:r>
            <a:endParaRPr lang="en-US" sz="1400" dirty="0">
              <a:solidFill>
                <a:srgbClr val="5E574E"/>
              </a:solidFill>
              <a:latin typeface="Arial" charset="0"/>
              <a:ea typeface="Arial" charset="0"/>
              <a:cs typeface="Arial" charset="0"/>
              <a:sym typeface="Arial" charset="0"/>
            </a:endParaRPr>
          </a:p>
        </p:txBody>
      </p:sp>
      <p:pic>
        <p:nvPicPr>
          <p:cNvPr id="9218" name="Picture 2"/>
          <p:cNvPicPr>
            <a:picLocks noChangeArrowheads="1"/>
          </p:cNvPicPr>
          <p:nvPr/>
        </p:nvPicPr>
        <p:blipFill>
          <a:blip r:embed="rId2"/>
          <a:srcRect/>
          <a:stretch>
            <a:fillRect/>
          </a:stretch>
        </p:blipFill>
        <p:spPr bwMode="auto">
          <a:xfrm>
            <a:off x="914400" y="911225"/>
            <a:ext cx="8229600" cy="384175"/>
          </a:xfrm>
          <a:prstGeom prst="rect">
            <a:avLst/>
          </a:prstGeom>
          <a:noFill/>
          <a:ln w="9525" cap="flat">
            <a:noFill/>
            <a:miter lim="800000"/>
            <a:headEnd/>
            <a:tailEnd/>
          </a:ln>
        </p:spPr>
      </p:pic>
      <p:pic>
        <p:nvPicPr>
          <p:cNvPr id="9219" name="Picture 3"/>
          <p:cNvPicPr>
            <a:picLocks noChangeArrowheads="1"/>
          </p:cNvPicPr>
          <p:nvPr/>
        </p:nvPicPr>
        <p:blipFill>
          <a:blip r:embed="rId3"/>
          <a:srcRect/>
          <a:stretch>
            <a:fillRect/>
          </a:stretch>
        </p:blipFill>
        <p:spPr bwMode="auto">
          <a:xfrm>
            <a:off x="2667000" y="0"/>
            <a:ext cx="6508750" cy="6858000"/>
          </a:xfrm>
          <a:prstGeom prst="rect">
            <a:avLst/>
          </a:prstGeom>
          <a:noFill/>
          <a:ln w="9525" cap="flat">
            <a:noFill/>
            <a:miter lim="800000"/>
            <a:headEnd/>
            <a:tailEnd/>
          </a:ln>
        </p:spPr>
      </p:pic>
      <p:sp>
        <p:nvSpPr>
          <p:cNvPr id="9220" name="Rectangle 4"/>
          <p:cNvSpPr>
            <a:spLocks/>
          </p:cNvSpPr>
          <p:nvPr/>
        </p:nvSpPr>
        <p:spPr bwMode="auto">
          <a:xfrm>
            <a:off x="136525" y="3130550"/>
            <a:ext cx="2046288" cy="1625600"/>
          </a:xfrm>
          <a:prstGeom prst="rect">
            <a:avLst/>
          </a:prstGeom>
          <a:noFill/>
          <a:ln w="12700" cap="flat">
            <a:noFill/>
            <a:miter lim="800000"/>
            <a:headEnd type="none" w="med" len="med"/>
            <a:tailEnd type="none" w="med" len="med"/>
          </a:ln>
        </p:spPr>
        <p:txBody>
          <a:bodyPr wrap="none" lIns="0" tIns="0" rIns="40639" bIns="0">
            <a:prstTxWarp prst="textNoShape">
              <a:avLst/>
            </a:prstTxWarp>
            <a:spAutoFit/>
          </a:bodyPr>
          <a:lstStyle/>
          <a:p>
            <a:pPr marL="39688"/>
            <a:r>
              <a:rPr lang="en-US" sz="2000">
                <a:solidFill>
                  <a:srgbClr val="0066FF"/>
                </a:solidFill>
                <a:latin typeface="Tahoma" charset="0"/>
                <a:ea typeface="Tahoma" charset="0"/>
                <a:cs typeface="Tahoma" charset="0"/>
                <a:sym typeface="Tahoma" charset="0"/>
              </a:rPr>
              <a:t>Key terms:</a:t>
            </a:r>
          </a:p>
          <a:p>
            <a:pPr marL="39688"/>
            <a:r>
              <a:rPr lang="en-US" sz="2000">
                <a:solidFill>
                  <a:schemeClr val="tx1"/>
                </a:solidFill>
                <a:latin typeface="Tahoma" charset="0"/>
                <a:ea typeface="Tahoma" charset="0"/>
                <a:cs typeface="Tahoma" charset="0"/>
                <a:sym typeface="Tahoma" charset="0"/>
              </a:rPr>
              <a:t>Axon</a:t>
            </a:r>
          </a:p>
          <a:p>
            <a:pPr marL="39688"/>
            <a:r>
              <a:rPr lang="en-US" sz="2000">
                <a:solidFill>
                  <a:schemeClr val="tx1"/>
                </a:solidFill>
                <a:latin typeface="Tahoma" charset="0"/>
                <a:ea typeface="Tahoma" charset="0"/>
                <a:cs typeface="Tahoma" charset="0"/>
                <a:sym typeface="Tahoma" charset="0"/>
              </a:rPr>
              <a:t>Dendrites</a:t>
            </a:r>
          </a:p>
          <a:p>
            <a:pPr marL="39688"/>
            <a:r>
              <a:rPr lang="en-US" sz="2000">
                <a:solidFill>
                  <a:schemeClr val="tx1"/>
                </a:solidFill>
                <a:latin typeface="Tahoma" charset="0"/>
                <a:ea typeface="Tahoma" charset="0"/>
                <a:cs typeface="Tahoma" charset="0"/>
                <a:sym typeface="Tahoma" charset="0"/>
              </a:rPr>
              <a:t>Synapses</a:t>
            </a:r>
          </a:p>
          <a:p>
            <a:pPr marL="39688"/>
            <a:r>
              <a:rPr lang="en-US" sz="2000">
                <a:solidFill>
                  <a:schemeClr val="tx1"/>
                </a:solidFill>
                <a:latin typeface="Tahoma" charset="0"/>
                <a:ea typeface="Tahoma" charset="0"/>
                <a:cs typeface="Tahoma" charset="0"/>
                <a:sym typeface="Tahoma" charset="0"/>
              </a:rPr>
              <a:t>Soma (cell body)</a:t>
            </a:r>
          </a:p>
        </p:txBody>
      </p:sp>
      <p:sp>
        <p:nvSpPr>
          <p:cNvPr id="9221" name="Rectangle 5"/>
          <p:cNvSpPr>
            <a:spLocks noGrp="1" noChangeArrowheads="1"/>
          </p:cNvSpPr>
          <p:nvPr>
            <p:ph type="title"/>
          </p:nvPr>
        </p:nvSpPr>
        <p:spPr>
          <a:xfrm>
            <a:off x="76200" y="0"/>
            <a:ext cx="8153400" cy="914400"/>
          </a:xfrm>
          <a:ln/>
        </p:spPr>
        <p:txBody>
          <a:bodyPr rIns="132080"/>
          <a:lstStyle/>
          <a:p>
            <a:r>
              <a:rPr lang="en-US" sz="2000"/>
              <a:t>Remember?  </a:t>
            </a:r>
            <a:br>
              <a:rPr lang="en-US" sz="2000"/>
            </a:br>
            <a:r>
              <a:rPr lang="en-US" sz="2000"/>
              <a:t>Neurons &amp; synapses</a:t>
            </a:r>
          </a:p>
        </p:txBody>
      </p:sp>
    </p:spTree>
    <p:extLst>
      <p:ext uri="{BB962C8B-B14F-4D97-AF65-F5344CB8AC3E}">
        <p14:creationId xmlns:p14="http://schemas.microsoft.com/office/powerpoint/2010/main" val="903677914"/>
      </p:ext>
    </p:extLst>
  </p:cSld>
  <p:clrMapOvr>
    <a:masterClrMapping/>
  </p:clrMapOvr>
  <p:transition xmlns:p14="http://schemas.microsoft.com/office/powerpoint/2010/main"/>
</p:sld>
</file>

<file path=ppt/theme/theme1.xml><?xml version="1.0" encoding="utf-8"?>
<a:theme xmlns:a="http://schemas.openxmlformats.org/drawingml/2006/main" name="AI-Class">
  <a:themeElements>
    <a:clrScheme name="">
      <a:dk1>
        <a:srgbClr val="000000"/>
      </a:dk1>
      <a:lt1>
        <a:srgbClr val="FFFFFF"/>
      </a:lt1>
      <a:dk2>
        <a:srgbClr val="000000"/>
      </a:dk2>
      <a:lt2>
        <a:srgbClr val="808080"/>
      </a:lt2>
      <a:accent1>
        <a:srgbClr val="FF6600"/>
      </a:accent1>
      <a:accent2>
        <a:srgbClr val="333399"/>
      </a:accent2>
      <a:accent3>
        <a:srgbClr val="FFFFFF"/>
      </a:accent3>
      <a:accent4>
        <a:srgbClr val="000000"/>
      </a:accent4>
      <a:accent5>
        <a:srgbClr val="FFB8AA"/>
      </a:accent5>
      <a:accent6>
        <a:srgbClr val="2D2D8A"/>
      </a:accent6>
      <a:hlink>
        <a:srgbClr val="009999"/>
      </a:hlink>
      <a:folHlink>
        <a:srgbClr val="99CC00"/>
      </a:folHlink>
    </a:clrScheme>
    <a:fontScheme name="AI-Class">
      <a:majorFont>
        <a:latin typeface="Helvetica"/>
        <a:ea typeface="ヒラギノ角ゴ ProN W6"/>
        <a:cs typeface="ヒラギノ角ゴ ProN W6"/>
      </a:majorFont>
      <a:minorFont>
        <a:latin typeface="Tahoma"/>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66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FF66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AI-Clas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Subtitle">
  <a:themeElements>
    <a:clrScheme name="">
      <a:dk1>
        <a:srgbClr val="000000"/>
      </a:dk1>
      <a:lt1>
        <a:srgbClr val="FFFFFF"/>
      </a:lt1>
      <a:dk2>
        <a:srgbClr val="000000"/>
      </a:dk2>
      <a:lt2>
        <a:srgbClr val="808080"/>
      </a:lt2>
      <a:accent1>
        <a:srgbClr val="FF6600"/>
      </a:accent1>
      <a:accent2>
        <a:srgbClr val="333399"/>
      </a:accent2>
      <a:accent3>
        <a:srgbClr val="FFFFFF"/>
      </a:accent3>
      <a:accent4>
        <a:srgbClr val="000000"/>
      </a:accent4>
      <a:accent5>
        <a:srgbClr val="FFB8AA"/>
      </a:accent5>
      <a:accent6>
        <a:srgbClr val="2D2D8A"/>
      </a:accent6>
      <a:hlink>
        <a:srgbClr val="009999"/>
      </a:hlink>
      <a:folHlink>
        <a:srgbClr val="99CC00"/>
      </a:folHlink>
    </a:clrScheme>
    <a:fontScheme name="Title &amp; Subtitle">
      <a:majorFont>
        <a:latin typeface="Helvetica"/>
        <a:ea typeface="ヒラギノ角ゴ ProN W6"/>
        <a:cs typeface="ヒラギノ角ゴ ProN W6"/>
      </a:majorFont>
      <a:minorFont>
        <a:latin typeface="Arial Black"/>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66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spDef>
    <a:lnDef>
      <a:spPr bwMode="auto">
        <a:xfrm>
          <a:off x="0" y="0"/>
          <a:ext cx="1" cy="1"/>
        </a:xfrm>
        <a:custGeom>
          <a:avLst/>
          <a:gdLst/>
          <a:ahLst/>
          <a:cxnLst/>
          <a:rect l="0" t="0" r="0" b="0"/>
          <a:pathLst/>
        </a:custGeom>
        <a:solidFill>
          <a:srgbClr val="FF66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New Roman" charset="0"/>
            <a:ea typeface="ヒラギノ明朝 ProN W3" charset="-128"/>
            <a:cs typeface="ヒラギノ明朝 ProN W3" charset="-128"/>
            <a:sym typeface="Times New Roman"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616</TotalTime>
  <Pages>0</Pages>
  <Words>4144</Words>
  <Characters>0</Characters>
  <Application>Microsoft Macintosh PowerPoint</Application>
  <PresentationFormat>On-screen Show (4:3)</PresentationFormat>
  <Lines>0</Lines>
  <Paragraphs>1007</Paragraphs>
  <Slides>124</Slides>
  <Notes>38</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124</vt:i4>
      </vt:variant>
    </vt:vector>
  </HeadingPairs>
  <TitlesOfParts>
    <vt:vector size="127" baseType="lpstr">
      <vt:lpstr>AI-Class</vt:lpstr>
      <vt:lpstr>Title &amp; Subtitle</vt:lpstr>
      <vt:lpstr>Equation</vt:lpstr>
      <vt:lpstr>CS561 Fall 2018  Foundation of Artificial Intelligence</vt:lpstr>
      <vt:lpstr>CS561 (Sessions 20-21): Today’s Topics</vt:lpstr>
      <vt:lpstr>Neural Networks in Brain</vt:lpstr>
      <vt:lpstr>Warren McCulloch and Walter Pitts (1943)</vt:lpstr>
      <vt:lpstr>From Logical Neurons to Finite Automata</vt:lpstr>
      <vt:lpstr>A modern variation of “Units”</vt:lpstr>
      <vt:lpstr>Implementing Logical Functions</vt:lpstr>
      <vt:lpstr>Variety of Network Structures</vt:lpstr>
      <vt:lpstr>Feed-Forward Example</vt:lpstr>
      <vt:lpstr>Single-Layer Perceptrons</vt:lpstr>
      <vt:lpstr>limitations of a single layer perceptron and linear separability problem</vt:lpstr>
      <vt:lpstr>Perceptron Learning</vt:lpstr>
      <vt:lpstr>Sample Results</vt:lpstr>
      <vt:lpstr>Multi-layer Perceptrons</vt:lpstr>
      <vt:lpstr>Multilayer Neural Networks</vt:lpstr>
      <vt:lpstr>Back-Propagation (learning)  David E Rumelhart, Geoffrey E Hinton, and Ronald J Williams. Learning representations by back-propagating errors. Nature, 323(9) 533-536 1986. www.cs.toronto.edu/hinton/absps/naturebp.pdf. </vt:lpstr>
      <vt:lpstr>Learn by Back-Propagation</vt:lpstr>
      <vt:lpstr>training a multilayer network using Backpropogation</vt:lpstr>
      <vt:lpstr>Neural Networks (The back-propagation math) (ALFE chapter 4) </vt:lpstr>
      <vt:lpstr>Back-Propagation (1/3)</vt:lpstr>
      <vt:lpstr>Back-Propagation (2/3)</vt:lpstr>
      <vt:lpstr>Back-Propagation (3/3)</vt:lpstr>
      <vt:lpstr>Example of Back-propagation</vt:lpstr>
      <vt:lpstr>Example of Back-propagation</vt:lpstr>
      <vt:lpstr>Example of Back-propagation</vt:lpstr>
      <vt:lpstr>Example of Back-propagation</vt:lpstr>
      <vt:lpstr>Some Comments on NNs So Far</vt:lpstr>
      <vt:lpstr>training a multilayer network</vt:lpstr>
      <vt:lpstr>Neural Network Playground http://playground.tensorflow.org/</vt:lpstr>
      <vt:lpstr>Hopfield Networks  minimizing the energy   (Note: Back-Propagation is to minimize the errors)</vt:lpstr>
      <vt:lpstr>Hopfield Networks</vt:lpstr>
      <vt:lpstr>Hopfield Networks</vt:lpstr>
      <vt:lpstr>Different Representation of Units: MP vs Hopfield</vt:lpstr>
      <vt:lpstr>“Energy” of a Neural Network</vt:lpstr>
      <vt:lpstr>si: 0 to 1 transition</vt:lpstr>
      <vt:lpstr>si: 1 to 0 transition</vt:lpstr>
      <vt:lpstr>Minimizing the Energy</vt:lpstr>
      <vt:lpstr>Associative Memories</vt:lpstr>
      <vt:lpstr>Hopfield applet</vt:lpstr>
      <vt:lpstr>Associative memory with Hopfield nets</vt:lpstr>
      <vt:lpstr>Deep Learning (Introduction)</vt:lpstr>
      <vt:lpstr>Deep Mind (Learning to Play Games and Go)</vt:lpstr>
      <vt:lpstr>Buzz…</vt:lpstr>
      <vt:lpstr>Deep Learning – from Research to Technology</vt:lpstr>
      <vt:lpstr>Classical Computer Vision Pipeline</vt:lpstr>
      <vt:lpstr>Go beyond the Simple Classification:  Feature Extraction</vt:lpstr>
      <vt:lpstr>Classical Computer Vision Pipeline.</vt:lpstr>
      <vt:lpstr>Deep Learning –based Vision Pipeline.</vt:lpstr>
      <vt:lpstr>Computer Vision + Deep Learning + Machine Learning</vt:lpstr>
      <vt:lpstr>Deep Learning Basics </vt:lpstr>
      <vt:lpstr>Deep Learning Basics </vt:lpstr>
      <vt:lpstr>Deep Learning Basics </vt:lpstr>
      <vt:lpstr>Deep Learning Basics </vt:lpstr>
      <vt:lpstr>Deep Learning Taxonomy</vt:lpstr>
      <vt:lpstr>Google’s TensorFlow Algorithm (highly recommended)</vt:lpstr>
      <vt:lpstr>TensorFlow Graph</vt:lpstr>
      <vt:lpstr>TensorFlow Highlights</vt:lpstr>
      <vt:lpstr>Face Recognition (Example)</vt:lpstr>
      <vt:lpstr>Example: Face Recognition</vt:lpstr>
      <vt:lpstr>Training</vt:lpstr>
      <vt:lpstr>Learning rate</vt:lpstr>
      <vt:lpstr>Testing / Evaluation</vt:lpstr>
      <vt:lpstr>Testing / Evaluation</vt:lpstr>
      <vt:lpstr>Convolutional Networks</vt:lpstr>
      <vt:lpstr>Acknowledgments </vt:lpstr>
      <vt:lpstr>Convolutional NN</vt:lpstr>
      <vt:lpstr>What Is Convolutional NN ? </vt:lpstr>
      <vt:lpstr>What is Convolutional  NN ? </vt:lpstr>
      <vt:lpstr>CNN success story: ILSVRC 2012</vt:lpstr>
      <vt:lpstr>ILSVRC:  Classification</vt:lpstr>
      <vt:lpstr>Imagenet Classifications 2012</vt:lpstr>
      <vt:lpstr>ILSVRC 2012: top rankers</vt:lpstr>
      <vt:lpstr>Imagenet 2013: top rankers</vt:lpstr>
      <vt:lpstr>Imagenet Classifications 2013</vt:lpstr>
      <vt:lpstr>Conv Net Topology</vt:lpstr>
      <vt:lpstr>CNN  applications</vt:lpstr>
      <vt:lpstr>Conv NN: Detection</vt:lpstr>
      <vt:lpstr>Conv NN: Scene parsing</vt:lpstr>
      <vt:lpstr>CNN: indoor semantic labeling RGBD</vt:lpstr>
      <vt:lpstr>Conv NN: Action Detection</vt:lpstr>
      <vt:lpstr>Conv NN: Image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the Brain</vt:lpstr>
      <vt:lpstr>General Comments: Artificial Neural Networks and AI</vt:lpstr>
      <vt:lpstr>Converging Frameworks</vt:lpstr>
      <vt:lpstr>PowerPoint Presentation</vt:lpstr>
      <vt:lpstr>Major Functional Areas</vt:lpstr>
      <vt:lpstr>      Interconnect</vt:lpstr>
      <vt:lpstr>Remember?   Neurons &amp; synapses</vt:lpstr>
      <vt:lpstr>Electron Micrograph of a Real Neuron</vt:lpstr>
      <vt:lpstr>Approaches to neural modeling</vt:lpstr>
      <vt:lpstr>Detailed Neural Modeling</vt:lpstr>
      <vt:lpstr>The Cable Equation</vt:lpstr>
      <vt:lpstr>The Hodgkin-Huxley Model</vt:lpstr>
      <vt:lpstr>Leaky Integrator Neuron</vt:lpstr>
      <vt:lpstr>Leaky Integrator Model</vt:lpstr>
      <vt:lpstr>The "basic" biological neuron</vt:lpstr>
      <vt:lpstr>Vision, AI and ANNs</vt:lpstr>
      <vt:lpstr>Excitatory and Inhibitory Synapses</vt:lpstr>
      <vt:lpstr>Increasing the Realism of Neuron Models</vt:lpstr>
      <vt:lpstr>Deep neural networks</vt:lpstr>
      <vt:lpstr>Deep neural networks</vt:lpstr>
      <vt:lpstr>Deep neural networks</vt:lpstr>
      <vt:lpstr>Capabilities &amp; Limitations</vt:lpstr>
      <vt:lpstr>Capabilities and Limitations of Layered Networks</vt:lpstr>
      <vt:lpstr>Capabilities and Limitations of Layered Networks</vt:lpstr>
      <vt:lpstr>Capabilities and Limitations of Layered Networks</vt:lpstr>
      <vt:lpstr>Optimal Network Architectures</vt:lpstr>
      <vt:lpstr>For further information</vt:lpstr>
      <vt:lpstr>Applications</vt:lpstr>
      <vt:lpstr>Applications: Classification</vt:lpstr>
      <vt:lpstr>Applications: Modelling</vt:lpstr>
      <vt:lpstr>Applications: Forecasting</vt:lpstr>
      <vt:lpstr>Applications: Novelty Detection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561a: Introduction to Artificial Intelligence</dc:title>
  <dc:subject/>
  <dc:creator>Paolo Pirjanian</dc:creator>
  <cp:keywords/>
  <dc:description/>
  <cp:lastModifiedBy>Wei-Min Shen</cp:lastModifiedBy>
  <cp:revision>100</cp:revision>
  <dcterms:created xsi:type="dcterms:W3CDTF">2014-08-21T17:02:53Z</dcterms:created>
  <dcterms:modified xsi:type="dcterms:W3CDTF">2018-10-30T17:13:54Z</dcterms:modified>
</cp:coreProperties>
</file>